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xml" ContentType="application/inkml+xml"/>
  <Override PartName="/ppt/ink/ink3.xml" ContentType="application/inkml+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1"/>
  </p:notesMasterIdLst>
  <p:sldIdLst>
    <p:sldId id="460" r:id="rId5"/>
    <p:sldId id="466" r:id="rId6"/>
    <p:sldId id="453" r:id="rId7"/>
    <p:sldId id="461" r:id="rId8"/>
    <p:sldId id="462" r:id="rId9"/>
    <p:sldId id="488" r:id="rId10"/>
    <p:sldId id="263" r:id="rId11"/>
    <p:sldId id="264" r:id="rId12"/>
    <p:sldId id="265" r:id="rId13"/>
    <p:sldId id="266" r:id="rId14"/>
    <p:sldId id="267" r:id="rId15"/>
    <p:sldId id="268" r:id="rId16"/>
    <p:sldId id="269" r:id="rId17"/>
    <p:sldId id="270" r:id="rId18"/>
    <p:sldId id="455" r:id="rId19"/>
    <p:sldId id="456" r:id="rId20"/>
    <p:sldId id="457" r:id="rId21"/>
    <p:sldId id="458" r:id="rId22"/>
    <p:sldId id="459" r:id="rId23"/>
    <p:sldId id="464" r:id="rId24"/>
    <p:sldId id="465"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467" r:id="rId109"/>
    <p:sldId id="354" r:id="rId110"/>
    <p:sldId id="355" r:id="rId111"/>
    <p:sldId id="356" r:id="rId112"/>
    <p:sldId id="357" r:id="rId113"/>
    <p:sldId id="358" r:id="rId114"/>
    <p:sldId id="359" r:id="rId115"/>
    <p:sldId id="360" r:id="rId116"/>
    <p:sldId id="470" r:id="rId117"/>
    <p:sldId id="468" r:id="rId118"/>
    <p:sldId id="469"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471" r:id="rId148"/>
    <p:sldId id="472" r:id="rId149"/>
    <p:sldId id="473" r:id="rId150"/>
    <p:sldId id="474" r:id="rId151"/>
    <p:sldId id="476" r:id="rId152"/>
    <p:sldId id="478" r:id="rId153"/>
    <p:sldId id="477" r:id="rId154"/>
    <p:sldId id="395" r:id="rId155"/>
    <p:sldId id="396" r:id="rId156"/>
    <p:sldId id="397" r:id="rId157"/>
    <p:sldId id="398" r:id="rId158"/>
    <p:sldId id="400" r:id="rId159"/>
    <p:sldId id="401" r:id="rId160"/>
    <p:sldId id="480" r:id="rId161"/>
    <p:sldId id="481" r:id="rId162"/>
    <p:sldId id="482" r:id="rId163"/>
    <p:sldId id="483" r:id="rId164"/>
    <p:sldId id="484" r:id="rId165"/>
    <p:sldId id="485" r:id="rId166"/>
    <p:sldId id="486" r:id="rId167"/>
    <p:sldId id="402" r:id="rId168"/>
    <p:sldId id="403" r:id="rId169"/>
    <p:sldId id="479" r:id="rId170"/>
    <p:sldId id="404" r:id="rId171"/>
    <p:sldId id="405" r:id="rId172"/>
    <p:sldId id="406" r:id="rId173"/>
    <p:sldId id="407" r:id="rId174"/>
    <p:sldId id="408" r:id="rId175"/>
    <p:sldId id="409" r:id="rId176"/>
    <p:sldId id="410" r:id="rId177"/>
    <p:sldId id="411" r:id="rId178"/>
    <p:sldId id="412" r:id="rId179"/>
    <p:sldId id="413" r:id="rId180"/>
    <p:sldId id="414" r:id="rId181"/>
    <p:sldId id="415" r:id="rId182"/>
    <p:sldId id="416" r:id="rId183"/>
    <p:sldId id="417" r:id="rId184"/>
    <p:sldId id="418" r:id="rId185"/>
    <p:sldId id="419" r:id="rId186"/>
    <p:sldId id="420" r:id="rId187"/>
    <p:sldId id="421" r:id="rId188"/>
    <p:sldId id="422" r:id="rId189"/>
    <p:sldId id="423" r:id="rId190"/>
    <p:sldId id="424" r:id="rId191"/>
    <p:sldId id="425" r:id="rId192"/>
    <p:sldId id="426" r:id="rId193"/>
    <p:sldId id="427" r:id="rId194"/>
    <p:sldId id="428" r:id="rId195"/>
    <p:sldId id="429" r:id="rId196"/>
    <p:sldId id="430" r:id="rId197"/>
    <p:sldId id="431" r:id="rId198"/>
    <p:sldId id="432" r:id="rId199"/>
    <p:sldId id="433" r:id="rId200"/>
    <p:sldId id="434" r:id="rId201"/>
    <p:sldId id="435" r:id="rId202"/>
    <p:sldId id="436" r:id="rId203"/>
    <p:sldId id="437" r:id="rId204"/>
    <p:sldId id="438" r:id="rId205"/>
    <p:sldId id="439" r:id="rId206"/>
    <p:sldId id="440" r:id="rId207"/>
    <p:sldId id="441" r:id="rId208"/>
    <p:sldId id="442" r:id="rId209"/>
    <p:sldId id="443" r:id="rId210"/>
    <p:sldId id="487" r:id="rId211"/>
    <p:sldId id="444" r:id="rId212"/>
    <p:sldId id="445" r:id="rId213"/>
    <p:sldId id="446" r:id="rId214"/>
    <p:sldId id="447" r:id="rId215"/>
    <p:sldId id="448" r:id="rId216"/>
    <p:sldId id="449" r:id="rId217"/>
    <p:sldId id="450" r:id="rId218"/>
    <p:sldId id="451" r:id="rId219"/>
    <p:sldId id="452" r:id="rId2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44E39-6529-4DA0-9DF2-BF8FF50D6BED}" v="1" dt="2021-05-04T00:03:28.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microsoft.com/office/2016/11/relationships/changesInfo" Target="changesInfos/changesInfo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microsoft.com/office/2015/10/relationships/revisionInfo" Target="revisionInfo.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notesMaster" Target="notesMasters/notesMaster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viewProps" Target="viewProps.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Công Vĩnh" userId="S::at150265@actvn.edu.vn::e942dbfa-e025-4b68-9aa6-f175b320295e" providerId="AD" clId="Web-{9F244E39-6529-4DA0-9DF2-BF8FF50D6BED}"/>
    <pc:docChg chg="delSld">
      <pc:chgData name="Nguyễn Công Vĩnh" userId="S::at150265@actvn.edu.vn::e942dbfa-e025-4b68-9aa6-f175b320295e" providerId="AD" clId="Web-{9F244E39-6529-4DA0-9DF2-BF8FF50D6BED}" dt="2021-05-04T00:03:28.047" v="0"/>
      <pc:docMkLst>
        <pc:docMk/>
      </pc:docMkLst>
      <pc:sldChg chg="del">
        <pc:chgData name="Nguyễn Công Vĩnh" userId="S::at150265@actvn.edu.vn::e942dbfa-e025-4b68-9aa6-f175b320295e" providerId="AD" clId="Web-{9F244E39-6529-4DA0-9DF2-BF8FF50D6BED}" dt="2021-05-04T00:03:28.047" v="0"/>
        <pc:sldMkLst>
          <pc:docMk/>
          <pc:sldMk cId="3104828662" sldId="25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 Id="rId5" Type="http://schemas.openxmlformats.org/officeDocument/2006/relationships/image" Target="../media/image394.wmf"/><Relationship Id="rId4" Type="http://schemas.openxmlformats.org/officeDocument/2006/relationships/image" Target="../media/image393.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397.wmf"/><Relationship Id="rId2" Type="http://schemas.openxmlformats.org/officeDocument/2006/relationships/image" Target="../media/image396.wmf"/><Relationship Id="rId1" Type="http://schemas.openxmlformats.org/officeDocument/2006/relationships/image" Target="../media/image395.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407.wmf"/><Relationship Id="rId2" Type="http://schemas.openxmlformats.org/officeDocument/2006/relationships/image" Target="../media/image406.wmf"/><Relationship Id="rId1" Type="http://schemas.openxmlformats.org/officeDocument/2006/relationships/image" Target="../media/image405.wmf"/><Relationship Id="rId5" Type="http://schemas.openxmlformats.org/officeDocument/2006/relationships/image" Target="../media/image409.wmf"/><Relationship Id="rId4" Type="http://schemas.openxmlformats.org/officeDocument/2006/relationships/image" Target="../media/image408.e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410.wmf"/><Relationship Id="rId1" Type="http://schemas.openxmlformats.org/officeDocument/2006/relationships/image" Target="../media/image405.w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 Id="rId6" Type="http://schemas.openxmlformats.org/officeDocument/2006/relationships/image" Target="../media/image419.wmf"/><Relationship Id="rId5" Type="http://schemas.openxmlformats.org/officeDocument/2006/relationships/image" Target="../media/image418.wmf"/><Relationship Id="rId4" Type="http://schemas.openxmlformats.org/officeDocument/2006/relationships/image" Target="../media/image417.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420.emf"/></Relationships>
</file>

<file path=ppt/drawings/_rels/vmlDrawing106.vml.rels><?xml version="1.0" encoding="UTF-8" standalone="yes"?>
<Relationships xmlns="http://schemas.openxmlformats.org/package/2006/relationships"><Relationship Id="rId2" Type="http://schemas.openxmlformats.org/officeDocument/2006/relationships/image" Target="../media/image422.wmf"/><Relationship Id="rId1" Type="http://schemas.openxmlformats.org/officeDocument/2006/relationships/image" Target="../media/image421.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423.wmf"/></Relationships>
</file>

<file path=ppt/drawings/_rels/vmlDrawing108.vml.rels><?xml version="1.0" encoding="UTF-8" standalone="yes"?>
<Relationships xmlns="http://schemas.openxmlformats.org/package/2006/relationships"><Relationship Id="rId3" Type="http://schemas.openxmlformats.org/officeDocument/2006/relationships/image" Target="../media/image426.wmf"/><Relationship Id="rId2" Type="http://schemas.openxmlformats.org/officeDocument/2006/relationships/image" Target="../media/image425.wmf"/><Relationship Id="rId1" Type="http://schemas.openxmlformats.org/officeDocument/2006/relationships/image" Target="../media/image424.wmf"/></Relationships>
</file>

<file path=ppt/drawings/_rels/vmlDrawing109.vml.rels><?xml version="1.0" encoding="UTF-8" standalone="yes"?>
<Relationships xmlns="http://schemas.openxmlformats.org/package/2006/relationships"><Relationship Id="rId2" Type="http://schemas.openxmlformats.org/officeDocument/2006/relationships/image" Target="../media/image428.wmf"/><Relationship Id="rId1" Type="http://schemas.openxmlformats.org/officeDocument/2006/relationships/image" Target="../media/image42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emf"/></Relationships>
</file>

<file path=ppt/drawings/_rels/vmlDrawing110.vml.rels><?xml version="1.0" encoding="UTF-8" standalone="yes"?>
<Relationships xmlns="http://schemas.openxmlformats.org/package/2006/relationships"><Relationship Id="rId2" Type="http://schemas.openxmlformats.org/officeDocument/2006/relationships/image" Target="../media/image431.wmf"/><Relationship Id="rId1" Type="http://schemas.openxmlformats.org/officeDocument/2006/relationships/image" Target="../media/image430.wmf"/></Relationships>
</file>

<file path=ppt/drawings/_rels/vmlDrawing111.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2.wmf"/><Relationship Id="rId5" Type="http://schemas.openxmlformats.org/officeDocument/2006/relationships/image" Target="../media/image436.wmf"/><Relationship Id="rId4" Type="http://schemas.openxmlformats.org/officeDocument/2006/relationships/image" Target="../media/image435.w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439.wmf"/><Relationship Id="rId2" Type="http://schemas.openxmlformats.org/officeDocument/2006/relationships/image" Target="../media/image438.wmf"/><Relationship Id="rId1" Type="http://schemas.openxmlformats.org/officeDocument/2006/relationships/image" Target="../media/image437.wmf"/><Relationship Id="rId6" Type="http://schemas.openxmlformats.org/officeDocument/2006/relationships/image" Target="../media/image442.wmf"/><Relationship Id="rId5" Type="http://schemas.openxmlformats.org/officeDocument/2006/relationships/image" Target="../media/image441.wmf"/><Relationship Id="rId4" Type="http://schemas.openxmlformats.org/officeDocument/2006/relationships/image" Target="../media/image440.wmf"/></Relationships>
</file>

<file path=ppt/drawings/_rels/vmlDrawing113.vml.rels><?xml version="1.0" encoding="UTF-8" standalone="yes"?>
<Relationships xmlns="http://schemas.openxmlformats.org/package/2006/relationships"><Relationship Id="rId3" Type="http://schemas.openxmlformats.org/officeDocument/2006/relationships/image" Target="../media/image445.wmf"/><Relationship Id="rId2" Type="http://schemas.openxmlformats.org/officeDocument/2006/relationships/image" Target="../media/image444.wmf"/><Relationship Id="rId1" Type="http://schemas.openxmlformats.org/officeDocument/2006/relationships/image" Target="../media/image443.w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449.wmf"/><Relationship Id="rId2" Type="http://schemas.openxmlformats.org/officeDocument/2006/relationships/image" Target="../media/image448.wmf"/><Relationship Id="rId1" Type="http://schemas.openxmlformats.org/officeDocument/2006/relationships/image" Target="../media/image447.wmf"/><Relationship Id="rId4" Type="http://schemas.openxmlformats.org/officeDocument/2006/relationships/image" Target="../media/image450.wmf"/></Relationships>
</file>

<file path=ppt/drawings/_rels/vmlDrawing115.vml.rels><?xml version="1.0" encoding="UTF-8" standalone="yes"?>
<Relationships xmlns="http://schemas.openxmlformats.org/package/2006/relationships"><Relationship Id="rId3" Type="http://schemas.openxmlformats.org/officeDocument/2006/relationships/image" Target="../media/image453.wmf"/><Relationship Id="rId2" Type="http://schemas.openxmlformats.org/officeDocument/2006/relationships/image" Target="../media/image452.wmf"/><Relationship Id="rId1" Type="http://schemas.openxmlformats.org/officeDocument/2006/relationships/image" Target="../media/image451.wmf"/></Relationships>
</file>

<file path=ppt/drawings/_rels/vmlDrawing116.vml.rels><?xml version="1.0" encoding="UTF-8" standalone="yes"?>
<Relationships xmlns="http://schemas.openxmlformats.org/package/2006/relationships"><Relationship Id="rId8" Type="http://schemas.openxmlformats.org/officeDocument/2006/relationships/image" Target="../media/image461.wmf"/><Relationship Id="rId3" Type="http://schemas.openxmlformats.org/officeDocument/2006/relationships/image" Target="../media/image456.wmf"/><Relationship Id="rId7" Type="http://schemas.openxmlformats.org/officeDocument/2006/relationships/image" Target="../media/image460.wmf"/><Relationship Id="rId2" Type="http://schemas.openxmlformats.org/officeDocument/2006/relationships/image" Target="../media/image455.wmf"/><Relationship Id="rId1" Type="http://schemas.openxmlformats.org/officeDocument/2006/relationships/image" Target="../media/image454.wmf"/><Relationship Id="rId6" Type="http://schemas.openxmlformats.org/officeDocument/2006/relationships/image" Target="../media/image459.wmf"/><Relationship Id="rId5" Type="http://schemas.openxmlformats.org/officeDocument/2006/relationships/image" Target="../media/image458.wmf"/><Relationship Id="rId4" Type="http://schemas.openxmlformats.org/officeDocument/2006/relationships/image" Target="../media/image457.w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462.wmf"/></Relationships>
</file>

<file path=ppt/drawings/_rels/vmlDrawing118.vml.rels><?xml version="1.0" encoding="UTF-8" standalone="yes"?>
<Relationships xmlns="http://schemas.openxmlformats.org/package/2006/relationships"><Relationship Id="rId8" Type="http://schemas.openxmlformats.org/officeDocument/2006/relationships/image" Target="../media/image470.wmf"/><Relationship Id="rId3" Type="http://schemas.openxmlformats.org/officeDocument/2006/relationships/image" Target="../media/image465.wmf"/><Relationship Id="rId7" Type="http://schemas.openxmlformats.org/officeDocument/2006/relationships/image" Target="../media/image469.wmf"/><Relationship Id="rId2" Type="http://schemas.openxmlformats.org/officeDocument/2006/relationships/image" Target="../media/image464.wmf"/><Relationship Id="rId1" Type="http://schemas.openxmlformats.org/officeDocument/2006/relationships/image" Target="../media/image463.wmf"/><Relationship Id="rId6" Type="http://schemas.openxmlformats.org/officeDocument/2006/relationships/image" Target="../media/image468.wmf"/><Relationship Id="rId5" Type="http://schemas.openxmlformats.org/officeDocument/2006/relationships/image" Target="../media/image467.wmf"/><Relationship Id="rId10" Type="http://schemas.openxmlformats.org/officeDocument/2006/relationships/image" Target="../media/image472.wmf"/><Relationship Id="rId4" Type="http://schemas.openxmlformats.org/officeDocument/2006/relationships/image" Target="../media/image466.wmf"/><Relationship Id="rId9" Type="http://schemas.openxmlformats.org/officeDocument/2006/relationships/image" Target="../media/image471.w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4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476.wmf"/><Relationship Id="rId2" Type="http://schemas.openxmlformats.org/officeDocument/2006/relationships/image" Target="../media/image475.wmf"/><Relationship Id="rId1" Type="http://schemas.openxmlformats.org/officeDocument/2006/relationships/image" Target="../media/image474.w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478.wmf"/><Relationship Id="rId1" Type="http://schemas.openxmlformats.org/officeDocument/2006/relationships/image" Target="../media/image477.wmf"/></Relationships>
</file>

<file path=ppt/drawings/_rels/vmlDrawing122.vml.rels><?xml version="1.0" encoding="UTF-8" standalone="yes"?>
<Relationships xmlns="http://schemas.openxmlformats.org/package/2006/relationships"><Relationship Id="rId8" Type="http://schemas.openxmlformats.org/officeDocument/2006/relationships/image" Target="../media/image479.wmf"/><Relationship Id="rId3" Type="http://schemas.openxmlformats.org/officeDocument/2006/relationships/image" Target="../media/image466.wmf"/><Relationship Id="rId7" Type="http://schemas.openxmlformats.org/officeDocument/2006/relationships/image" Target="../media/image470.wmf"/><Relationship Id="rId2" Type="http://schemas.openxmlformats.org/officeDocument/2006/relationships/image" Target="../media/image465.wmf"/><Relationship Id="rId1" Type="http://schemas.openxmlformats.org/officeDocument/2006/relationships/image" Target="../media/image464.wmf"/><Relationship Id="rId6" Type="http://schemas.openxmlformats.org/officeDocument/2006/relationships/image" Target="../media/image469.wmf"/><Relationship Id="rId5" Type="http://schemas.openxmlformats.org/officeDocument/2006/relationships/image" Target="../media/image468.wmf"/><Relationship Id="rId4" Type="http://schemas.openxmlformats.org/officeDocument/2006/relationships/image" Target="../media/image467.wmf"/><Relationship Id="rId9" Type="http://schemas.openxmlformats.org/officeDocument/2006/relationships/image" Target="../media/image480.wmf"/></Relationships>
</file>

<file path=ppt/drawings/_rels/vmlDrawing123.vml.rels><?xml version="1.0" encoding="UTF-8" standalone="yes"?>
<Relationships xmlns="http://schemas.openxmlformats.org/package/2006/relationships"><Relationship Id="rId2" Type="http://schemas.openxmlformats.org/officeDocument/2006/relationships/image" Target="../media/image482.wmf"/><Relationship Id="rId1" Type="http://schemas.openxmlformats.org/officeDocument/2006/relationships/image" Target="../media/image481.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485.wmf"/><Relationship Id="rId2" Type="http://schemas.openxmlformats.org/officeDocument/2006/relationships/image" Target="../media/image484.wmf"/><Relationship Id="rId1" Type="http://schemas.openxmlformats.org/officeDocument/2006/relationships/image" Target="../media/image483.e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 Id="rId6" Type="http://schemas.openxmlformats.org/officeDocument/2006/relationships/image" Target="../media/image491.wmf"/><Relationship Id="rId5" Type="http://schemas.openxmlformats.org/officeDocument/2006/relationships/image" Target="../media/image490.wmf"/><Relationship Id="rId4" Type="http://schemas.openxmlformats.org/officeDocument/2006/relationships/image" Target="../media/image489.wmf"/></Relationships>
</file>

<file path=ppt/drawings/_rels/vmlDrawing126.vml.rels><?xml version="1.0" encoding="UTF-8" standalone="yes"?>
<Relationships xmlns="http://schemas.openxmlformats.org/package/2006/relationships"><Relationship Id="rId3" Type="http://schemas.openxmlformats.org/officeDocument/2006/relationships/image" Target="../media/image494.wmf"/><Relationship Id="rId2" Type="http://schemas.openxmlformats.org/officeDocument/2006/relationships/image" Target="../media/image493.wmf"/><Relationship Id="rId1" Type="http://schemas.openxmlformats.org/officeDocument/2006/relationships/image" Target="../media/image492.wmf"/><Relationship Id="rId6" Type="http://schemas.openxmlformats.org/officeDocument/2006/relationships/image" Target="../media/image497.wmf"/><Relationship Id="rId5" Type="http://schemas.openxmlformats.org/officeDocument/2006/relationships/image" Target="../media/image496.wmf"/><Relationship Id="rId4" Type="http://schemas.openxmlformats.org/officeDocument/2006/relationships/image" Target="../media/image495.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image" Target="../media/image499.wmf"/><Relationship Id="rId1" Type="http://schemas.openxmlformats.org/officeDocument/2006/relationships/image" Target="../media/image498.wmf"/><Relationship Id="rId4" Type="http://schemas.openxmlformats.org/officeDocument/2006/relationships/image" Target="../media/image501.wmf"/></Relationships>
</file>

<file path=ppt/drawings/_rels/vmlDrawing128.vml.rels><?xml version="1.0" encoding="UTF-8" standalone="yes"?>
<Relationships xmlns="http://schemas.openxmlformats.org/package/2006/relationships"><Relationship Id="rId3" Type="http://schemas.openxmlformats.org/officeDocument/2006/relationships/image" Target="../media/image505.wmf"/><Relationship Id="rId2" Type="http://schemas.openxmlformats.org/officeDocument/2006/relationships/image" Target="../media/image504.emf"/><Relationship Id="rId1" Type="http://schemas.openxmlformats.org/officeDocument/2006/relationships/image" Target="../media/image503.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508.wmf"/><Relationship Id="rId7" Type="http://schemas.openxmlformats.org/officeDocument/2006/relationships/image" Target="../media/image512.wmf"/><Relationship Id="rId2" Type="http://schemas.openxmlformats.org/officeDocument/2006/relationships/image" Target="../media/image507.wmf"/><Relationship Id="rId1" Type="http://schemas.openxmlformats.org/officeDocument/2006/relationships/image" Target="../media/image506.wmf"/><Relationship Id="rId6" Type="http://schemas.openxmlformats.org/officeDocument/2006/relationships/image" Target="../media/image511.wmf"/><Relationship Id="rId5" Type="http://schemas.openxmlformats.org/officeDocument/2006/relationships/image" Target="../media/image510.wmf"/><Relationship Id="rId4" Type="http://schemas.openxmlformats.org/officeDocument/2006/relationships/image" Target="../media/image50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30.v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4.wmf"/><Relationship Id="rId1" Type="http://schemas.openxmlformats.org/officeDocument/2006/relationships/image" Target="../media/image513.wmf"/><Relationship Id="rId5" Type="http://schemas.openxmlformats.org/officeDocument/2006/relationships/image" Target="../media/image517.wmf"/><Relationship Id="rId4" Type="http://schemas.openxmlformats.org/officeDocument/2006/relationships/image" Target="../media/image516.w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520.wmf"/><Relationship Id="rId7" Type="http://schemas.openxmlformats.org/officeDocument/2006/relationships/image" Target="../media/image524.wmf"/><Relationship Id="rId2" Type="http://schemas.openxmlformats.org/officeDocument/2006/relationships/image" Target="../media/image519.wmf"/><Relationship Id="rId1" Type="http://schemas.openxmlformats.org/officeDocument/2006/relationships/image" Target="../media/image518.wmf"/><Relationship Id="rId6" Type="http://schemas.openxmlformats.org/officeDocument/2006/relationships/image" Target="../media/image523.wmf"/><Relationship Id="rId5" Type="http://schemas.openxmlformats.org/officeDocument/2006/relationships/image" Target="../media/image522.wmf"/><Relationship Id="rId4" Type="http://schemas.openxmlformats.org/officeDocument/2006/relationships/image" Target="../media/image521.wmf"/></Relationships>
</file>

<file path=ppt/drawings/_rels/vmlDrawing132.vml.rels><?xml version="1.0" encoding="UTF-8" standalone="yes"?>
<Relationships xmlns="http://schemas.openxmlformats.org/package/2006/relationships"><Relationship Id="rId8" Type="http://schemas.openxmlformats.org/officeDocument/2006/relationships/image" Target="../media/image532.wmf"/><Relationship Id="rId3" Type="http://schemas.openxmlformats.org/officeDocument/2006/relationships/image" Target="../media/image527.wmf"/><Relationship Id="rId7" Type="http://schemas.openxmlformats.org/officeDocument/2006/relationships/image" Target="../media/image531.wmf"/><Relationship Id="rId2" Type="http://schemas.openxmlformats.org/officeDocument/2006/relationships/image" Target="../media/image526.wmf"/><Relationship Id="rId1" Type="http://schemas.openxmlformats.org/officeDocument/2006/relationships/image" Target="../media/image525.wmf"/><Relationship Id="rId6" Type="http://schemas.openxmlformats.org/officeDocument/2006/relationships/image" Target="../media/image530.wmf"/><Relationship Id="rId5" Type="http://schemas.openxmlformats.org/officeDocument/2006/relationships/image" Target="../media/image529.wmf"/><Relationship Id="rId10" Type="http://schemas.openxmlformats.org/officeDocument/2006/relationships/image" Target="../media/image534.wmf"/><Relationship Id="rId4" Type="http://schemas.openxmlformats.org/officeDocument/2006/relationships/image" Target="../media/image528.wmf"/><Relationship Id="rId9" Type="http://schemas.openxmlformats.org/officeDocument/2006/relationships/image" Target="../media/image533.wmf"/></Relationships>
</file>

<file path=ppt/drawings/_rels/vmlDrawing133.vml.rels><?xml version="1.0" encoding="UTF-8" standalone="yes"?>
<Relationships xmlns="http://schemas.openxmlformats.org/package/2006/relationships"><Relationship Id="rId2" Type="http://schemas.openxmlformats.org/officeDocument/2006/relationships/image" Target="../media/image536.wmf"/><Relationship Id="rId1" Type="http://schemas.openxmlformats.org/officeDocument/2006/relationships/image" Target="../media/image535.wmf"/></Relationships>
</file>

<file path=ppt/drawings/_rels/vmlDrawing134.vml.rels><?xml version="1.0" encoding="UTF-8" standalone="yes"?>
<Relationships xmlns="http://schemas.openxmlformats.org/package/2006/relationships"><Relationship Id="rId3" Type="http://schemas.openxmlformats.org/officeDocument/2006/relationships/image" Target="../media/image539.wmf"/><Relationship Id="rId2" Type="http://schemas.openxmlformats.org/officeDocument/2006/relationships/image" Target="../media/image538.wmf"/><Relationship Id="rId1" Type="http://schemas.openxmlformats.org/officeDocument/2006/relationships/image" Target="../media/image537.wmf"/><Relationship Id="rId6" Type="http://schemas.openxmlformats.org/officeDocument/2006/relationships/image" Target="../media/image542.wmf"/><Relationship Id="rId5" Type="http://schemas.openxmlformats.org/officeDocument/2006/relationships/image" Target="../media/image541.wmf"/><Relationship Id="rId4" Type="http://schemas.openxmlformats.org/officeDocument/2006/relationships/image" Target="../media/image540.w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543.wmf"/></Relationships>
</file>

<file path=ppt/drawings/_rels/vmlDrawing136.vml.rels><?xml version="1.0" encoding="UTF-8" standalone="yes"?>
<Relationships xmlns="http://schemas.openxmlformats.org/package/2006/relationships"><Relationship Id="rId3" Type="http://schemas.openxmlformats.org/officeDocument/2006/relationships/image" Target="../media/image546.wmf"/><Relationship Id="rId2" Type="http://schemas.openxmlformats.org/officeDocument/2006/relationships/image" Target="../media/image545.wmf"/><Relationship Id="rId1" Type="http://schemas.openxmlformats.org/officeDocument/2006/relationships/image" Target="../media/image544.wmf"/></Relationships>
</file>

<file path=ppt/drawings/_rels/vmlDrawing137.vml.rels><?xml version="1.0" encoding="UTF-8" standalone="yes"?>
<Relationships xmlns="http://schemas.openxmlformats.org/package/2006/relationships"><Relationship Id="rId2" Type="http://schemas.openxmlformats.org/officeDocument/2006/relationships/image" Target="../media/image548.wmf"/><Relationship Id="rId1" Type="http://schemas.openxmlformats.org/officeDocument/2006/relationships/image" Target="../media/image547.w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549.wmf"/></Relationships>
</file>

<file path=ppt/drawings/_rels/vmlDrawing139.vml.rels><?xml version="1.0" encoding="UTF-8" standalone="yes"?>
<Relationships xmlns="http://schemas.openxmlformats.org/package/2006/relationships"><Relationship Id="rId8" Type="http://schemas.openxmlformats.org/officeDocument/2006/relationships/image" Target="../media/image557.wmf"/><Relationship Id="rId3" Type="http://schemas.openxmlformats.org/officeDocument/2006/relationships/image" Target="../media/image552.wmf"/><Relationship Id="rId7" Type="http://schemas.openxmlformats.org/officeDocument/2006/relationships/image" Target="../media/image556.wmf"/><Relationship Id="rId12" Type="http://schemas.openxmlformats.org/officeDocument/2006/relationships/image" Target="../media/image561.wmf"/><Relationship Id="rId2" Type="http://schemas.openxmlformats.org/officeDocument/2006/relationships/image" Target="../media/image551.wmf"/><Relationship Id="rId1" Type="http://schemas.openxmlformats.org/officeDocument/2006/relationships/image" Target="../media/image550.wmf"/><Relationship Id="rId6" Type="http://schemas.openxmlformats.org/officeDocument/2006/relationships/image" Target="../media/image555.wmf"/><Relationship Id="rId11" Type="http://schemas.openxmlformats.org/officeDocument/2006/relationships/image" Target="../media/image560.wmf"/><Relationship Id="rId5" Type="http://schemas.openxmlformats.org/officeDocument/2006/relationships/image" Target="../media/image554.wmf"/><Relationship Id="rId10" Type="http://schemas.openxmlformats.org/officeDocument/2006/relationships/image" Target="../media/image559.wmf"/><Relationship Id="rId4" Type="http://schemas.openxmlformats.org/officeDocument/2006/relationships/image" Target="../media/image553.wmf"/><Relationship Id="rId9" Type="http://schemas.openxmlformats.org/officeDocument/2006/relationships/image" Target="../media/image5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40.vml.rels><?xml version="1.0" encoding="UTF-8" standalone="yes"?>
<Relationships xmlns="http://schemas.openxmlformats.org/package/2006/relationships"><Relationship Id="rId2" Type="http://schemas.openxmlformats.org/officeDocument/2006/relationships/image" Target="../media/image563.wmf"/><Relationship Id="rId1" Type="http://schemas.openxmlformats.org/officeDocument/2006/relationships/image" Target="../media/image562.wmf"/></Relationships>
</file>

<file path=ppt/drawings/_rels/vmlDrawing141.vml.rels><?xml version="1.0" encoding="UTF-8" standalone="yes"?>
<Relationships xmlns="http://schemas.openxmlformats.org/package/2006/relationships"><Relationship Id="rId8" Type="http://schemas.openxmlformats.org/officeDocument/2006/relationships/image" Target="../media/image571.wmf"/><Relationship Id="rId3" Type="http://schemas.openxmlformats.org/officeDocument/2006/relationships/image" Target="../media/image566.wmf"/><Relationship Id="rId7" Type="http://schemas.openxmlformats.org/officeDocument/2006/relationships/image" Target="../media/image570.wmf"/><Relationship Id="rId2" Type="http://schemas.openxmlformats.org/officeDocument/2006/relationships/image" Target="../media/image565.wmf"/><Relationship Id="rId1" Type="http://schemas.openxmlformats.org/officeDocument/2006/relationships/image" Target="../media/image564.wmf"/><Relationship Id="rId6" Type="http://schemas.openxmlformats.org/officeDocument/2006/relationships/image" Target="../media/image569.wmf"/><Relationship Id="rId5" Type="http://schemas.openxmlformats.org/officeDocument/2006/relationships/image" Target="../media/image568.wmf"/><Relationship Id="rId4" Type="http://schemas.openxmlformats.org/officeDocument/2006/relationships/image" Target="../media/image567.w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574.wmf"/><Relationship Id="rId2" Type="http://schemas.openxmlformats.org/officeDocument/2006/relationships/image" Target="../media/image573.wmf"/><Relationship Id="rId1" Type="http://schemas.openxmlformats.org/officeDocument/2006/relationships/image" Target="../media/image572.wmf"/><Relationship Id="rId4" Type="http://schemas.openxmlformats.org/officeDocument/2006/relationships/image" Target="../media/image575.wmf"/></Relationships>
</file>

<file path=ppt/drawings/_rels/vmlDrawing143.vml.rels><?xml version="1.0" encoding="UTF-8" standalone="yes"?>
<Relationships xmlns="http://schemas.openxmlformats.org/package/2006/relationships"><Relationship Id="rId8" Type="http://schemas.openxmlformats.org/officeDocument/2006/relationships/image" Target="../media/image584.wmf"/><Relationship Id="rId3" Type="http://schemas.openxmlformats.org/officeDocument/2006/relationships/image" Target="../media/image579.wmf"/><Relationship Id="rId7" Type="http://schemas.openxmlformats.org/officeDocument/2006/relationships/image" Target="../media/image583.wmf"/><Relationship Id="rId2" Type="http://schemas.openxmlformats.org/officeDocument/2006/relationships/image" Target="../media/image578.wmf"/><Relationship Id="rId1" Type="http://schemas.openxmlformats.org/officeDocument/2006/relationships/image" Target="../media/image577.wmf"/><Relationship Id="rId6" Type="http://schemas.openxmlformats.org/officeDocument/2006/relationships/image" Target="../media/image582.wmf"/><Relationship Id="rId5" Type="http://schemas.openxmlformats.org/officeDocument/2006/relationships/image" Target="../media/image581.wmf"/><Relationship Id="rId10" Type="http://schemas.openxmlformats.org/officeDocument/2006/relationships/image" Target="../media/image586.wmf"/><Relationship Id="rId4" Type="http://schemas.openxmlformats.org/officeDocument/2006/relationships/image" Target="../media/image580.wmf"/><Relationship Id="rId9" Type="http://schemas.openxmlformats.org/officeDocument/2006/relationships/image" Target="../media/image585.wmf"/></Relationships>
</file>

<file path=ppt/drawings/_rels/vmlDrawing144.v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image" Target="../media/image588.wmf"/><Relationship Id="rId1" Type="http://schemas.openxmlformats.org/officeDocument/2006/relationships/image" Target="../media/image587.wmf"/><Relationship Id="rId5" Type="http://schemas.openxmlformats.org/officeDocument/2006/relationships/image" Target="../media/image591.wmf"/><Relationship Id="rId4" Type="http://schemas.openxmlformats.org/officeDocument/2006/relationships/image" Target="../media/image590.wmf"/></Relationships>
</file>

<file path=ppt/drawings/_rels/vmlDrawing145.vml.rels><?xml version="1.0" encoding="UTF-8" standalone="yes"?>
<Relationships xmlns="http://schemas.openxmlformats.org/package/2006/relationships"><Relationship Id="rId3" Type="http://schemas.openxmlformats.org/officeDocument/2006/relationships/image" Target="../media/image594.wmf"/><Relationship Id="rId2" Type="http://schemas.openxmlformats.org/officeDocument/2006/relationships/image" Target="../media/image593.wmf"/><Relationship Id="rId1" Type="http://schemas.openxmlformats.org/officeDocument/2006/relationships/image" Target="../media/image592.wmf"/></Relationships>
</file>

<file path=ppt/drawings/_rels/vmlDrawing146.vml.rels><?xml version="1.0" encoding="UTF-8" standalone="yes"?>
<Relationships xmlns="http://schemas.openxmlformats.org/package/2006/relationships"><Relationship Id="rId8" Type="http://schemas.openxmlformats.org/officeDocument/2006/relationships/image" Target="../media/image602.wmf"/><Relationship Id="rId13" Type="http://schemas.openxmlformats.org/officeDocument/2006/relationships/image" Target="../media/image607.wmf"/><Relationship Id="rId3" Type="http://schemas.openxmlformats.org/officeDocument/2006/relationships/image" Target="../media/image597.wmf"/><Relationship Id="rId7" Type="http://schemas.openxmlformats.org/officeDocument/2006/relationships/image" Target="../media/image601.wmf"/><Relationship Id="rId12" Type="http://schemas.openxmlformats.org/officeDocument/2006/relationships/image" Target="../media/image606.wmf"/><Relationship Id="rId2" Type="http://schemas.openxmlformats.org/officeDocument/2006/relationships/image" Target="../media/image596.wmf"/><Relationship Id="rId1" Type="http://schemas.openxmlformats.org/officeDocument/2006/relationships/image" Target="../media/image595.wmf"/><Relationship Id="rId6" Type="http://schemas.openxmlformats.org/officeDocument/2006/relationships/image" Target="../media/image600.wmf"/><Relationship Id="rId11" Type="http://schemas.openxmlformats.org/officeDocument/2006/relationships/image" Target="../media/image605.wmf"/><Relationship Id="rId5" Type="http://schemas.openxmlformats.org/officeDocument/2006/relationships/image" Target="../media/image599.wmf"/><Relationship Id="rId10" Type="http://schemas.openxmlformats.org/officeDocument/2006/relationships/image" Target="../media/image604.wmf"/><Relationship Id="rId4" Type="http://schemas.openxmlformats.org/officeDocument/2006/relationships/image" Target="../media/image598.wmf"/><Relationship Id="rId9" Type="http://schemas.openxmlformats.org/officeDocument/2006/relationships/image" Target="../media/image603.wmf"/><Relationship Id="rId14" Type="http://schemas.openxmlformats.org/officeDocument/2006/relationships/image" Target="../media/image608.wmf"/></Relationships>
</file>

<file path=ppt/drawings/_rels/vmlDrawing147.vml.rels><?xml version="1.0" encoding="UTF-8" standalone="yes"?>
<Relationships xmlns="http://schemas.openxmlformats.org/package/2006/relationships"><Relationship Id="rId8" Type="http://schemas.openxmlformats.org/officeDocument/2006/relationships/image" Target="../media/image615.wmf"/><Relationship Id="rId3" Type="http://schemas.openxmlformats.org/officeDocument/2006/relationships/image" Target="../media/image610.wmf"/><Relationship Id="rId7" Type="http://schemas.openxmlformats.org/officeDocument/2006/relationships/image" Target="../media/image614.wmf"/><Relationship Id="rId2" Type="http://schemas.openxmlformats.org/officeDocument/2006/relationships/image" Target="../media/image609.wmf"/><Relationship Id="rId1" Type="http://schemas.openxmlformats.org/officeDocument/2006/relationships/image" Target="../media/image607.wmf"/><Relationship Id="rId6" Type="http://schemas.openxmlformats.org/officeDocument/2006/relationships/image" Target="../media/image613.wmf"/><Relationship Id="rId5" Type="http://schemas.openxmlformats.org/officeDocument/2006/relationships/image" Target="../media/image612.wmf"/><Relationship Id="rId4" Type="http://schemas.openxmlformats.org/officeDocument/2006/relationships/image" Target="../media/image611.wmf"/></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616.w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18.wmf"/><Relationship Id="rId1" Type="http://schemas.openxmlformats.org/officeDocument/2006/relationships/image" Target="../media/image61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619.wmf"/><Relationship Id="rId2" Type="http://schemas.openxmlformats.org/officeDocument/2006/relationships/image" Target="../media/image621.wmf"/><Relationship Id="rId1" Type="http://schemas.openxmlformats.org/officeDocument/2006/relationships/image" Target="../media/image620.w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625.wmf"/><Relationship Id="rId2" Type="http://schemas.openxmlformats.org/officeDocument/2006/relationships/image" Target="../media/image624.wmf"/><Relationship Id="rId1" Type="http://schemas.openxmlformats.org/officeDocument/2006/relationships/image" Target="../media/image623.wmf"/></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626.w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628.wmf"/><Relationship Id="rId1" Type="http://schemas.openxmlformats.org/officeDocument/2006/relationships/image" Target="../media/image627.wmf"/></Relationships>
</file>

<file path=ppt/drawings/_rels/vmlDrawing156.vml.rels><?xml version="1.0" encoding="UTF-8" standalone="yes"?>
<Relationships xmlns="http://schemas.openxmlformats.org/package/2006/relationships"><Relationship Id="rId2" Type="http://schemas.openxmlformats.org/officeDocument/2006/relationships/image" Target="../media/image628.wmf"/><Relationship Id="rId1" Type="http://schemas.openxmlformats.org/officeDocument/2006/relationships/image" Target="../media/image629.wmf"/></Relationships>
</file>

<file path=ppt/drawings/_rels/vmlDrawing157.vml.rels><?xml version="1.0" encoding="UTF-8" standalone="yes"?>
<Relationships xmlns="http://schemas.openxmlformats.org/package/2006/relationships"><Relationship Id="rId3" Type="http://schemas.openxmlformats.org/officeDocument/2006/relationships/image" Target="../media/image632.wmf"/><Relationship Id="rId7" Type="http://schemas.openxmlformats.org/officeDocument/2006/relationships/image" Target="../media/image636.wmf"/><Relationship Id="rId2" Type="http://schemas.openxmlformats.org/officeDocument/2006/relationships/image" Target="../media/image631.wmf"/><Relationship Id="rId1" Type="http://schemas.openxmlformats.org/officeDocument/2006/relationships/image" Target="../media/image630.wmf"/><Relationship Id="rId6" Type="http://schemas.openxmlformats.org/officeDocument/2006/relationships/image" Target="../media/image635.wmf"/><Relationship Id="rId5" Type="http://schemas.openxmlformats.org/officeDocument/2006/relationships/image" Target="../media/image634.wmf"/><Relationship Id="rId4" Type="http://schemas.openxmlformats.org/officeDocument/2006/relationships/image" Target="../media/image633.w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637.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638.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48.emf"/><Relationship Id="rId4" Type="http://schemas.openxmlformats.org/officeDocument/2006/relationships/image" Target="../media/image56.wmf"/></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639.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641.emf"/><Relationship Id="rId1" Type="http://schemas.openxmlformats.org/officeDocument/2006/relationships/image" Target="../media/image64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3.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7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e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7.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5" Type="http://schemas.openxmlformats.org/officeDocument/2006/relationships/image" Target="../media/image115.wmf"/><Relationship Id="rId4" Type="http://schemas.openxmlformats.org/officeDocument/2006/relationships/image" Target="../media/image11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37.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43.wmf"/><Relationship Id="rId7" Type="http://schemas.openxmlformats.org/officeDocument/2006/relationships/image" Target="../media/image147.wmf"/><Relationship Id="rId2" Type="http://schemas.openxmlformats.org/officeDocument/2006/relationships/image" Target="../media/image124.wmf"/><Relationship Id="rId1" Type="http://schemas.openxmlformats.org/officeDocument/2006/relationships/image" Target="../media/image142.wmf"/><Relationship Id="rId6" Type="http://schemas.openxmlformats.org/officeDocument/2006/relationships/image" Target="../media/image146.wmf"/><Relationship Id="rId5" Type="http://schemas.openxmlformats.org/officeDocument/2006/relationships/image" Target="../media/image145.wmf"/><Relationship Id="rId4" Type="http://schemas.openxmlformats.org/officeDocument/2006/relationships/image" Target="../media/image14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3.wmf"/><Relationship Id="rId7" Type="http://schemas.openxmlformats.org/officeDocument/2006/relationships/image" Target="../media/image151.wmf"/><Relationship Id="rId2" Type="http://schemas.openxmlformats.org/officeDocument/2006/relationships/image" Target="../media/image132.wmf"/><Relationship Id="rId1" Type="http://schemas.openxmlformats.org/officeDocument/2006/relationships/image" Target="../media/image148.wmf"/><Relationship Id="rId6" Type="http://schemas.openxmlformats.org/officeDocument/2006/relationships/image" Target="../media/image150.wmf"/><Relationship Id="rId5" Type="http://schemas.openxmlformats.org/officeDocument/2006/relationships/image" Target="../media/image135.wmf"/><Relationship Id="rId4" Type="http://schemas.openxmlformats.org/officeDocument/2006/relationships/image" Target="../media/image14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92.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 Id="rId4" Type="http://schemas.openxmlformats.org/officeDocument/2006/relationships/image" Target="../media/image16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emf"/><Relationship Id="rId5" Type="http://schemas.openxmlformats.org/officeDocument/2006/relationships/image" Target="../media/image28.wmf"/><Relationship Id="rId4" Type="http://schemas.openxmlformats.org/officeDocument/2006/relationships/image" Target="../media/image2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77.wmf"/><Relationship Id="rId7" Type="http://schemas.openxmlformats.org/officeDocument/2006/relationships/image" Target="../media/image181.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85.wmf"/><Relationship Id="rId2" Type="http://schemas.openxmlformats.org/officeDocument/2006/relationships/image" Target="../media/image184.wmf"/><Relationship Id="rId1" Type="http://schemas.openxmlformats.org/officeDocument/2006/relationships/image" Target="../media/image183.wmf"/><Relationship Id="rId6" Type="http://schemas.openxmlformats.org/officeDocument/2006/relationships/image" Target="../media/image179.wmf"/><Relationship Id="rId5" Type="http://schemas.openxmlformats.org/officeDocument/2006/relationships/image" Target="../media/image187.wmf"/><Relationship Id="rId4" Type="http://schemas.openxmlformats.org/officeDocument/2006/relationships/image" Target="../media/image18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image" Target="../media/image188.wmf"/><Relationship Id="rId6" Type="http://schemas.openxmlformats.org/officeDocument/2006/relationships/image" Target="../media/image193.wmf"/><Relationship Id="rId5" Type="http://schemas.openxmlformats.org/officeDocument/2006/relationships/image" Target="../media/image192.wmf"/><Relationship Id="rId4" Type="http://schemas.openxmlformats.org/officeDocument/2006/relationships/image" Target="../media/image19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 Id="rId6" Type="http://schemas.openxmlformats.org/officeDocument/2006/relationships/image" Target="../media/image201.wmf"/><Relationship Id="rId5" Type="http://schemas.openxmlformats.org/officeDocument/2006/relationships/image" Target="../media/image200.wmf"/><Relationship Id="rId4" Type="http://schemas.openxmlformats.org/officeDocument/2006/relationships/image" Target="../media/image199.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03.wmf"/><Relationship Id="rId1" Type="http://schemas.openxmlformats.org/officeDocument/2006/relationships/image" Target="../media/image202.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emf"/><Relationship Id="rId1" Type="http://schemas.openxmlformats.org/officeDocument/2006/relationships/image" Target="../media/image30.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image" Target="../media/image214.wmf"/><Relationship Id="rId1" Type="http://schemas.openxmlformats.org/officeDocument/2006/relationships/image" Target="../media/image213.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 Id="rId4" Type="http://schemas.openxmlformats.org/officeDocument/2006/relationships/image" Target="../media/image235.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 Id="rId4" Type="http://schemas.openxmlformats.org/officeDocument/2006/relationships/image" Target="../media/image24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45.wmf"/><Relationship Id="rId2" Type="http://schemas.openxmlformats.org/officeDocument/2006/relationships/image" Target="../media/image237.wmf"/><Relationship Id="rId1" Type="http://schemas.openxmlformats.org/officeDocument/2006/relationships/image" Target="../media/image236.wmf"/><Relationship Id="rId4" Type="http://schemas.openxmlformats.org/officeDocument/2006/relationships/image" Target="../media/image246.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 Id="rId4" Type="http://schemas.openxmlformats.org/officeDocument/2006/relationships/image" Target="../media/image253.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4" Type="http://schemas.openxmlformats.org/officeDocument/2006/relationships/image" Target="../media/image257.w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259.wmf"/><Relationship Id="rId1" Type="http://schemas.openxmlformats.org/officeDocument/2006/relationships/image" Target="../media/image258.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5" Type="http://schemas.openxmlformats.org/officeDocument/2006/relationships/image" Target="../media/image264.wmf"/><Relationship Id="rId4" Type="http://schemas.openxmlformats.org/officeDocument/2006/relationships/image" Target="../media/image263.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66.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267.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 Id="rId5" Type="http://schemas.openxmlformats.org/officeDocument/2006/relationships/image" Target="../media/image274.wmf"/><Relationship Id="rId4" Type="http://schemas.openxmlformats.org/officeDocument/2006/relationships/image" Target="../media/image273.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image" Target="../media/image277.wmf"/><Relationship Id="rId7" Type="http://schemas.openxmlformats.org/officeDocument/2006/relationships/image" Target="../media/image280.wmf"/><Relationship Id="rId2" Type="http://schemas.openxmlformats.org/officeDocument/2006/relationships/image" Target="../media/image276.wmf"/><Relationship Id="rId1" Type="http://schemas.openxmlformats.org/officeDocument/2006/relationships/image" Target="../media/image275.wmf"/><Relationship Id="rId6" Type="http://schemas.openxmlformats.org/officeDocument/2006/relationships/image" Target="../media/image279.wmf"/><Relationship Id="rId5" Type="http://schemas.openxmlformats.org/officeDocument/2006/relationships/image" Target="../media/image278.wmf"/><Relationship Id="rId10" Type="http://schemas.openxmlformats.org/officeDocument/2006/relationships/image" Target="../media/image283.wmf"/><Relationship Id="rId4" Type="http://schemas.openxmlformats.org/officeDocument/2006/relationships/image" Target="../media/image274.wmf"/><Relationship Id="rId9" Type="http://schemas.openxmlformats.org/officeDocument/2006/relationships/image" Target="../media/image282.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emf"/><Relationship Id="rId6" Type="http://schemas.openxmlformats.org/officeDocument/2006/relationships/image" Target="../media/image289.wmf"/><Relationship Id="rId5" Type="http://schemas.openxmlformats.org/officeDocument/2006/relationships/image" Target="../media/image288.wmf"/><Relationship Id="rId10" Type="http://schemas.openxmlformats.org/officeDocument/2006/relationships/image" Target="../media/image293.wmf"/><Relationship Id="rId4" Type="http://schemas.openxmlformats.org/officeDocument/2006/relationships/image" Target="../media/image287.wmf"/><Relationship Id="rId9" Type="http://schemas.openxmlformats.org/officeDocument/2006/relationships/image" Target="../media/image29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 Id="rId5" Type="http://schemas.openxmlformats.org/officeDocument/2006/relationships/image" Target="../media/image298.wmf"/><Relationship Id="rId4" Type="http://schemas.openxmlformats.org/officeDocument/2006/relationships/image" Target="../media/image297.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301.wmf"/><Relationship Id="rId2" Type="http://schemas.openxmlformats.org/officeDocument/2006/relationships/image" Target="../media/image300.wmf"/><Relationship Id="rId1" Type="http://schemas.openxmlformats.org/officeDocument/2006/relationships/image" Target="../media/image299.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274.wmf"/><Relationship Id="rId5" Type="http://schemas.openxmlformats.org/officeDocument/2006/relationships/image" Target="../media/image305.wmf"/><Relationship Id="rId4" Type="http://schemas.openxmlformats.org/officeDocument/2006/relationships/image" Target="../media/image304.wmf"/></Relationships>
</file>

<file path=ppt/drawings/_rels/vmlDrawing83.vml.rels><?xml version="1.0" encoding="UTF-8" standalone="yes"?>
<Relationships xmlns="http://schemas.openxmlformats.org/package/2006/relationships"><Relationship Id="rId3" Type="http://schemas.openxmlformats.org/officeDocument/2006/relationships/image" Target="../media/image308.emf"/><Relationship Id="rId7" Type="http://schemas.openxmlformats.org/officeDocument/2006/relationships/image" Target="../media/image312.wmf"/><Relationship Id="rId2" Type="http://schemas.openxmlformats.org/officeDocument/2006/relationships/image" Target="../media/image307.wmf"/><Relationship Id="rId1" Type="http://schemas.openxmlformats.org/officeDocument/2006/relationships/image" Target="../media/image306.wmf"/><Relationship Id="rId6" Type="http://schemas.openxmlformats.org/officeDocument/2006/relationships/image" Target="../media/image311.wmf"/><Relationship Id="rId5" Type="http://schemas.openxmlformats.org/officeDocument/2006/relationships/image" Target="../media/image310.wmf"/><Relationship Id="rId4" Type="http://schemas.openxmlformats.org/officeDocument/2006/relationships/image" Target="../media/image309.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315.wmf"/><Relationship Id="rId2" Type="http://schemas.openxmlformats.org/officeDocument/2006/relationships/image" Target="../media/image314.wmf"/><Relationship Id="rId1" Type="http://schemas.openxmlformats.org/officeDocument/2006/relationships/image" Target="../media/image313.wmf"/><Relationship Id="rId6" Type="http://schemas.openxmlformats.org/officeDocument/2006/relationships/image" Target="../media/image318.emf"/><Relationship Id="rId5" Type="http://schemas.openxmlformats.org/officeDocument/2006/relationships/image" Target="../media/image317.wmf"/><Relationship Id="rId4" Type="http://schemas.openxmlformats.org/officeDocument/2006/relationships/image" Target="../media/image316.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321.wmf"/><Relationship Id="rId2" Type="http://schemas.openxmlformats.org/officeDocument/2006/relationships/image" Target="../media/image320.wmf"/><Relationship Id="rId1" Type="http://schemas.openxmlformats.org/officeDocument/2006/relationships/image" Target="../media/image319.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 Id="rId6" Type="http://schemas.openxmlformats.org/officeDocument/2006/relationships/image" Target="../media/image327.wmf"/><Relationship Id="rId5" Type="http://schemas.openxmlformats.org/officeDocument/2006/relationships/image" Target="../media/image326.wmf"/><Relationship Id="rId4" Type="http://schemas.openxmlformats.org/officeDocument/2006/relationships/image" Target="../media/image325.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 Id="rId4" Type="http://schemas.openxmlformats.org/officeDocument/2006/relationships/image" Target="../media/image335.emf"/></Relationships>
</file>

<file path=ppt/drawings/_rels/vmlDrawing89.vml.rels><?xml version="1.0" encoding="UTF-8" standalone="yes"?>
<Relationships xmlns="http://schemas.openxmlformats.org/package/2006/relationships"><Relationship Id="rId2" Type="http://schemas.openxmlformats.org/officeDocument/2006/relationships/image" Target="../media/image337.wmf"/><Relationship Id="rId1" Type="http://schemas.openxmlformats.org/officeDocument/2006/relationships/image" Target="../media/image3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emf"/><Relationship Id="rId1" Type="http://schemas.openxmlformats.org/officeDocument/2006/relationships/image" Target="../media/image38.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image" Target="../media/image340.wmf"/><Relationship Id="rId7" Type="http://schemas.openxmlformats.org/officeDocument/2006/relationships/image" Target="../media/image281.wmf"/><Relationship Id="rId2" Type="http://schemas.openxmlformats.org/officeDocument/2006/relationships/image" Target="../media/image339.wmf"/><Relationship Id="rId1" Type="http://schemas.openxmlformats.org/officeDocument/2006/relationships/image" Target="../media/image338.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 Id="rId9" Type="http://schemas.openxmlformats.org/officeDocument/2006/relationships/image" Target="../media/image345.w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348.wmf"/><Relationship Id="rId1" Type="http://schemas.openxmlformats.org/officeDocument/2006/relationships/image" Target="../media/image347.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260.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54.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358.wmf"/><Relationship Id="rId1" Type="http://schemas.openxmlformats.org/officeDocument/2006/relationships/image" Target="../media/image357.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361.wmf"/><Relationship Id="rId2" Type="http://schemas.openxmlformats.org/officeDocument/2006/relationships/image" Target="../media/image360.wmf"/><Relationship Id="rId1" Type="http://schemas.openxmlformats.org/officeDocument/2006/relationships/image" Target="../media/image359.emf"/><Relationship Id="rId6" Type="http://schemas.openxmlformats.org/officeDocument/2006/relationships/image" Target="../media/image364.wmf"/><Relationship Id="rId5" Type="http://schemas.openxmlformats.org/officeDocument/2006/relationships/image" Target="../media/image363.wmf"/><Relationship Id="rId4" Type="http://schemas.openxmlformats.org/officeDocument/2006/relationships/image" Target="../media/image362.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image" Target="../media/image367.wmf"/><Relationship Id="rId7" Type="http://schemas.openxmlformats.org/officeDocument/2006/relationships/image" Target="../media/image371.wmf"/><Relationship Id="rId2" Type="http://schemas.openxmlformats.org/officeDocument/2006/relationships/image" Target="../media/image366.wmf"/><Relationship Id="rId1" Type="http://schemas.openxmlformats.org/officeDocument/2006/relationships/image" Target="../media/image365.emf"/><Relationship Id="rId6" Type="http://schemas.openxmlformats.org/officeDocument/2006/relationships/image" Target="../media/image370.wmf"/><Relationship Id="rId5" Type="http://schemas.openxmlformats.org/officeDocument/2006/relationships/image" Target="../media/image369.wmf"/><Relationship Id="rId4" Type="http://schemas.openxmlformats.org/officeDocument/2006/relationships/image" Target="../media/image368.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375.wmf"/><Relationship Id="rId2" Type="http://schemas.openxmlformats.org/officeDocument/2006/relationships/image" Target="../media/image374.wmf"/><Relationship Id="rId1" Type="http://schemas.openxmlformats.org/officeDocument/2006/relationships/image" Target="../media/image373.emf"/><Relationship Id="rId6" Type="http://schemas.openxmlformats.org/officeDocument/2006/relationships/image" Target="../media/image378.wmf"/><Relationship Id="rId5" Type="http://schemas.openxmlformats.org/officeDocument/2006/relationships/image" Target="../media/image377.wmf"/><Relationship Id="rId4" Type="http://schemas.openxmlformats.org/officeDocument/2006/relationships/image" Target="../media/image376.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381.wmf"/><Relationship Id="rId2" Type="http://schemas.openxmlformats.org/officeDocument/2006/relationships/image" Target="../media/image380.wmf"/><Relationship Id="rId1" Type="http://schemas.openxmlformats.org/officeDocument/2006/relationships/image" Target="../media/image379.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385.wmf"/><Relationship Id="rId2" Type="http://schemas.openxmlformats.org/officeDocument/2006/relationships/image" Target="../media/image384.wmf"/><Relationship Id="rId1" Type="http://schemas.openxmlformats.org/officeDocument/2006/relationships/image" Target="../media/image383.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88.wmf"/><Relationship Id="rId2" Type="http://schemas.openxmlformats.org/officeDocument/2006/relationships/image" Target="../media/image387.wmf"/><Relationship Id="rId1" Type="http://schemas.openxmlformats.org/officeDocument/2006/relationships/image" Target="../media/image386.wmf"/><Relationship Id="rId4" Type="http://schemas.openxmlformats.org/officeDocument/2006/relationships/image" Target="../media/image389.wmf"/></Relationships>
</file>

<file path=ppt/ink/ink1.xml><?xml version="1.0" encoding="utf-8"?>
<inkml:ink xmlns:inkml="http://www.w3.org/2003/InkML">
  <inkml:definitions>
    <inkml:context xml:id="ctx0">
      <inkml:inkSource xml:id="inkSrc0">
        <inkml:traceFormat>
          <inkml:channel name="X" type="integer" max="1360" units="cm"/>
          <inkml:channel name="Y" type="integer" max="768" units="cm"/>
          <inkml:channel name="T" type="integer" max="2.14748E9" units="dev"/>
        </inkml:traceFormat>
        <inkml:channelProperties>
          <inkml:channelProperty channel="X" name="resolution" value="44.29967" units="1/cm"/>
          <inkml:channelProperty channel="Y" name="resolution" value="44.39306" units="1/cm"/>
          <inkml:channelProperty channel="T" name="resolution" value="1" units="1/dev"/>
        </inkml:channelProperties>
      </inkml:inkSource>
      <inkml:timestamp xml:id="ts0" timeString="2020-04-27T01:13:41.5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16809 16087 0,'25'0'343,"0"-25"-311,49 25 15,1-25-16,50 0 16,-26 25-16,1 0 0,-1-25 16,76 1 0,-76 24-16,-24 0 0,-25 0 1,49 0-1,-24 0 0,0 0 16,0 0-16,-1 0 1,-24 0-1,0 0 0,-25 0 0,25 0 1,-26 0 14,-73 0 111,-1 24-142,25-24 17,-124 25 30,24 0 1,50-25-17,1 0-30,-151 0 31,126 0 0,49 0-16,-25 0 0,50-25 1,1 25 30,-1-25-31,0 25 1,0 0-1,-125-24 31,76 24-30,49 0-1,0-25 0,0 25 0,0 0 1,0 0-1,0 0 0,0 0 16,25-25 47,0 0-63,50 0 16,0-25-16,50 25 0,-1 0 16,-24 25-16,0 0 1,-26 0-1,1 0 16,0 0-16,0 0 0,-25 0 1,25 25 30,-26 0-31,1-25 1,25 25-1,-25 0 0,50-25 16,-25 50-16,-25-50 0,-1 0 1,1 0-1,0 0 0,0 0 0,0 0 32,-50 0 15,25 25-47,-25-25 1,-49 49-1,-101 26 16,1 0 0,49-50-1,51 0-14,-1 0-1,25-25-31,-99 25 31,124-25-31,-50 24 47,0-24-16,51 0 1,48 0 77,-24-24-93,75 24 15,0 0 0,0-25 16,24 25-16,1 0 16,-75 0-47,124 0 31,-99 0-15,-25 0 15,74 0 0,-24 0 1,-50 0-1,0 0 0,0 0 0,-25 25 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7" units="1/cm"/>
          <inkml:channelProperty channel="Y" name="resolution" value="38" units="1/cm"/>
        </inkml:channelProperties>
      </inkml:inkSource>
      <inkml:timestamp xml:id="ts0" timeString="2009-10-28T01:29:28.423"/>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0,'25'22,"0"-22,0 0,-1 0,-24 0,51 0,-51 0,24 0,1 0,0 0,-25 0,0 0,0 0,25 0,-25 0,24 0,-24-22</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37" units="1/cm"/>
          <inkml:channelProperty channel="Y" name="resolution" value="38" units="1/cm"/>
        </inkml:channelProperties>
      </inkml:inkSource>
      <inkml:timestamp xml:id="ts0" timeString="2009-10-28T01:31:21.315"/>
    </inkml:context>
    <inkml:brush xml:id="br0">
      <inkml:brushProperty name="width" value="0.05292" units="cm"/>
      <inkml:brushProperty name="height" value="0.05292" units="cm"/>
      <inkml:brushProperty name="color" value="#FF0000"/>
      <inkml:brushProperty name="fitToCurve" value="1"/>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23FAF0-A61B-4FFC-B617-0D9079D2D8F8}" type="datetimeFigureOut">
              <a:rPr lang="en-US" smtClean="0"/>
              <a:t>5/3/2021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370EE-783A-4AB4-9E85-24D062A23BA7}" type="slidenum">
              <a:rPr lang="en-US" smtClean="0"/>
              <a:t>‹#›</a:t>
            </a:fld>
            <a:endParaRPr lang="en-US"/>
          </a:p>
        </p:txBody>
      </p:sp>
    </p:spTree>
    <p:extLst>
      <p:ext uri="{BB962C8B-B14F-4D97-AF65-F5344CB8AC3E}">
        <p14:creationId xmlns:p14="http://schemas.microsoft.com/office/powerpoint/2010/main" val="101138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a:endParaRPr lang="vi-V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C2F43-4A0B-47AD-BD02-453AB0E71E7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59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B6C643-511E-478D-96CC-78D625A1A5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251150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BE803D-A300-487C-B62E-690D410604E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1651" name="Rectangle 2"/>
          <p:cNvSpPr>
            <a:spLocks noGrp="1" noRot="1" noChangeAspect="1" noChangeArrowheads="1" noTextEdit="1"/>
          </p:cNvSpPr>
          <p:nvPr>
            <p:ph type="sldImg"/>
          </p:nvPr>
        </p:nvSpPr>
        <p:spPr>
          <a:ln/>
        </p:spPr>
      </p:sp>
      <p:sp>
        <p:nvSpPr>
          <p:cNvPr id="411652"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3261825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497-4ABD-43E9-A600-06690FBD7B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2675" name="Rectangle 2"/>
          <p:cNvSpPr>
            <a:spLocks noGrp="1" noRot="1" noChangeAspect="1" noChangeArrowheads="1" noTextEdit="1"/>
          </p:cNvSpPr>
          <p:nvPr>
            <p:ph type="sldImg"/>
          </p:nvPr>
        </p:nvSpPr>
        <p:spPr>
          <a:ln/>
        </p:spPr>
      </p:sp>
      <p:sp>
        <p:nvSpPr>
          <p:cNvPr id="41267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3253620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7D7F7E-9396-4A4F-A1C1-3852F79AF78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3699" name="Rectangle 2"/>
          <p:cNvSpPr>
            <a:spLocks noGrp="1" noRot="1" noChangeAspect="1" noChangeArrowheads="1" noTextEdit="1"/>
          </p:cNvSpPr>
          <p:nvPr>
            <p:ph type="sldImg"/>
          </p:nvPr>
        </p:nvSpPr>
        <p:spPr>
          <a:ln/>
        </p:spPr>
      </p:sp>
      <p:sp>
        <p:nvSpPr>
          <p:cNvPr id="413700"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3171866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11DF76-96DD-47CF-9F3E-D5FBDA5688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4723" name="Rectangle 2"/>
          <p:cNvSpPr>
            <a:spLocks noGrp="1" noRot="1" noChangeAspect="1" noChangeArrowheads="1" noTextEdit="1"/>
          </p:cNvSpPr>
          <p:nvPr>
            <p:ph type="sldImg"/>
          </p:nvPr>
        </p:nvSpPr>
        <p:spPr>
          <a:ln/>
        </p:spPr>
      </p:sp>
      <p:sp>
        <p:nvSpPr>
          <p:cNvPr id="414724"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4210932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421A1-7741-4D70-A1C7-1AF1BA3EF6C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528392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3E3A7B-23DC-4410-8CFE-8C6E6B92B81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7795" name="Rectangle 2"/>
          <p:cNvSpPr>
            <a:spLocks noGrp="1" noRot="1" noChangeAspect="1" noChangeArrowheads="1" noTextEdit="1"/>
          </p:cNvSpPr>
          <p:nvPr>
            <p:ph type="sldImg"/>
          </p:nvPr>
        </p:nvSpPr>
        <p:spPr>
          <a:ln/>
        </p:spPr>
      </p:sp>
      <p:sp>
        <p:nvSpPr>
          <p:cNvPr id="41779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72740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989262-4DDB-4B28-9C9F-7C39EE0BA3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20867" name="Rectangle 2"/>
          <p:cNvSpPr>
            <a:spLocks noGrp="1" noRot="1" noChangeAspect="1" noChangeArrowheads="1" noTextEdit="1"/>
          </p:cNvSpPr>
          <p:nvPr>
            <p:ph type="sldImg"/>
          </p:nvPr>
        </p:nvSpPr>
        <p:spPr>
          <a:ln/>
        </p:spPr>
      </p:sp>
      <p:sp>
        <p:nvSpPr>
          <p:cNvPr id="420868"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20428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09F03-8D6F-4E15-9032-C7D39A2AF6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31107" name="Rectangle 2"/>
          <p:cNvSpPr>
            <a:spLocks noGrp="1" noRot="1" noChangeAspect="1" noChangeArrowheads="1" noTextEdit="1"/>
          </p:cNvSpPr>
          <p:nvPr>
            <p:ph type="sldImg"/>
          </p:nvPr>
        </p:nvSpPr>
        <p:spPr>
          <a:ln/>
        </p:spPr>
      </p:sp>
      <p:sp>
        <p:nvSpPr>
          <p:cNvPr id="431108"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926530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9B5FD-4333-48DA-BF79-5CCF1123E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34179" name="Rectangle 2"/>
          <p:cNvSpPr>
            <a:spLocks noGrp="1" noRot="1" noChangeAspect="1" noChangeArrowheads="1" noTextEdit="1"/>
          </p:cNvSpPr>
          <p:nvPr>
            <p:ph type="sldImg"/>
          </p:nvPr>
        </p:nvSpPr>
        <p:spPr>
          <a:ln/>
        </p:spPr>
      </p:sp>
      <p:sp>
        <p:nvSpPr>
          <p:cNvPr id="434180"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99531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5A87-0429-4AEC-9067-874067ED2A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548140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13623B-EF11-4FD4-B5C9-AF28AE6E34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37251" name="Rectangle 2"/>
          <p:cNvSpPr>
            <a:spLocks noGrp="1" noRot="1" noChangeAspect="1" noChangeArrowheads="1" noTextEdit="1"/>
          </p:cNvSpPr>
          <p:nvPr>
            <p:ph type="sldImg"/>
          </p:nvPr>
        </p:nvSpPr>
        <p:spPr>
          <a:ln/>
        </p:spPr>
      </p:sp>
      <p:sp>
        <p:nvSpPr>
          <p:cNvPr id="437252"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00991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A867CE-6274-4564-A844-42625DE2D1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39299" name="Rectangle 2"/>
          <p:cNvSpPr>
            <a:spLocks noGrp="1" noRot="1" noChangeAspect="1" noChangeArrowheads="1" noTextEdit="1"/>
          </p:cNvSpPr>
          <p:nvPr>
            <p:ph type="sldImg"/>
          </p:nvPr>
        </p:nvSpPr>
        <p:spPr>
          <a:ln/>
        </p:spPr>
      </p:sp>
      <p:sp>
        <p:nvSpPr>
          <p:cNvPr id="439300"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721242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42FF4-198A-49B3-88A7-7E3F6EDA44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40323" name="Rectangle 2"/>
          <p:cNvSpPr>
            <a:spLocks noGrp="1" noRot="1" noChangeAspect="1" noChangeArrowheads="1" noTextEdit="1"/>
          </p:cNvSpPr>
          <p:nvPr>
            <p:ph type="sldImg"/>
          </p:nvPr>
        </p:nvSpPr>
        <p:spPr>
          <a:ln/>
        </p:spPr>
      </p:sp>
      <p:sp>
        <p:nvSpPr>
          <p:cNvPr id="440324"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579684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92331A-DE6E-4185-8B52-2D2573ABB3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41347" name="Rectangle 2"/>
          <p:cNvSpPr>
            <a:spLocks noGrp="1" noRot="1" noChangeAspect="1" noChangeArrowheads="1" noTextEdit="1"/>
          </p:cNvSpPr>
          <p:nvPr>
            <p:ph type="sldImg"/>
          </p:nvPr>
        </p:nvSpPr>
        <p:spPr>
          <a:ln/>
        </p:spPr>
      </p:sp>
      <p:sp>
        <p:nvSpPr>
          <p:cNvPr id="441348"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807027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798E2-726D-4CEF-B802-733198916A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42371" name="Rectangle 2"/>
          <p:cNvSpPr>
            <a:spLocks noGrp="1" noRot="1" noChangeAspect="1" noChangeArrowheads="1" noTextEdit="1"/>
          </p:cNvSpPr>
          <p:nvPr>
            <p:ph type="sldImg"/>
          </p:nvPr>
        </p:nvSpPr>
        <p:spPr>
          <a:ln/>
        </p:spPr>
      </p:sp>
      <p:sp>
        <p:nvSpPr>
          <p:cNvPr id="442372"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647963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2C7719-C70B-4810-A7EA-F0D532553B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43395" name="Rectangle 2"/>
          <p:cNvSpPr>
            <a:spLocks noGrp="1" noRot="1" noChangeAspect="1" noChangeArrowheads="1" noTextEdit="1"/>
          </p:cNvSpPr>
          <p:nvPr>
            <p:ph type="sldImg"/>
          </p:nvPr>
        </p:nvSpPr>
        <p:spPr>
          <a:ln/>
        </p:spPr>
      </p:sp>
      <p:sp>
        <p:nvSpPr>
          <p:cNvPr id="44339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205570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07D6BF-62EA-41E4-9EE7-45D930E2169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60803" name="Rectangle 2"/>
          <p:cNvSpPr>
            <a:spLocks noGrp="1" noRot="1" noChangeAspect="1" noChangeArrowheads="1" noTextEdit="1"/>
          </p:cNvSpPr>
          <p:nvPr>
            <p:ph type="sldImg"/>
          </p:nvPr>
        </p:nvSpPr>
        <p:spPr>
          <a:ln/>
        </p:spPr>
      </p:sp>
      <p:sp>
        <p:nvSpPr>
          <p:cNvPr id="460804"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997431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244957-0B6F-44D4-8D88-0D670ABFA57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67971" name="Rectangle 2"/>
          <p:cNvSpPr>
            <a:spLocks noGrp="1" noRot="1" noChangeAspect="1" noChangeArrowheads="1" noTextEdit="1"/>
          </p:cNvSpPr>
          <p:nvPr>
            <p:ph type="sldImg"/>
          </p:nvPr>
        </p:nvSpPr>
        <p:spPr>
          <a:ln/>
        </p:spPr>
      </p:sp>
      <p:sp>
        <p:nvSpPr>
          <p:cNvPr id="467972"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3676051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2C2F43-4A0B-47AD-BD02-453AB0E71E7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90378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0DCCE3-B130-4B0A-86D1-0022A76BD14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90467" name="Rectangle 2"/>
          <p:cNvSpPr>
            <a:spLocks noGrp="1" noRot="1" noChangeAspect="1" noChangeArrowheads="1" noTextEdit="1"/>
          </p:cNvSpPr>
          <p:nvPr>
            <p:ph type="sldImg"/>
          </p:nvPr>
        </p:nvSpPr>
        <p:spPr>
          <a:xfrm>
            <a:off x="384175" y="685800"/>
            <a:ext cx="6096000" cy="3430588"/>
          </a:xfrm>
          <a:ln/>
        </p:spPr>
      </p:sp>
      <p:sp>
        <p:nvSpPr>
          <p:cNvPr id="190468" name="Rectangle 3"/>
          <p:cNvSpPr>
            <a:spLocks noGrp="1" noChangeArrowheads="1"/>
          </p:cNvSpPr>
          <p:nvPr>
            <p:ph type="body" idx="1"/>
          </p:nvPr>
        </p:nvSpPr>
        <p:spPr>
          <a:xfrm>
            <a:off x="687027" y="4342939"/>
            <a:ext cx="5483946" cy="4114587"/>
          </a:xfrm>
          <a:noFill/>
          <a:ln/>
        </p:spPr>
        <p:txBody>
          <a:bodyPr/>
          <a:lstStyle/>
          <a:p>
            <a:pPr eaLnBrk="1" hangingPunct="1"/>
            <a:endParaRPr lang="vi-VN"/>
          </a:p>
        </p:txBody>
      </p:sp>
    </p:spTree>
    <p:extLst>
      <p:ext uri="{BB962C8B-B14F-4D97-AF65-F5344CB8AC3E}">
        <p14:creationId xmlns:p14="http://schemas.microsoft.com/office/powerpoint/2010/main" val="332659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5A87-0429-4AEC-9067-874067ED2A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2290350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5DCB-D45F-45A6-A3E9-C25EE59343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326324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DE39F-1728-46E5-B895-86336CCC91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39000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B6C643-511E-478D-96CC-78D625A1A5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5817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25A87-0429-4AEC-9067-874067ED2AF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7555" name="Rectangle 2"/>
          <p:cNvSpPr>
            <a:spLocks noGrp="1" noRot="1" noChangeAspect="1" noChangeArrowheads="1" noTextEdit="1"/>
          </p:cNvSpPr>
          <p:nvPr>
            <p:ph type="sldImg"/>
          </p:nvPr>
        </p:nvSpPr>
        <p:spPr>
          <a:ln/>
        </p:spPr>
      </p:sp>
      <p:sp>
        <p:nvSpPr>
          <p:cNvPr id="407556"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297987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75DCB-D45F-45A6-A3E9-C25EE593432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93775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DE39F-1728-46E5-B895-86336CCC91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a:noFill/>
          <a:ln/>
        </p:spPr>
        <p:txBody>
          <a:bodyPr/>
          <a:lstStyle/>
          <a:p>
            <a:endParaRPr lang="vi-VN"/>
          </a:p>
        </p:txBody>
      </p:sp>
    </p:spTree>
    <p:extLst>
      <p:ext uri="{BB962C8B-B14F-4D97-AF65-F5344CB8AC3E}">
        <p14:creationId xmlns:p14="http://schemas.microsoft.com/office/powerpoint/2010/main" val="1461202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519027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846062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5828724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11379200" cy="639763"/>
          </a:xfrm>
        </p:spPr>
        <p:txBody>
          <a:bodyPr/>
          <a:lstStyle/>
          <a:p>
            <a:r>
              <a:rPr lang="en-US"/>
              <a:t>Click to edit Master title style</a:t>
            </a:r>
          </a:p>
        </p:txBody>
      </p:sp>
      <p:sp>
        <p:nvSpPr>
          <p:cNvPr id="3" name="Text Placeholder 2"/>
          <p:cNvSpPr>
            <a:spLocks noGrp="1"/>
          </p:cNvSpPr>
          <p:nvPr>
            <p:ph type="body" sz="half" idx="1"/>
          </p:nvPr>
        </p:nvSpPr>
        <p:spPr>
          <a:xfrm>
            <a:off x="609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4931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
            <a:ext cx="11379200" cy="639763"/>
          </a:xfrm>
        </p:spPr>
        <p:txBody>
          <a:bodyPr/>
          <a:lstStyle/>
          <a:p>
            <a:r>
              <a:rPr lang="en-US"/>
              <a:t>Click to edit Master title style</a:t>
            </a:r>
          </a:p>
        </p:txBody>
      </p:sp>
      <p:sp>
        <p:nvSpPr>
          <p:cNvPr id="3" name="Text Placeholder 2"/>
          <p:cNvSpPr>
            <a:spLocks noGrp="1"/>
          </p:cNvSpPr>
          <p:nvPr>
            <p:ph type="body" sz="half" idx="1"/>
          </p:nvPr>
        </p:nvSpPr>
        <p:spPr>
          <a:xfrm>
            <a:off x="609600" y="1066801"/>
            <a:ext cx="5384800" cy="5059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066800"/>
            <a:ext cx="5384800" cy="245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671889"/>
            <a:ext cx="5384800" cy="245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7117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00136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930877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934804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8116975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6989245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00880678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5844093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954463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973C262-98E0-49D0-AF39-4DEC41D291EE}"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31C39E2-5BBA-4893-BDAF-0423696AE80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822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ctr" defTabSz="914400" rtl="0" eaLnBrk="1" latinLnBrk="0" hangingPunct="1">
        <a:spcBef>
          <a:spcPct val="0"/>
        </a:spcBef>
        <a:buNone/>
        <a:defRPr sz="3600" kern="1200">
          <a:solidFill>
            <a:schemeClr val="tx1"/>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240.wmf"/><Relationship Id="rId5" Type="http://schemas.openxmlformats.org/officeDocument/2006/relationships/oleObject" Target="../embeddings/oleObject217.bin"/><Relationship Id="rId4" Type="http://schemas.openxmlformats.org/officeDocument/2006/relationships/image" Target="../media/image239.wmf"/></Relationships>
</file>

<file path=ppt/slides/_rels/slide101.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oleObject" Target="../embeddings/oleObject218.bin"/><Relationship Id="rId7"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242.wmf"/><Relationship Id="rId5" Type="http://schemas.openxmlformats.org/officeDocument/2006/relationships/oleObject" Target="../embeddings/oleObject219.bin"/><Relationship Id="rId10" Type="http://schemas.openxmlformats.org/officeDocument/2006/relationships/image" Target="../media/image244.wmf"/><Relationship Id="rId4" Type="http://schemas.openxmlformats.org/officeDocument/2006/relationships/image" Target="../media/image241.wmf"/><Relationship Id="rId9" Type="http://schemas.openxmlformats.org/officeDocument/2006/relationships/oleObject" Target="../embeddings/oleObject221.bin"/></Relationships>
</file>

<file path=ppt/slides/_rels/slide102.x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oleObject" Target="../embeddings/oleObject213.bin"/><Relationship Id="rId7"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237.wmf"/><Relationship Id="rId5" Type="http://schemas.openxmlformats.org/officeDocument/2006/relationships/oleObject" Target="../embeddings/oleObject214.bin"/><Relationship Id="rId10" Type="http://schemas.openxmlformats.org/officeDocument/2006/relationships/image" Target="../media/image246.wmf"/><Relationship Id="rId4" Type="http://schemas.openxmlformats.org/officeDocument/2006/relationships/image" Target="../media/image236.wmf"/><Relationship Id="rId9" Type="http://schemas.openxmlformats.org/officeDocument/2006/relationships/oleObject" Target="../embeddings/oleObject223.bin"/></Relationships>
</file>

<file path=ppt/slides/_rels/slide103.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oleObject" Target="../embeddings/oleObject224.bin"/><Relationship Id="rId7"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image" Target="../media/image251.wmf"/><Relationship Id="rId5" Type="http://schemas.openxmlformats.org/officeDocument/2006/relationships/oleObject" Target="../embeddings/oleObject225.bin"/><Relationship Id="rId10" Type="http://schemas.openxmlformats.org/officeDocument/2006/relationships/image" Target="../media/image253.wmf"/><Relationship Id="rId4" Type="http://schemas.openxmlformats.org/officeDocument/2006/relationships/image" Target="../media/image250.wmf"/><Relationship Id="rId9" Type="http://schemas.openxmlformats.org/officeDocument/2006/relationships/oleObject" Target="../embeddings/oleObject227.bin"/></Relationships>
</file>

<file path=ppt/slides/_rels/slide107.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228.bin"/><Relationship Id="rId7" Type="http://schemas.openxmlformats.org/officeDocument/2006/relationships/oleObject" Target="../embeddings/oleObject230.bin"/><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image" Target="../media/image255.wmf"/><Relationship Id="rId5" Type="http://schemas.openxmlformats.org/officeDocument/2006/relationships/oleObject" Target="../embeddings/oleObject229.bin"/><Relationship Id="rId10" Type="http://schemas.openxmlformats.org/officeDocument/2006/relationships/image" Target="../media/image257.wmf"/><Relationship Id="rId4" Type="http://schemas.openxmlformats.org/officeDocument/2006/relationships/image" Target="../media/image254.wmf"/><Relationship Id="rId9" Type="http://schemas.openxmlformats.org/officeDocument/2006/relationships/oleObject" Target="../embeddings/oleObject231.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4.xml"/><Relationship Id="rId1" Type="http://schemas.openxmlformats.org/officeDocument/2006/relationships/vmlDrawing" Target="../drawings/vmlDrawing73.vml"/><Relationship Id="rId6" Type="http://schemas.openxmlformats.org/officeDocument/2006/relationships/image" Target="../media/image259.wmf"/><Relationship Id="rId5" Type="http://schemas.openxmlformats.org/officeDocument/2006/relationships/oleObject" Target="../embeddings/oleObject233.bin"/><Relationship Id="rId4" Type="http://schemas.openxmlformats.org/officeDocument/2006/relationships/image" Target="../media/image258.wmf"/></Relationships>
</file>

<file path=ppt/slides/_rels/slide109.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239.bin"/><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64.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261.wmf"/><Relationship Id="rId11" Type="http://schemas.openxmlformats.org/officeDocument/2006/relationships/oleObject" Target="../embeddings/oleObject238.bin"/><Relationship Id="rId5" Type="http://schemas.openxmlformats.org/officeDocument/2006/relationships/oleObject" Target="../embeddings/oleObject235.bin"/><Relationship Id="rId10" Type="http://schemas.openxmlformats.org/officeDocument/2006/relationships/image" Target="../media/image263.wmf"/><Relationship Id="rId4" Type="http://schemas.openxmlformats.org/officeDocument/2006/relationships/image" Target="../media/image260.wmf"/><Relationship Id="rId9" Type="http://schemas.openxmlformats.org/officeDocument/2006/relationships/oleObject" Target="../embeddings/oleObject237.bin"/><Relationship Id="rId14" Type="http://schemas.openxmlformats.org/officeDocument/2006/relationships/image" Target="../media/image26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266.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image" Target="../media/image267.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272.w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74.wmf"/><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71.w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73.wmf"/><Relationship Id="rId4" Type="http://schemas.openxmlformats.org/officeDocument/2006/relationships/image" Target="../media/image270.wmf"/><Relationship Id="rId9" Type="http://schemas.openxmlformats.org/officeDocument/2006/relationships/oleObject" Target="../embeddings/oleObject245.bin"/></Relationships>
</file>

<file path=ppt/slides/_rels/slide117.x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oleObject" Target="../embeddings/oleObject253.bin"/><Relationship Id="rId18" Type="http://schemas.openxmlformats.org/officeDocument/2006/relationships/image" Target="../media/image281.wmf"/><Relationship Id="rId3" Type="http://schemas.openxmlformats.org/officeDocument/2006/relationships/oleObject" Target="../embeddings/oleObject248.bin"/><Relationship Id="rId21" Type="http://schemas.openxmlformats.org/officeDocument/2006/relationships/oleObject" Target="../embeddings/oleObject257.bin"/><Relationship Id="rId7" Type="http://schemas.openxmlformats.org/officeDocument/2006/relationships/oleObject" Target="../embeddings/oleObject250.bin"/><Relationship Id="rId12" Type="http://schemas.openxmlformats.org/officeDocument/2006/relationships/image" Target="../media/image278.wmf"/><Relationship Id="rId17" Type="http://schemas.openxmlformats.org/officeDocument/2006/relationships/oleObject" Target="../embeddings/oleObject255.bin"/><Relationship Id="rId2" Type="http://schemas.openxmlformats.org/officeDocument/2006/relationships/slideLayout" Target="../slideLayouts/slideLayout2.xml"/><Relationship Id="rId16" Type="http://schemas.openxmlformats.org/officeDocument/2006/relationships/image" Target="../media/image280.wmf"/><Relationship Id="rId20" Type="http://schemas.openxmlformats.org/officeDocument/2006/relationships/image" Target="../media/image282.wmf"/><Relationship Id="rId1" Type="http://schemas.openxmlformats.org/officeDocument/2006/relationships/vmlDrawing" Target="../drawings/vmlDrawing78.vml"/><Relationship Id="rId6" Type="http://schemas.openxmlformats.org/officeDocument/2006/relationships/image" Target="../media/image276.wmf"/><Relationship Id="rId11" Type="http://schemas.openxmlformats.org/officeDocument/2006/relationships/oleObject" Target="../embeddings/oleObject252.bin"/><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oleObject" Target="../embeddings/oleObject258.bin"/><Relationship Id="rId10" Type="http://schemas.openxmlformats.org/officeDocument/2006/relationships/image" Target="../media/image274.wmf"/><Relationship Id="rId19" Type="http://schemas.openxmlformats.org/officeDocument/2006/relationships/oleObject" Target="../embeddings/oleObject256.bin"/><Relationship Id="rId4" Type="http://schemas.openxmlformats.org/officeDocument/2006/relationships/image" Target="../media/image275.wmf"/><Relationship Id="rId9" Type="http://schemas.openxmlformats.org/officeDocument/2006/relationships/oleObject" Target="../embeddings/oleObject251.bin"/><Relationship Id="rId14" Type="http://schemas.openxmlformats.org/officeDocument/2006/relationships/image" Target="../media/image279.wmf"/><Relationship Id="rId22" Type="http://schemas.openxmlformats.org/officeDocument/2006/relationships/image" Target="../media/image283.wmf"/></Relationships>
</file>

<file path=ppt/slides/_rels/slide118.xml.rels><?xml version="1.0" encoding="UTF-8" standalone="yes"?>
<Relationships xmlns="http://schemas.openxmlformats.org/package/2006/relationships"><Relationship Id="rId8" Type="http://schemas.openxmlformats.org/officeDocument/2006/relationships/image" Target="../media/image286.wmf"/><Relationship Id="rId13" Type="http://schemas.openxmlformats.org/officeDocument/2006/relationships/oleObject" Target="../embeddings/oleObject264.bin"/><Relationship Id="rId18" Type="http://schemas.openxmlformats.org/officeDocument/2006/relationships/image" Target="../media/image291.wmf"/><Relationship Id="rId3" Type="http://schemas.openxmlformats.org/officeDocument/2006/relationships/oleObject" Target="../embeddings/oleObject259.bin"/><Relationship Id="rId21" Type="http://schemas.openxmlformats.org/officeDocument/2006/relationships/oleObject" Target="../embeddings/oleObject268.bin"/><Relationship Id="rId7" Type="http://schemas.openxmlformats.org/officeDocument/2006/relationships/oleObject" Target="../embeddings/oleObject261.bin"/><Relationship Id="rId12" Type="http://schemas.openxmlformats.org/officeDocument/2006/relationships/image" Target="../media/image288.wmf"/><Relationship Id="rId17" Type="http://schemas.openxmlformats.org/officeDocument/2006/relationships/oleObject" Target="../embeddings/oleObject266.bin"/><Relationship Id="rId2" Type="http://schemas.openxmlformats.org/officeDocument/2006/relationships/slideLayout" Target="../slideLayouts/slideLayout2.xml"/><Relationship Id="rId16" Type="http://schemas.openxmlformats.org/officeDocument/2006/relationships/image" Target="../media/image290.wmf"/><Relationship Id="rId20" Type="http://schemas.openxmlformats.org/officeDocument/2006/relationships/image" Target="../media/image292.wmf"/><Relationship Id="rId1" Type="http://schemas.openxmlformats.org/officeDocument/2006/relationships/vmlDrawing" Target="../drawings/vmlDrawing79.vml"/><Relationship Id="rId6" Type="http://schemas.openxmlformats.org/officeDocument/2006/relationships/image" Target="../media/image285.wmf"/><Relationship Id="rId11" Type="http://schemas.openxmlformats.org/officeDocument/2006/relationships/oleObject" Target="../embeddings/oleObject263.bin"/><Relationship Id="rId5" Type="http://schemas.openxmlformats.org/officeDocument/2006/relationships/oleObject" Target="../embeddings/oleObject260.bin"/><Relationship Id="rId15" Type="http://schemas.openxmlformats.org/officeDocument/2006/relationships/oleObject" Target="../embeddings/oleObject265.bin"/><Relationship Id="rId10" Type="http://schemas.openxmlformats.org/officeDocument/2006/relationships/image" Target="../media/image287.wmf"/><Relationship Id="rId19" Type="http://schemas.openxmlformats.org/officeDocument/2006/relationships/oleObject" Target="../embeddings/oleObject267.bin"/><Relationship Id="rId4" Type="http://schemas.openxmlformats.org/officeDocument/2006/relationships/image" Target="../media/image284.emf"/><Relationship Id="rId9" Type="http://schemas.openxmlformats.org/officeDocument/2006/relationships/oleObject" Target="../embeddings/oleObject262.bin"/><Relationship Id="rId14" Type="http://schemas.openxmlformats.org/officeDocument/2006/relationships/image" Target="../media/image289.wmf"/><Relationship Id="rId22" Type="http://schemas.openxmlformats.org/officeDocument/2006/relationships/image" Target="../media/image293.wmf"/></Relationships>
</file>

<file path=ppt/slides/_rels/slide119.xml.rels><?xml version="1.0" encoding="UTF-8" standalone="yes"?>
<Relationships xmlns="http://schemas.openxmlformats.org/package/2006/relationships"><Relationship Id="rId8" Type="http://schemas.openxmlformats.org/officeDocument/2006/relationships/image" Target="../media/image296.wmf"/><Relationship Id="rId3" Type="http://schemas.openxmlformats.org/officeDocument/2006/relationships/oleObject" Target="../embeddings/oleObject269.bin"/><Relationship Id="rId7" Type="http://schemas.openxmlformats.org/officeDocument/2006/relationships/oleObject" Target="../embeddings/oleObject271.bin"/><Relationship Id="rId12" Type="http://schemas.openxmlformats.org/officeDocument/2006/relationships/image" Target="../media/image298.wmf"/><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295.wmf"/><Relationship Id="rId11" Type="http://schemas.openxmlformats.org/officeDocument/2006/relationships/oleObject" Target="../embeddings/oleObject273.bin"/><Relationship Id="rId5" Type="http://schemas.openxmlformats.org/officeDocument/2006/relationships/oleObject" Target="../embeddings/oleObject270.bin"/><Relationship Id="rId10" Type="http://schemas.openxmlformats.org/officeDocument/2006/relationships/image" Target="../media/image297.wmf"/><Relationship Id="rId4" Type="http://schemas.openxmlformats.org/officeDocument/2006/relationships/image" Target="../media/image294.wmf"/><Relationship Id="rId9" Type="http://schemas.openxmlformats.org/officeDocument/2006/relationships/oleObject" Target="../embeddings/oleObject272.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20.xml.rels><?xml version="1.0" encoding="UTF-8" standalone="yes"?>
<Relationships xmlns="http://schemas.openxmlformats.org/package/2006/relationships"><Relationship Id="rId8" Type="http://schemas.openxmlformats.org/officeDocument/2006/relationships/image" Target="../media/image301.wmf"/><Relationship Id="rId3" Type="http://schemas.openxmlformats.org/officeDocument/2006/relationships/oleObject" Target="../embeddings/oleObject274.bin"/><Relationship Id="rId7" Type="http://schemas.openxmlformats.org/officeDocument/2006/relationships/oleObject" Target="../embeddings/oleObject276.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image" Target="../media/image300.wmf"/><Relationship Id="rId5" Type="http://schemas.openxmlformats.org/officeDocument/2006/relationships/oleObject" Target="../embeddings/oleObject275.bin"/><Relationship Id="rId4" Type="http://schemas.openxmlformats.org/officeDocument/2006/relationships/image" Target="../media/image299.wmf"/></Relationships>
</file>

<file path=ppt/slides/_rels/slide121.xml.rels><?xml version="1.0" encoding="UTF-8" standalone="yes"?>
<Relationships xmlns="http://schemas.openxmlformats.org/package/2006/relationships"><Relationship Id="rId8" Type="http://schemas.openxmlformats.org/officeDocument/2006/relationships/image" Target="../media/image303.wmf"/><Relationship Id="rId3" Type="http://schemas.openxmlformats.org/officeDocument/2006/relationships/oleObject" Target="../embeddings/oleObject277.bin"/><Relationship Id="rId7" Type="http://schemas.openxmlformats.org/officeDocument/2006/relationships/oleObject" Target="../embeddings/oleObject279.bin"/><Relationship Id="rId12" Type="http://schemas.openxmlformats.org/officeDocument/2006/relationships/image" Target="../media/image305.wmf"/><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302.wmf"/><Relationship Id="rId11" Type="http://schemas.openxmlformats.org/officeDocument/2006/relationships/oleObject" Target="../embeddings/oleObject281.bin"/><Relationship Id="rId5" Type="http://schemas.openxmlformats.org/officeDocument/2006/relationships/oleObject" Target="../embeddings/oleObject278.bin"/><Relationship Id="rId10" Type="http://schemas.openxmlformats.org/officeDocument/2006/relationships/image" Target="../media/image304.wmf"/><Relationship Id="rId4" Type="http://schemas.openxmlformats.org/officeDocument/2006/relationships/image" Target="../media/image274.wmf"/><Relationship Id="rId9" Type="http://schemas.openxmlformats.org/officeDocument/2006/relationships/oleObject" Target="../embeddings/oleObject280.bin"/></Relationships>
</file>

<file path=ppt/slides/_rels/slide122.xml.rels><?xml version="1.0" encoding="UTF-8" standalone="yes"?>
<Relationships xmlns="http://schemas.openxmlformats.org/package/2006/relationships"><Relationship Id="rId8" Type="http://schemas.openxmlformats.org/officeDocument/2006/relationships/image" Target="../media/image308.emf"/><Relationship Id="rId13" Type="http://schemas.openxmlformats.org/officeDocument/2006/relationships/oleObject" Target="../embeddings/oleObject287.bin"/><Relationship Id="rId3" Type="http://schemas.openxmlformats.org/officeDocument/2006/relationships/oleObject" Target="../embeddings/oleObject282.bin"/><Relationship Id="rId7" Type="http://schemas.openxmlformats.org/officeDocument/2006/relationships/oleObject" Target="../embeddings/oleObject284.bin"/><Relationship Id="rId12" Type="http://schemas.openxmlformats.org/officeDocument/2006/relationships/image" Target="../media/image310.wmf"/><Relationship Id="rId2" Type="http://schemas.openxmlformats.org/officeDocument/2006/relationships/slideLayout" Target="../slideLayouts/slideLayout2.xml"/><Relationship Id="rId16" Type="http://schemas.openxmlformats.org/officeDocument/2006/relationships/image" Target="../media/image312.wmf"/><Relationship Id="rId1" Type="http://schemas.openxmlformats.org/officeDocument/2006/relationships/vmlDrawing" Target="../drawings/vmlDrawing83.vml"/><Relationship Id="rId6" Type="http://schemas.openxmlformats.org/officeDocument/2006/relationships/image" Target="../media/image307.wmf"/><Relationship Id="rId11" Type="http://schemas.openxmlformats.org/officeDocument/2006/relationships/oleObject" Target="../embeddings/oleObject286.bin"/><Relationship Id="rId5" Type="http://schemas.openxmlformats.org/officeDocument/2006/relationships/oleObject" Target="../embeddings/oleObject283.bin"/><Relationship Id="rId15" Type="http://schemas.openxmlformats.org/officeDocument/2006/relationships/oleObject" Target="../embeddings/oleObject288.bin"/><Relationship Id="rId10" Type="http://schemas.openxmlformats.org/officeDocument/2006/relationships/image" Target="../media/image309.wmf"/><Relationship Id="rId4" Type="http://schemas.openxmlformats.org/officeDocument/2006/relationships/image" Target="../media/image306.wmf"/><Relationship Id="rId9" Type="http://schemas.openxmlformats.org/officeDocument/2006/relationships/oleObject" Target="../embeddings/oleObject285.bin"/><Relationship Id="rId14" Type="http://schemas.openxmlformats.org/officeDocument/2006/relationships/image" Target="../media/image311.wmf"/></Relationships>
</file>

<file path=ppt/slides/_rels/slide123.xml.rels><?xml version="1.0" encoding="UTF-8" standalone="yes"?>
<Relationships xmlns="http://schemas.openxmlformats.org/package/2006/relationships"><Relationship Id="rId8" Type="http://schemas.openxmlformats.org/officeDocument/2006/relationships/image" Target="../media/image315.wmf"/><Relationship Id="rId13" Type="http://schemas.openxmlformats.org/officeDocument/2006/relationships/oleObject" Target="../embeddings/oleObject294.bin"/><Relationship Id="rId3" Type="http://schemas.openxmlformats.org/officeDocument/2006/relationships/oleObject" Target="../embeddings/oleObject289.bin"/><Relationship Id="rId7" Type="http://schemas.openxmlformats.org/officeDocument/2006/relationships/oleObject" Target="../embeddings/oleObject291.bin"/><Relationship Id="rId12" Type="http://schemas.openxmlformats.org/officeDocument/2006/relationships/image" Target="../media/image317.w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314.wmf"/><Relationship Id="rId11" Type="http://schemas.openxmlformats.org/officeDocument/2006/relationships/oleObject" Target="../embeddings/oleObject293.bin"/><Relationship Id="rId5" Type="http://schemas.openxmlformats.org/officeDocument/2006/relationships/oleObject" Target="../embeddings/oleObject290.bin"/><Relationship Id="rId10" Type="http://schemas.openxmlformats.org/officeDocument/2006/relationships/image" Target="../media/image316.wmf"/><Relationship Id="rId4" Type="http://schemas.openxmlformats.org/officeDocument/2006/relationships/image" Target="../media/image313.wmf"/><Relationship Id="rId9" Type="http://schemas.openxmlformats.org/officeDocument/2006/relationships/oleObject" Target="../embeddings/oleObject292.bin"/><Relationship Id="rId14" Type="http://schemas.openxmlformats.org/officeDocument/2006/relationships/image" Target="../media/image318.emf"/></Relationships>
</file>

<file path=ppt/slides/_rels/slide124.xml.rels><?xml version="1.0" encoding="UTF-8" standalone="yes"?>
<Relationships xmlns="http://schemas.openxmlformats.org/package/2006/relationships"><Relationship Id="rId8" Type="http://schemas.openxmlformats.org/officeDocument/2006/relationships/image" Target="../media/image321.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320.wmf"/><Relationship Id="rId5" Type="http://schemas.openxmlformats.org/officeDocument/2006/relationships/oleObject" Target="../embeddings/oleObject296.bin"/><Relationship Id="rId4" Type="http://schemas.openxmlformats.org/officeDocument/2006/relationships/image" Target="../media/image319.wmf"/></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300.bin"/><Relationship Id="rId13" Type="http://schemas.openxmlformats.org/officeDocument/2006/relationships/image" Target="../media/image326.wmf"/><Relationship Id="rId3" Type="http://schemas.openxmlformats.org/officeDocument/2006/relationships/image" Target="../media/image328.png"/><Relationship Id="rId7" Type="http://schemas.openxmlformats.org/officeDocument/2006/relationships/image" Target="../media/image323.wmf"/><Relationship Id="rId12" Type="http://schemas.openxmlformats.org/officeDocument/2006/relationships/oleObject" Target="../embeddings/oleObject302.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oleObject" Target="../embeddings/oleObject299.bin"/><Relationship Id="rId11" Type="http://schemas.openxmlformats.org/officeDocument/2006/relationships/image" Target="../media/image325.wmf"/><Relationship Id="rId5" Type="http://schemas.openxmlformats.org/officeDocument/2006/relationships/image" Target="../media/image322.wmf"/><Relationship Id="rId15" Type="http://schemas.openxmlformats.org/officeDocument/2006/relationships/image" Target="../media/image327.wmf"/><Relationship Id="rId10" Type="http://schemas.openxmlformats.org/officeDocument/2006/relationships/oleObject" Target="../embeddings/oleObject301.bin"/><Relationship Id="rId4" Type="http://schemas.openxmlformats.org/officeDocument/2006/relationships/oleObject" Target="../embeddings/oleObject298.bin"/><Relationship Id="rId9" Type="http://schemas.openxmlformats.org/officeDocument/2006/relationships/image" Target="../media/image324.wmf"/><Relationship Id="rId14" Type="http://schemas.openxmlformats.org/officeDocument/2006/relationships/oleObject" Target="../embeddings/oleObject303.bin"/></Relationships>
</file>

<file path=ppt/slides/_rels/slide126.xml.rels><?xml version="1.0" encoding="UTF-8" standalone="yes"?>
<Relationships xmlns="http://schemas.openxmlformats.org/package/2006/relationships"><Relationship Id="rId8" Type="http://schemas.openxmlformats.org/officeDocument/2006/relationships/image" Target="../media/image331.wmf"/><Relationship Id="rId3" Type="http://schemas.openxmlformats.org/officeDocument/2006/relationships/oleObject" Target="../embeddings/oleObject304.bin"/><Relationship Id="rId7" Type="http://schemas.openxmlformats.org/officeDocument/2006/relationships/oleObject" Target="../embeddings/oleObject306.bin"/><Relationship Id="rId2" Type="http://schemas.openxmlformats.org/officeDocument/2006/relationships/slideLayout" Target="../slideLayouts/slideLayout2.xml"/><Relationship Id="rId1" Type="http://schemas.openxmlformats.org/officeDocument/2006/relationships/vmlDrawing" Target="../drawings/vmlDrawing87.vml"/><Relationship Id="rId6" Type="http://schemas.openxmlformats.org/officeDocument/2006/relationships/image" Target="../media/image330.wmf"/><Relationship Id="rId5" Type="http://schemas.openxmlformats.org/officeDocument/2006/relationships/oleObject" Target="../embeddings/oleObject305.bin"/><Relationship Id="rId4" Type="http://schemas.openxmlformats.org/officeDocument/2006/relationships/image" Target="../media/image329.wmf"/></Relationships>
</file>

<file path=ppt/slides/_rels/slide127.xml.rels><?xml version="1.0" encoding="UTF-8" standalone="yes"?>
<Relationships xmlns="http://schemas.openxmlformats.org/package/2006/relationships"><Relationship Id="rId8" Type="http://schemas.openxmlformats.org/officeDocument/2006/relationships/image" Target="../media/image334.wmf"/><Relationship Id="rId3" Type="http://schemas.openxmlformats.org/officeDocument/2006/relationships/oleObject" Target="../embeddings/oleObject307.bin"/><Relationship Id="rId7" Type="http://schemas.openxmlformats.org/officeDocument/2006/relationships/oleObject" Target="../embeddings/oleObject309.bin"/><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333.wmf"/><Relationship Id="rId5" Type="http://schemas.openxmlformats.org/officeDocument/2006/relationships/oleObject" Target="../embeddings/oleObject308.bin"/><Relationship Id="rId10" Type="http://schemas.openxmlformats.org/officeDocument/2006/relationships/image" Target="../media/image335.emf"/><Relationship Id="rId4" Type="http://schemas.openxmlformats.org/officeDocument/2006/relationships/image" Target="../media/image332.wmf"/><Relationship Id="rId9" Type="http://schemas.openxmlformats.org/officeDocument/2006/relationships/oleObject" Target="../embeddings/oleObject310.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4.xml"/><Relationship Id="rId1" Type="http://schemas.openxmlformats.org/officeDocument/2006/relationships/vmlDrawing" Target="../drawings/vmlDrawing89.vml"/><Relationship Id="rId6" Type="http://schemas.openxmlformats.org/officeDocument/2006/relationships/image" Target="../media/image337.wmf"/><Relationship Id="rId5" Type="http://schemas.openxmlformats.org/officeDocument/2006/relationships/oleObject" Target="../embeddings/oleObject312.bin"/><Relationship Id="rId4" Type="http://schemas.openxmlformats.org/officeDocument/2006/relationships/image" Target="../media/image336.wmf"/></Relationships>
</file>

<file path=ppt/slides/_rels/slide129.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oleObject" Target="../embeddings/oleObject318.bin"/><Relationship Id="rId18" Type="http://schemas.openxmlformats.org/officeDocument/2006/relationships/image" Target="../media/image344.wmf"/><Relationship Id="rId3" Type="http://schemas.openxmlformats.org/officeDocument/2006/relationships/oleObject" Target="../embeddings/oleObject313.bin"/><Relationship Id="rId21" Type="http://schemas.openxmlformats.org/officeDocument/2006/relationships/image" Target="../media/image346.png"/><Relationship Id="rId7" Type="http://schemas.openxmlformats.org/officeDocument/2006/relationships/oleObject" Target="../embeddings/oleObject315.bin"/><Relationship Id="rId12" Type="http://schemas.openxmlformats.org/officeDocument/2006/relationships/image" Target="../media/image342.wmf"/><Relationship Id="rId17" Type="http://schemas.openxmlformats.org/officeDocument/2006/relationships/oleObject" Target="../embeddings/oleObject320.bin"/><Relationship Id="rId2" Type="http://schemas.openxmlformats.org/officeDocument/2006/relationships/slideLayout" Target="../slideLayouts/slideLayout2.xml"/><Relationship Id="rId16" Type="http://schemas.openxmlformats.org/officeDocument/2006/relationships/image" Target="../media/image281.wmf"/><Relationship Id="rId20" Type="http://schemas.openxmlformats.org/officeDocument/2006/relationships/image" Target="../media/image345.wmf"/><Relationship Id="rId1" Type="http://schemas.openxmlformats.org/officeDocument/2006/relationships/vmlDrawing" Target="../drawings/vmlDrawing90.vml"/><Relationship Id="rId6" Type="http://schemas.openxmlformats.org/officeDocument/2006/relationships/image" Target="../media/image339.wmf"/><Relationship Id="rId11" Type="http://schemas.openxmlformats.org/officeDocument/2006/relationships/oleObject" Target="../embeddings/oleObject317.bin"/><Relationship Id="rId5" Type="http://schemas.openxmlformats.org/officeDocument/2006/relationships/oleObject" Target="../embeddings/oleObject314.bin"/><Relationship Id="rId15" Type="http://schemas.openxmlformats.org/officeDocument/2006/relationships/oleObject" Target="../embeddings/oleObject319.bin"/><Relationship Id="rId10" Type="http://schemas.openxmlformats.org/officeDocument/2006/relationships/image" Target="../media/image341.wmf"/><Relationship Id="rId19" Type="http://schemas.openxmlformats.org/officeDocument/2006/relationships/oleObject" Target="../embeddings/oleObject321.bin"/><Relationship Id="rId4" Type="http://schemas.openxmlformats.org/officeDocument/2006/relationships/image" Target="../media/image338.wmf"/><Relationship Id="rId9" Type="http://schemas.openxmlformats.org/officeDocument/2006/relationships/oleObject" Target="../embeddings/oleObject316.bin"/><Relationship Id="rId14" Type="http://schemas.openxmlformats.org/officeDocument/2006/relationships/image" Target="../media/image343.w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oleObject" Target="../embeddings/oleObject322.bin"/><Relationship Id="rId7" Type="http://schemas.openxmlformats.org/officeDocument/2006/relationships/image" Target="../media/image349.png"/><Relationship Id="rId2" Type="http://schemas.openxmlformats.org/officeDocument/2006/relationships/slideLayout" Target="../slideLayouts/slideLayout2.xml"/><Relationship Id="rId1" Type="http://schemas.openxmlformats.org/officeDocument/2006/relationships/vmlDrawing" Target="../drawings/vmlDrawing91.vml"/><Relationship Id="rId6" Type="http://schemas.openxmlformats.org/officeDocument/2006/relationships/image" Target="../media/image348.wmf"/><Relationship Id="rId5" Type="http://schemas.openxmlformats.org/officeDocument/2006/relationships/oleObject" Target="../embeddings/oleObject323.bin"/><Relationship Id="rId4" Type="http://schemas.openxmlformats.org/officeDocument/2006/relationships/image" Target="../media/image347.wmf"/><Relationship Id="rId9" Type="http://schemas.openxmlformats.org/officeDocument/2006/relationships/image" Target="../media/image351.png"/></Relationships>
</file>

<file path=ppt/slides/_rels/slide131.xml.rels><?xml version="1.0" encoding="UTF-8" standalone="yes"?>
<Relationships xmlns="http://schemas.openxmlformats.org/package/2006/relationships"><Relationship Id="rId8" Type="http://schemas.openxmlformats.org/officeDocument/2006/relationships/image" Target="../media/image353.wmf"/><Relationship Id="rId13" Type="http://schemas.openxmlformats.org/officeDocument/2006/relationships/oleObject" Target="../embeddings/oleObject328.bin"/><Relationship Id="rId3" Type="http://schemas.openxmlformats.org/officeDocument/2006/relationships/oleObject" Target="../embeddings/oleObject234.bin"/><Relationship Id="rId7" Type="http://schemas.openxmlformats.org/officeDocument/2006/relationships/oleObject" Target="../embeddings/oleObject325.bin"/><Relationship Id="rId12" Type="http://schemas.openxmlformats.org/officeDocument/2006/relationships/image" Target="../media/image355.wmf"/><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352.wmf"/><Relationship Id="rId11" Type="http://schemas.openxmlformats.org/officeDocument/2006/relationships/oleObject" Target="../embeddings/oleObject327.bin"/><Relationship Id="rId5" Type="http://schemas.openxmlformats.org/officeDocument/2006/relationships/oleObject" Target="../embeddings/oleObject324.bin"/><Relationship Id="rId10" Type="http://schemas.openxmlformats.org/officeDocument/2006/relationships/image" Target="../media/image354.wmf"/><Relationship Id="rId4" Type="http://schemas.openxmlformats.org/officeDocument/2006/relationships/image" Target="../media/image260.wmf"/><Relationship Id="rId9" Type="http://schemas.openxmlformats.org/officeDocument/2006/relationships/oleObject" Target="../embeddings/oleObject326.bin"/><Relationship Id="rId14" Type="http://schemas.openxmlformats.org/officeDocument/2006/relationships/image" Target="../media/image356.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29.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358.wmf"/><Relationship Id="rId5" Type="http://schemas.openxmlformats.org/officeDocument/2006/relationships/oleObject" Target="../embeddings/oleObject330.bin"/><Relationship Id="rId4" Type="http://schemas.openxmlformats.org/officeDocument/2006/relationships/image" Target="../media/image357.wmf"/></Relationships>
</file>

<file path=ppt/slides/_rels/slide133.xml.rels><?xml version="1.0" encoding="UTF-8" standalone="yes"?>
<Relationships xmlns="http://schemas.openxmlformats.org/package/2006/relationships"><Relationship Id="rId8" Type="http://schemas.openxmlformats.org/officeDocument/2006/relationships/image" Target="../media/image361.wmf"/><Relationship Id="rId13" Type="http://schemas.openxmlformats.org/officeDocument/2006/relationships/oleObject" Target="../embeddings/oleObject336.bin"/><Relationship Id="rId3" Type="http://schemas.openxmlformats.org/officeDocument/2006/relationships/oleObject" Target="../embeddings/oleObject331.bin"/><Relationship Id="rId7" Type="http://schemas.openxmlformats.org/officeDocument/2006/relationships/oleObject" Target="../embeddings/oleObject333.bin"/><Relationship Id="rId12" Type="http://schemas.openxmlformats.org/officeDocument/2006/relationships/image" Target="../media/image363.wmf"/><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360.wmf"/><Relationship Id="rId11" Type="http://schemas.openxmlformats.org/officeDocument/2006/relationships/oleObject" Target="../embeddings/oleObject335.bin"/><Relationship Id="rId5" Type="http://schemas.openxmlformats.org/officeDocument/2006/relationships/oleObject" Target="../embeddings/oleObject332.bin"/><Relationship Id="rId10" Type="http://schemas.openxmlformats.org/officeDocument/2006/relationships/image" Target="../media/image362.wmf"/><Relationship Id="rId4" Type="http://schemas.openxmlformats.org/officeDocument/2006/relationships/image" Target="../media/image359.emf"/><Relationship Id="rId9" Type="http://schemas.openxmlformats.org/officeDocument/2006/relationships/oleObject" Target="../embeddings/oleObject334.bin"/><Relationship Id="rId14" Type="http://schemas.openxmlformats.org/officeDocument/2006/relationships/image" Target="../media/image364.wmf"/></Relationships>
</file>

<file path=ppt/slides/_rels/slide134.xml.rels><?xml version="1.0" encoding="UTF-8" standalone="yes"?>
<Relationships xmlns="http://schemas.openxmlformats.org/package/2006/relationships"><Relationship Id="rId8" Type="http://schemas.openxmlformats.org/officeDocument/2006/relationships/image" Target="../media/image367.wmf"/><Relationship Id="rId13" Type="http://schemas.openxmlformats.org/officeDocument/2006/relationships/oleObject" Target="../embeddings/oleObject342.bin"/><Relationship Id="rId18" Type="http://schemas.openxmlformats.org/officeDocument/2006/relationships/image" Target="../media/image372.wmf"/><Relationship Id="rId3" Type="http://schemas.openxmlformats.org/officeDocument/2006/relationships/oleObject" Target="../embeddings/oleObject337.bin"/><Relationship Id="rId7" Type="http://schemas.openxmlformats.org/officeDocument/2006/relationships/oleObject" Target="../embeddings/oleObject339.bin"/><Relationship Id="rId12" Type="http://schemas.openxmlformats.org/officeDocument/2006/relationships/image" Target="../media/image369.wmf"/><Relationship Id="rId17" Type="http://schemas.openxmlformats.org/officeDocument/2006/relationships/oleObject" Target="../embeddings/oleObject344.bin"/><Relationship Id="rId2" Type="http://schemas.openxmlformats.org/officeDocument/2006/relationships/slideLayout" Target="../slideLayouts/slideLayout2.xml"/><Relationship Id="rId16" Type="http://schemas.openxmlformats.org/officeDocument/2006/relationships/image" Target="../media/image371.wmf"/><Relationship Id="rId1" Type="http://schemas.openxmlformats.org/officeDocument/2006/relationships/vmlDrawing" Target="../drawings/vmlDrawing95.vml"/><Relationship Id="rId6" Type="http://schemas.openxmlformats.org/officeDocument/2006/relationships/image" Target="../media/image366.wmf"/><Relationship Id="rId11" Type="http://schemas.openxmlformats.org/officeDocument/2006/relationships/oleObject" Target="../embeddings/oleObject341.bin"/><Relationship Id="rId5" Type="http://schemas.openxmlformats.org/officeDocument/2006/relationships/oleObject" Target="../embeddings/oleObject338.bin"/><Relationship Id="rId15" Type="http://schemas.openxmlformats.org/officeDocument/2006/relationships/oleObject" Target="../embeddings/oleObject343.bin"/><Relationship Id="rId10" Type="http://schemas.openxmlformats.org/officeDocument/2006/relationships/image" Target="../media/image368.wmf"/><Relationship Id="rId4" Type="http://schemas.openxmlformats.org/officeDocument/2006/relationships/image" Target="../media/image365.emf"/><Relationship Id="rId9" Type="http://schemas.openxmlformats.org/officeDocument/2006/relationships/oleObject" Target="../embeddings/oleObject340.bin"/><Relationship Id="rId14" Type="http://schemas.openxmlformats.org/officeDocument/2006/relationships/image" Target="../media/image370.wmf"/></Relationships>
</file>

<file path=ppt/slides/_rels/slide135.xml.rels><?xml version="1.0" encoding="UTF-8" standalone="yes"?>
<Relationships xmlns="http://schemas.openxmlformats.org/package/2006/relationships"><Relationship Id="rId8" Type="http://schemas.openxmlformats.org/officeDocument/2006/relationships/image" Target="../media/image375.wmf"/><Relationship Id="rId13" Type="http://schemas.openxmlformats.org/officeDocument/2006/relationships/oleObject" Target="../embeddings/oleObject350.bin"/><Relationship Id="rId3" Type="http://schemas.openxmlformats.org/officeDocument/2006/relationships/oleObject" Target="../embeddings/oleObject345.bin"/><Relationship Id="rId7" Type="http://schemas.openxmlformats.org/officeDocument/2006/relationships/oleObject" Target="../embeddings/oleObject347.bin"/><Relationship Id="rId12" Type="http://schemas.openxmlformats.org/officeDocument/2006/relationships/image" Target="../media/image377.wmf"/><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374.wmf"/><Relationship Id="rId11" Type="http://schemas.openxmlformats.org/officeDocument/2006/relationships/oleObject" Target="../embeddings/oleObject349.bin"/><Relationship Id="rId5" Type="http://schemas.openxmlformats.org/officeDocument/2006/relationships/oleObject" Target="../embeddings/oleObject346.bin"/><Relationship Id="rId10" Type="http://schemas.openxmlformats.org/officeDocument/2006/relationships/image" Target="../media/image376.wmf"/><Relationship Id="rId4" Type="http://schemas.openxmlformats.org/officeDocument/2006/relationships/image" Target="../media/image373.emf"/><Relationship Id="rId9" Type="http://schemas.openxmlformats.org/officeDocument/2006/relationships/oleObject" Target="../embeddings/oleObject348.bin"/><Relationship Id="rId14" Type="http://schemas.openxmlformats.org/officeDocument/2006/relationships/image" Target="../media/image378.wmf"/></Relationships>
</file>

<file path=ppt/slides/_rels/slide136.x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oleObject" Target="../embeddings/oleObject351.bin"/><Relationship Id="rId7" Type="http://schemas.openxmlformats.org/officeDocument/2006/relationships/oleObject" Target="../embeddings/oleObject353.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380.wmf"/><Relationship Id="rId5" Type="http://schemas.openxmlformats.org/officeDocument/2006/relationships/oleObject" Target="../embeddings/oleObject352.bin"/><Relationship Id="rId4" Type="http://schemas.openxmlformats.org/officeDocument/2006/relationships/image" Target="../media/image379.wmf"/></Relationships>
</file>

<file path=ppt/slides/_rels/slide137.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385.wmf"/><Relationship Id="rId3" Type="http://schemas.openxmlformats.org/officeDocument/2006/relationships/oleObject" Target="../embeddings/oleObject354.bin"/><Relationship Id="rId7" Type="http://schemas.openxmlformats.org/officeDocument/2006/relationships/oleObject" Target="../embeddings/oleObject356.bin"/><Relationship Id="rId2" Type="http://schemas.openxmlformats.org/officeDocument/2006/relationships/slideLayout" Target="../slideLayouts/slideLayout2.xml"/><Relationship Id="rId1" Type="http://schemas.openxmlformats.org/officeDocument/2006/relationships/vmlDrawing" Target="../drawings/vmlDrawing98.vml"/><Relationship Id="rId6" Type="http://schemas.openxmlformats.org/officeDocument/2006/relationships/image" Target="../media/image384.wmf"/><Relationship Id="rId5" Type="http://schemas.openxmlformats.org/officeDocument/2006/relationships/oleObject" Target="../embeddings/oleObject355.bin"/><Relationship Id="rId4" Type="http://schemas.openxmlformats.org/officeDocument/2006/relationships/image" Target="../media/image383.wmf"/></Relationships>
</file>

<file path=ppt/slides/_rels/slide139.xml.rels><?xml version="1.0" encoding="UTF-8" standalone="yes"?>
<Relationships xmlns="http://schemas.openxmlformats.org/package/2006/relationships"><Relationship Id="rId8" Type="http://schemas.openxmlformats.org/officeDocument/2006/relationships/image" Target="../media/image388.wmf"/><Relationship Id="rId3" Type="http://schemas.openxmlformats.org/officeDocument/2006/relationships/oleObject" Target="../embeddings/oleObject357.bin"/><Relationship Id="rId7" Type="http://schemas.openxmlformats.org/officeDocument/2006/relationships/oleObject" Target="../embeddings/oleObject359.bin"/><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387.wmf"/><Relationship Id="rId5" Type="http://schemas.openxmlformats.org/officeDocument/2006/relationships/oleObject" Target="../embeddings/oleObject358.bin"/><Relationship Id="rId10" Type="http://schemas.openxmlformats.org/officeDocument/2006/relationships/image" Target="../media/image389.wmf"/><Relationship Id="rId4" Type="http://schemas.openxmlformats.org/officeDocument/2006/relationships/image" Target="../media/image386.wmf"/><Relationship Id="rId9" Type="http://schemas.openxmlformats.org/officeDocument/2006/relationships/oleObject" Target="../embeddings/oleObject360.bin"/></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0.xml.rels><?xml version="1.0" encoding="UTF-8" standalone="yes"?>
<Relationships xmlns="http://schemas.openxmlformats.org/package/2006/relationships"><Relationship Id="rId8" Type="http://schemas.openxmlformats.org/officeDocument/2006/relationships/image" Target="../media/image392.wmf"/><Relationship Id="rId3" Type="http://schemas.openxmlformats.org/officeDocument/2006/relationships/oleObject" Target="../embeddings/oleObject361.bin"/><Relationship Id="rId7" Type="http://schemas.openxmlformats.org/officeDocument/2006/relationships/oleObject" Target="../embeddings/oleObject363.bin"/><Relationship Id="rId12" Type="http://schemas.openxmlformats.org/officeDocument/2006/relationships/image" Target="../media/image394.wmf"/><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391.wmf"/><Relationship Id="rId11" Type="http://schemas.openxmlformats.org/officeDocument/2006/relationships/oleObject" Target="../embeddings/oleObject365.bin"/><Relationship Id="rId5" Type="http://schemas.openxmlformats.org/officeDocument/2006/relationships/oleObject" Target="../embeddings/oleObject362.bin"/><Relationship Id="rId10" Type="http://schemas.openxmlformats.org/officeDocument/2006/relationships/image" Target="../media/image393.wmf"/><Relationship Id="rId4" Type="http://schemas.openxmlformats.org/officeDocument/2006/relationships/image" Target="../media/image390.wmf"/><Relationship Id="rId9" Type="http://schemas.openxmlformats.org/officeDocument/2006/relationships/oleObject" Target="../embeddings/oleObject364.bin"/></Relationships>
</file>

<file path=ppt/slides/_rels/slide141.xml.rels><?xml version="1.0" encoding="UTF-8" standalone="yes"?>
<Relationships xmlns="http://schemas.openxmlformats.org/package/2006/relationships"><Relationship Id="rId8" Type="http://schemas.openxmlformats.org/officeDocument/2006/relationships/image" Target="../media/image397.wmf"/><Relationship Id="rId3" Type="http://schemas.openxmlformats.org/officeDocument/2006/relationships/oleObject" Target="../embeddings/oleObject366.bin"/><Relationship Id="rId7" Type="http://schemas.openxmlformats.org/officeDocument/2006/relationships/oleObject" Target="../embeddings/oleObject368.bin"/><Relationship Id="rId2" Type="http://schemas.openxmlformats.org/officeDocument/2006/relationships/slideLayout" Target="../slideLayouts/slideLayout2.xml"/><Relationship Id="rId1" Type="http://schemas.openxmlformats.org/officeDocument/2006/relationships/vmlDrawing" Target="../drawings/vmlDrawing101.vml"/><Relationship Id="rId6" Type="http://schemas.openxmlformats.org/officeDocument/2006/relationships/image" Target="../media/image396.wmf"/><Relationship Id="rId5" Type="http://schemas.openxmlformats.org/officeDocument/2006/relationships/oleObject" Target="../embeddings/oleObject367.bin"/><Relationship Id="rId4" Type="http://schemas.openxmlformats.org/officeDocument/2006/relationships/image" Target="../media/image395.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9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407.wmf"/><Relationship Id="rId3" Type="http://schemas.openxmlformats.org/officeDocument/2006/relationships/oleObject" Target="../embeddings/oleObject369.bin"/><Relationship Id="rId7" Type="http://schemas.openxmlformats.org/officeDocument/2006/relationships/oleObject" Target="../embeddings/oleObject371.bin"/><Relationship Id="rId12" Type="http://schemas.openxmlformats.org/officeDocument/2006/relationships/image" Target="../media/image409.wmf"/><Relationship Id="rId2" Type="http://schemas.openxmlformats.org/officeDocument/2006/relationships/slideLayout" Target="../slideLayouts/slideLayout2.xml"/><Relationship Id="rId1" Type="http://schemas.openxmlformats.org/officeDocument/2006/relationships/vmlDrawing" Target="../drawings/vmlDrawing102.vml"/><Relationship Id="rId6" Type="http://schemas.openxmlformats.org/officeDocument/2006/relationships/image" Target="../media/image406.wmf"/><Relationship Id="rId11" Type="http://schemas.openxmlformats.org/officeDocument/2006/relationships/oleObject" Target="../embeddings/oleObject373.bin"/><Relationship Id="rId5" Type="http://schemas.openxmlformats.org/officeDocument/2006/relationships/oleObject" Target="../embeddings/oleObject370.bin"/><Relationship Id="rId10" Type="http://schemas.openxmlformats.org/officeDocument/2006/relationships/image" Target="../media/image408.emf"/><Relationship Id="rId4" Type="http://schemas.openxmlformats.org/officeDocument/2006/relationships/image" Target="../media/image405.wmf"/><Relationship Id="rId9" Type="http://schemas.openxmlformats.org/officeDocument/2006/relationships/oleObject" Target="../embeddings/oleObject372.bin"/></Relationships>
</file>

<file path=ppt/slides/_rels/slide15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374.bin"/><Relationship Id="rId7" Type="http://schemas.openxmlformats.org/officeDocument/2006/relationships/image" Target="../media/image411.wmf"/><Relationship Id="rId2" Type="http://schemas.openxmlformats.org/officeDocument/2006/relationships/slideLayout" Target="../slideLayouts/slideLayout12.xml"/><Relationship Id="rId1" Type="http://schemas.openxmlformats.org/officeDocument/2006/relationships/vmlDrawing" Target="../drawings/vmlDrawing103.vml"/><Relationship Id="rId6" Type="http://schemas.openxmlformats.org/officeDocument/2006/relationships/image" Target="../media/image410.wmf"/><Relationship Id="rId11" Type="http://schemas.openxmlformats.org/officeDocument/2006/relationships/image" Target="../media/image413.png"/><Relationship Id="rId5" Type="http://schemas.openxmlformats.org/officeDocument/2006/relationships/oleObject" Target="../embeddings/oleObject375.bin"/><Relationship Id="rId10" Type="http://schemas.openxmlformats.org/officeDocument/2006/relationships/customXml" Target="../ink/ink3.xml"/><Relationship Id="rId4" Type="http://schemas.openxmlformats.org/officeDocument/2006/relationships/image" Target="../media/image405.wmf"/><Relationship Id="rId9" Type="http://schemas.openxmlformats.org/officeDocument/2006/relationships/image" Target="../media/image412.png"/></Relationships>
</file>

<file path=ppt/slides/_rels/slide153.xml.rels><?xml version="1.0" encoding="UTF-8" standalone="yes"?>
<Relationships xmlns="http://schemas.openxmlformats.org/package/2006/relationships"><Relationship Id="rId8" Type="http://schemas.openxmlformats.org/officeDocument/2006/relationships/image" Target="../media/image416.wmf"/><Relationship Id="rId13" Type="http://schemas.openxmlformats.org/officeDocument/2006/relationships/oleObject" Target="../embeddings/oleObject381.bin"/><Relationship Id="rId3" Type="http://schemas.openxmlformats.org/officeDocument/2006/relationships/oleObject" Target="../embeddings/oleObject376.bin"/><Relationship Id="rId7" Type="http://schemas.openxmlformats.org/officeDocument/2006/relationships/oleObject" Target="../embeddings/oleObject378.bin"/><Relationship Id="rId12" Type="http://schemas.openxmlformats.org/officeDocument/2006/relationships/image" Target="../media/image418.wmf"/><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415.wmf"/><Relationship Id="rId11" Type="http://schemas.openxmlformats.org/officeDocument/2006/relationships/oleObject" Target="../embeddings/oleObject380.bin"/><Relationship Id="rId5" Type="http://schemas.openxmlformats.org/officeDocument/2006/relationships/oleObject" Target="../embeddings/oleObject377.bin"/><Relationship Id="rId10" Type="http://schemas.openxmlformats.org/officeDocument/2006/relationships/image" Target="../media/image417.wmf"/><Relationship Id="rId4" Type="http://schemas.openxmlformats.org/officeDocument/2006/relationships/image" Target="../media/image414.wmf"/><Relationship Id="rId9" Type="http://schemas.openxmlformats.org/officeDocument/2006/relationships/oleObject" Target="../embeddings/oleObject379.bin"/><Relationship Id="rId14" Type="http://schemas.openxmlformats.org/officeDocument/2006/relationships/image" Target="../media/image419.w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82.bin"/><Relationship Id="rId2" Type="http://schemas.openxmlformats.org/officeDocument/2006/relationships/slideLayout" Target="../slideLayouts/slideLayout2.xml"/><Relationship Id="rId1" Type="http://schemas.openxmlformats.org/officeDocument/2006/relationships/vmlDrawing" Target="../drawings/vmlDrawing105.vml"/><Relationship Id="rId4" Type="http://schemas.openxmlformats.org/officeDocument/2006/relationships/image" Target="../media/image420.emf"/></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Layout" Target="../slideLayouts/slideLayout2.xml"/><Relationship Id="rId1" Type="http://schemas.openxmlformats.org/officeDocument/2006/relationships/vmlDrawing" Target="../drawings/vmlDrawing106.vml"/><Relationship Id="rId6" Type="http://schemas.openxmlformats.org/officeDocument/2006/relationships/image" Target="../media/image422.wmf"/><Relationship Id="rId5" Type="http://schemas.openxmlformats.org/officeDocument/2006/relationships/oleObject" Target="../embeddings/oleObject384.bin"/><Relationship Id="rId4" Type="http://schemas.openxmlformats.org/officeDocument/2006/relationships/image" Target="../media/image421.wmf"/></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12.xml"/><Relationship Id="rId1" Type="http://schemas.openxmlformats.org/officeDocument/2006/relationships/vmlDrawing" Target="../drawings/vmlDrawing107.vml"/><Relationship Id="rId4" Type="http://schemas.openxmlformats.org/officeDocument/2006/relationships/image" Target="../media/image423.wmf"/></Relationships>
</file>

<file path=ppt/slides/_rels/slide157.xml.rels><?xml version="1.0" encoding="UTF-8" standalone="yes"?>
<Relationships xmlns="http://schemas.openxmlformats.org/package/2006/relationships"><Relationship Id="rId8" Type="http://schemas.openxmlformats.org/officeDocument/2006/relationships/image" Target="../media/image426.wmf"/><Relationship Id="rId3" Type="http://schemas.openxmlformats.org/officeDocument/2006/relationships/oleObject" Target="../embeddings/oleObject386.bin"/><Relationship Id="rId7" Type="http://schemas.openxmlformats.org/officeDocument/2006/relationships/oleObject" Target="../embeddings/oleObject388.bin"/><Relationship Id="rId2" Type="http://schemas.openxmlformats.org/officeDocument/2006/relationships/slideLayout" Target="../slideLayouts/slideLayout12.xml"/><Relationship Id="rId1" Type="http://schemas.openxmlformats.org/officeDocument/2006/relationships/vmlDrawing" Target="../drawings/vmlDrawing108.vml"/><Relationship Id="rId6" Type="http://schemas.openxmlformats.org/officeDocument/2006/relationships/image" Target="../media/image425.wmf"/><Relationship Id="rId5" Type="http://schemas.openxmlformats.org/officeDocument/2006/relationships/oleObject" Target="../embeddings/oleObject387.bin"/><Relationship Id="rId4" Type="http://schemas.openxmlformats.org/officeDocument/2006/relationships/image" Target="../media/image424.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89.bin"/><Relationship Id="rId7" Type="http://schemas.openxmlformats.org/officeDocument/2006/relationships/image" Target="../media/image429.png"/><Relationship Id="rId2" Type="http://schemas.openxmlformats.org/officeDocument/2006/relationships/slideLayout" Target="../slideLayouts/slideLayout12.xml"/><Relationship Id="rId1" Type="http://schemas.openxmlformats.org/officeDocument/2006/relationships/vmlDrawing" Target="../drawings/vmlDrawing109.vml"/><Relationship Id="rId6" Type="http://schemas.openxmlformats.org/officeDocument/2006/relationships/image" Target="../media/image428.wmf"/><Relationship Id="rId5" Type="http://schemas.openxmlformats.org/officeDocument/2006/relationships/oleObject" Target="../embeddings/oleObject390.bin"/><Relationship Id="rId4" Type="http://schemas.openxmlformats.org/officeDocument/2006/relationships/image" Target="../media/image427.w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91.bin"/><Relationship Id="rId2" Type="http://schemas.openxmlformats.org/officeDocument/2006/relationships/slideLayout" Target="../slideLayouts/slideLayout12.xml"/><Relationship Id="rId1" Type="http://schemas.openxmlformats.org/officeDocument/2006/relationships/vmlDrawing" Target="../drawings/vmlDrawing110.vml"/><Relationship Id="rId6" Type="http://schemas.openxmlformats.org/officeDocument/2006/relationships/image" Target="../media/image431.wmf"/><Relationship Id="rId5" Type="http://schemas.openxmlformats.org/officeDocument/2006/relationships/oleObject" Target="../embeddings/oleObject392.bin"/><Relationship Id="rId4" Type="http://schemas.openxmlformats.org/officeDocument/2006/relationships/image" Target="../media/image430.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image" Target="../media/image434.wmf"/><Relationship Id="rId3" Type="http://schemas.openxmlformats.org/officeDocument/2006/relationships/oleObject" Target="../embeddings/oleObject393.bin"/><Relationship Id="rId7" Type="http://schemas.openxmlformats.org/officeDocument/2006/relationships/oleObject" Target="../embeddings/oleObject395.bin"/><Relationship Id="rId12" Type="http://schemas.openxmlformats.org/officeDocument/2006/relationships/image" Target="../media/image436.wmf"/><Relationship Id="rId2" Type="http://schemas.openxmlformats.org/officeDocument/2006/relationships/slideLayout" Target="../slideLayouts/slideLayout12.xml"/><Relationship Id="rId1" Type="http://schemas.openxmlformats.org/officeDocument/2006/relationships/vmlDrawing" Target="../drawings/vmlDrawing111.vml"/><Relationship Id="rId6" Type="http://schemas.openxmlformats.org/officeDocument/2006/relationships/image" Target="../media/image433.wmf"/><Relationship Id="rId11" Type="http://schemas.openxmlformats.org/officeDocument/2006/relationships/oleObject" Target="../embeddings/oleObject397.bin"/><Relationship Id="rId5" Type="http://schemas.openxmlformats.org/officeDocument/2006/relationships/oleObject" Target="../embeddings/oleObject394.bin"/><Relationship Id="rId10" Type="http://schemas.openxmlformats.org/officeDocument/2006/relationships/image" Target="../media/image435.wmf"/><Relationship Id="rId4" Type="http://schemas.openxmlformats.org/officeDocument/2006/relationships/image" Target="../media/image432.wmf"/><Relationship Id="rId9" Type="http://schemas.openxmlformats.org/officeDocument/2006/relationships/oleObject" Target="../embeddings/oleObject396.bin"/></Relationships>
</file>

<file path=ppt/slides/_rels/slide161.xml.rels><?xml version="1.0" encoding="UTF-8" standalone="yes"?>
<Relationships xmlns="http://schemas.openxmlformats.org/package/2006/relationships"><Relationship Id="rId8" Type="http://schemas.openxmlformats.org/officeDocument/2006/relationships/image" Target="../media/image439.wmf"/><Relationship Id="rId13" Type="http://schemas.openxmlformats.org/officeDocument/2006/relationships/oleObject" Target="../embeddings/oleObject403.bin"/><Relationship Id="rId3" Type="http://schemas.openxmlformats.org/officeDocument/2006/relationships/oleObject" Target="../embeddings/oleObject398.bin"/><Relationship Id="rId7" Type="http://schemas.openxmlformats.org/officeDocument/2006/relationships/oleObject" Target="../embeddings/oleObject400.bin"/><Relationship Id="rId12" Type="http://schemas.openxmlformats.org/officeDocument/2006/relationships/image" Target="../media/image441.wmf"/><Relationship Id="rId2" Type="http://schemas.openxmlformats.org/officeDocument/2006/relationships/slideLayout" Target="../slideLayouts/slideLayout12.xml"/><Relationship Id="rId1" Type="http://schemas.openxmlformats.org/officeDocument/2006/relationships/vmlDrawing" Target="../drawings/vmlDrawing112.vml"/><Relationship Id="rId6" Type="http://schemas.openxmlformats.org/officeDocument/2006/relationships/image" Target="../media/image438.wmf"/><Relationship Id="rId11" Type="http://schemas.openxmlformats.org/officeDocument/2006/relationships/oleObject" Target="../embeddings/oleObject402.bin"/><Relationship Id="rId5" Type="http://schemas.openxmlformats.org/officeDocument/2006/relationships/oleObject" Target="../embeddings/oleObject399.bin"/><Relationship Id="rId10" Type="http://schemas.openxmlformats.org/officeDocument/2006/relationships/image" Target="../media/image440.wmf"/><Relationship Id="rId4" Type="http://schemas.openxmlformats.org/officeDocument/2006/relationships/image" Target="../media/image437.wmf"/><Relationship Id="rId9" Type="http://schemas.openxmlformats.org/officeDocument/2006/relationships/oleObject" Target="../embeddings/oleObject401.bin"/><Relationship Id="rId14" Type="http://schemas.openxmlformats.org/officeDocument/2006/relationships/image" Target="../media/image442.w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406.bin"/><Relationship Id="rId3" Type="http://schemas.openxmlformats.org/officeDocument/2006/relationships/image" Target="../media/image446.png"/><Relationship Id="rId7" Type="http://schemas.openxmlformats.org/officeDocument/2006/relationships/image" Target="../media/image444.wmf"/><Relationship Id="rId2" Type="http://schemas.openxmlformats.org/officeDocument/2006/relationships/slideLayout" Target="../slideLayouts/slideLayout12.xml"/><Relationship Id="rId1" Type="http://schemas.openxmlformats.org/officeDocument/2006/relationships/vmlDrawing" Target="../drawings/vmlDrawing113.vml"/><Relationship Id="rId6" Type="http://schemas.openxmlformats.org/officeDocument/2006/relationships/oleObject" Target="../embeddings/oleObject405.bin"/><Relationship Id="rId5" Type="http://schemas.openxmlformats.org/officeDocument/2006/relationships/image" Target="../media/image443.wmf"/><Relationship Id="rId4" Type="http://schemas.openxmlformats.org/officeDocument/2006/relationships/oleObject" Target="../embeddings/oleObject404.bin"/><Relationship Id="rId9" Type="http://schemas.openxmlformats.org/officeDocument/2006/relationships/image" Target="../media/image445.wmf"/></Relationships>
</file>

<file path=ppt/slides/_rels/slide163.xml.rels><?xml version="1.0" encoding="UTF-8" standalone="yes"?>
<Relationships xmlns="http://schemas.openxmlformats.org/package/2006/relationships"><Relationship Id="rId8" Type="http://schemas.openxmlformats.org/officeDocument/2006/relationships/image" Target="../media/image449.wmf"/><Relationship Id="rId3" Type="http://schemas.openxmlformats.org/officeDocument/2006/relationships/oleObject" Target="../embeddings/oleObject407.bin"/><Relationship Id="rId7" Type="http://schemas.openxmlformats.org/officeDocument/2006/relationships/oleObject" Target="../embeddings/oleObject409.bin"/><Relationship Id="rId2" Type="http://schemas.openxmlformats.org/officeDocument/2006/relationships/slideLayout" Target="../slideLayouts/slideLayout12.xml"/><Relationship Id="rId1" Type="http://schemas.openxmlformats.org/officeDocument/2006/relationships/vmlDrawing" Target="../drawings/vmlDrawing114.vml"/><Relationship Id="rId6" Type="http://schemas.openxmlformats.org/officeDocument/2006/relationships/image" Target="../media/image448.wmf"/><Relationship Id="rId5" Type="http://schemas.openxmlformats.org/officeDocument/2006/relationships/oleObject" Target="../embeddings/oleObject408.bin"/><Relationship Id="rId10" Type="http://schemas.openxmlformats.org/officeDocument/2006/relationships/image" Target="../media/image450.wmf"/><Relationship Id="rId4" Type="http://schemas.openxmlformats.org/officeDocument/2006/relationships/image" Target="../media/image447.wmf"/><Relationship Id="rId9" Type="http://schemas.openxmlformats.org/officeDocument/2006/relationships/oleObject" Target="../embeddings/oleObject410.bin"/></Relationships>
</file>

<file path=ppt/slides/_rels/slide164.xml.rels><?xml version="1.0" encoding="UTF-8" standalone="yes"?>
<Relationships xmlns="http://schemas.openxmlformats.org/package/2006/relationships"><Relationship Id="rId8" Type="http://schemas.openxmlformats.org/officeDocument/2006/relationships/image" Target="../media/image453.w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2.xml"/><Relationship Id="rId1" Type="http://schemas.openxmlformats.org/officeDocument/2006/relationships/vmlDrawing" Target="../drawings/vmlDrawing115.vml"/><Relationship Id="rId6" Type="http://schemas.openxmlformats.org/officeDocument/2006/relationships/image" Target="../media/image452.wmf"/><Relationship Id="rId5" Type="http://schemas.openxmlformats.org/officeDocument/2006/relationships/oleObject" Target="../embeddings/oleObject412.bin"/><Relationship Id="rId4" Type="http://schemas.openxmlformats.org/officeDocument/2006/relationships/image" Target="../media/image451.wmf"/></Relationships>
</file>

<file path=ppt/slides/_rels/slide165.xml.rels><?xml version="1.0" encoding="UTF-8" standalone="yes"?>
<Relationships xmlns="http://schemas.openxmlformats.org/package/2006/relationships"><Relationship Id="rId8" Type="http://schemas.openxmlformats.org/officeDocument/2006/relationships/image" Target="../media/image456.wmf"/><Relationship Id="rId13" Type="http://schemas.openxmlformats.org/officeDocument/2006/relationships/oleObject" Target="../embeddings/oleObject419.bin"/><Relationship Id="rId18" Type="http://schemas.openxmlformats.org/officeDocument/2006/relationships/image" Target="../media/image461.wmf"/><Relationship Id="rId3" Type="http://schemas.openxmlformats.org/officeDocument/2006/relationships/oleObject" Target="../embeddings/oleObject414.bin"/><Relationship Id="rId7" Type="http://schemas.openxmlformats.org/officeDocument/2006/relationships/oleObject" Target="../embeddings/oleObject416.bin"/><Relationship Id="rId12" Type="http://schemas.openxmlformats.org/officeDocument/2006/relationships/image" Target="../media/image458.wmf"/><Relationship Id="rId17" Type="http://schemas.openxmlformats.org/officeDocument/2006/relationships/oleObject" Target="../embeddings/oleObject421.bin"/><Relationship Id="rId2" Type="http://schemas.openxmlformats.org/officeDocument/2006/relationships/slideLayout" Target="../slideLayouts/slideLayout12.xml"/><Relationship Id="rId16" Type="http://schemas.openxmlformats.org/officeDocument/2006/relationships/image" Target="../media/image460.wmf"/><Relationship Id="rId1" Type="http://schemas.openxmlformats.org/officeDocument/2006/relationships/vmlDrawing" Target="../drawings/vmlDrawing116.vml"/><Relationship Id="rId6" Type="http://schemas.openxmlformats.org/officeDocument/2006/relationships/image" Target="../media/image455.wmf"/><Relationship Id="rId11" Type="http://schemas.openxmlformats.org/officeDocument/2006/relationships/oleObject" Target="../embeddings/oleObject418.bin"/><Relationship Id="rId5" Type="http://schemas.openxmlformats.org/officeDocument/2006/relationships/oleObject" Target="../embeddings/oleObject415.bin"/><Relationship Id="rId15" Type="http://schemas.openxmlformats.org/officeDocument/2006/relationships/oleObject" Target="../embeddings/oleObject420.bin"/><Relationship Id="rId10" Type="http://schemas.openxmlformats.org/officeDocument/2006/relationships/image" Target="../media/image457.wmf"/><Relationship Id="rId4" Type="http://schemas.openxmlformats.org/officeDocument/2006/relationships/image" Target="../media/image454.wmf"/><Relationship Id="rId9" Type="http://schemas.openxmlformats.org/officeDocument/2006/relationships/oleObject" Target="../embeddings/oleObject417.bin"/><Relationship Id="rId14" Type="http://schemas.openxmlformats.org/officeDocument/2006/relationships/image" Target="../media/image459.w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422.bin"/><Relationship Id="rId2" Type="http://schemas.openxmlformats.org/officeDocument/2006/relationships/slideLayout" Target="../slideLayouts/slideLayout2.xml"/><Relationship Id="rId1" Type="http://schemas.openxmlformats.org/officeDocument/2006/relationships/vmlDrawing" Target="../drawings/vmlDrawing117.vml"/><Relationship Id="rId4" Type="http://schemas.openxmlformats.org/officeDocument/2006/relationships/image" Target="../media/image462.wmf"/></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425.bin"/><Relationship Id="rId13" Type="http://schemas.openxmlformats.org/officeDocument/2006/relationships/image" Target="../media/image467.wmf"/><Relationship Id="rId18" Type="http://schemas.openxmlformats.org/officeDocument/2006/relationships/oleObject" Target="../embeddings/oleObject430.bin"/><Relationship Id="rId3" Type="http://schemas.openxmlformats.org/officeDocument/2006/relationships/notesSlide" Target="../notesSlides/notesSlide29.xml"/><Relationship Id="rId21" Type="http://schemas.openxmlformats.org/officeDocument/2006/relationships/image" Target="../media/image471.wmf"/><Relationship Id="rId7" Type="http://schemas.openxmlformats.org/officeDocument/2006/relationships/image" Target="../media/image464.wmf"/><Relationship Id="rId12" Type="http://schemas.openxmlformats.org/officeDocument/2006/relationships/oleObject" Target="../embeddings/oleObject427.bin"/><Relationship Id="rId17" Type="http://schemas.openxmlformats.org/officeDocument/2006/relationships/image" Target="../media/image469.wmf"/><Relationship Id="rId2" Type="http://schemas.openxmlformats.org/officeDocument/2006/relationships/slideLayout" Target="../slideLayouts/slideLayout1.xml"/><Relationship Id="rId16" Type="http://schemas.openxmlformats.org/officeDocument/2006/relationships/oleObject" Target="../embeddings/oleObject429.bin"/><Relationship Id="rId20" Type="http://schemas.openxmlformats.org/officeDocument/2006/relationships/oleObject" Target="../embeddings/oleObject431.bin"/><Relationship Id="rId1" Type="http://schemas.openxmlformats.org/officeDocument/2006/relationships/vmlDrawing" Target="../drawings/vmlDrawing118.vml"/><Relationship Id="rId6" Type="http://schemas.openxmlformats.org/officeDocument/2006/relationships/oleObject" Target="../embeddings/oleObject424.bin"/><Relationship Id="rId11" Type="http://schemas.openxmlformats.org/officeDocument/2006/relationships/image" Target="../media/image466.wmf"/><Relationship Id="rId5" Type="http://schemas.openxmlformats.org/officeDocument/2006/relationships/image" Target="../media/image463.wmf"/><Relationship Id="rId15" Type="http://schemas.openxmlformats.org/officeDocument/2006/relationships/image" Target="../media/image468.wmf"/><Relationship Id="rId23" Type="http://schemas.openxmlformats.org/officeDocument/2006/relationships/image" Target="../media/image472.wmf"/><Relationship Id="rId10" Type="http://schemas.openxmlformats.org/officeDocument/2006/relationships/oleObject" Target="../embeddings/oleObject426.bin"/><Relationship Id="rId19" Type="http://schemas.openxmlformats.org/officeDocument/2006/relationships/image" Target="../media/image470.wmf"/><Relationship Id="rId4" Type="http://schemas.openxmlformats.org/officeDocument/2006/relationships/oleObject" Target="../embeddings/oleObject423.bin"/><Relationship Id="rId9" Type="http://schemas.openxmlformats.org/officeDocument/2006/relationships/image" Target="../media/image465.wmf"/><Relationship Id="rId14" Type="http://schemas.openxmlformats.org/officeDocument/2006/relationships/oleObject" Target="../embeddings/oleObject428.bin"/><Relationship Id="rId22" Type="http://schemas.openxmlformats.org/officeDocument/2006/relationships/oleObject" Target="../embeddings/oleObject432.bin"/></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433.bin"/><Relationship Id="rId2" Type="http://schemas.openxmlformats.org/officeDocument/2006/relationships/slideLayout" Target="../slideLayouts/slideLayout12.xml"/><Relationship Id="rId1" Type="http://schemas.openxmlformats.org/officeDocument/2006/relationships/vmlDrawing" Target="../drawings/vmlDrawing119.vml"/><Relationship Id="rId4" Type="http://schemas.openxmlformats.org/officeDocument/2006/relationships/image" Target="../media/image47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476.wmf"/><Relationship Id="rId3" Type="http://schemas.openxmlformats.org/officeDocument/2006/relationships/oleObject" Target="../embeddings/oleObject434.bin"/><Relationship Id="rId7" Type="http://schemas.openxmlformats.org/officeDocument/2006/relationships/oleObject" Target="../embeddings/oleObject436.bin"/><Relationship Id="rId2" Type="http://schemas.openxmlformats.org/officeDocument/2006/relationships/slideLayout" Target="../slideLayouts/slideLayout2.xml"/><Relationship Id="rId1" Type="http://schemas.openxmlformats.org/officeDocument/2006/relationships/vmlDrawing" Target="../drawings/vmlDrawing120.vml"/><Relationship Id="rId6" Type="http://schemas.openxmlformats.org/officeDocument/2006/relationships/image" Target="../media/image475.wmf"/><Relationship Id="rId5" Type="http://schemas.openxmlformats.org/officeDocument/2006/relationships/oleObject" Target="../embeddings/oleObject435.bin"/><Relationship Id="rId4" Type="http://schemas.openxmlformats.org/officeDocument/2006/relationships/image" Target="../media/image474.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437.bin"/><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image" Target="../media/image478.wmf"/><Relationship Id="rId5" Type="http://schemas.openxmlformats.org/officeDocument/2006/relationships/oleObject" Target="../embeddings/oleObject438.bin"/><Relationship Id="rId4" Type="http://schemas.openxmlformats.org/officeDocument/2006/relationships/image" Target="../media/image477.wmf"/></Relationships>
</file>

<file path=ppt/slides/_rels/slide172.xml.rels><?xml version="1.0" encoding="UTF-8" standalone="yes"?>
<Relationships xmlns="http://schemas.openxmlformats.org/package/2006/relationships"><Relationship Id="rId8" Type="http://schemas.openxmlformats.org/officeDocument/2006/relationships/image" Target="../media/image466.wmf"/><Relationship Id="rId13" Type="http://schemas.openxmlformats.org/officeDocument/2006/relationships/oleObject" Target="../embeddings/oleObject444.bin"/><Relationship Id="rId18" Type="http://schemas.openxmlformats.org/officeDocument/2006/relationships/image" Target="../media/image479.wmf"/><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468.wmf"/><Relationship Id="rId17" Type="http://schemas.openxmlformats.org/officeDocument/2006/relationships/oleObject" Target="../embeddings/oleObject446.bin"/><Relationship Id="rId2" Type="http://schemas.openxmlformats.org/officeDocument/2006/relationships/slideLayout" Target="../slideLayouts/slideLayout2.xml"/><Relationship Id="rId16" Type="http://schemas.openxmlformats.org/officeDocument/2006/relationships/image" Target="../media/image470.wmf"/><Relationship Id="rId20" Type="http://schemas.openxmlformats.org/officeDocument/2006/relationships/image" Target="../media/image480.wmf"/><Relationship Id="rId1" Type="http://schemas.openxmlformats.org/officeDocument/2006/relationships/vmlDrawing" Target="../drawings/vmlDrawing122.vml"/><Relationship Id="rId6" Type="http://schemas.openxmlformats.org/officeDocument/2006/relationships/image" Target="../media/image465.wmf"/><Relationship Id="rId11" Type="http://schemas.openxmlformats.org/officeDocument/2006/relationships/oleObject" Target="../embeddings/oleObject443.bin"/><Relationship Id="rId5" Type="http://schemas.openxmlformats.org/officeDocument/2006/relationships/oleObject" Target="../embeddings/oleObject440.bin"/><Relationship Id="rId15" Type="http://schemas.openxmlformats.org/officeDocument/2006/relationships/oleObject" Target="../embeddings/oleObject445.bin"/><Relationship Id="rId10" Type="http://schemas.openxmlformats.org/officeDocument/2006/relationships/image" Target="../media/image467.wmf"/><Relationship Id="rId19" Type="http://schemas.openxmlformats.org/officeDocument/2006/relationships/oleObject" Target="../embeddings/oleObject447.bin"/><Relationship Id="rId4" Type="http://schemas.openxmlformats.org/officeDocument/2006/relationships/image" Target="../media/image464.wmf"/><Relationship Id="rId9" Type="http://schemas.openxmlformats.org/officeDocument/2006/relationships/oleObject" Target="../embeddings/oleObject442.bin"/><Relationship Id="rId14" Type="http://schemas.openxmlformats.org/officeDocument/2006/relationships/image" Target="../media/image469.w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448.bin"/><Relationship Id="rId2" Type="http://schemas.openxmlformats.org/officeDocument/2006/relationships/slideLayout" Target="../slideLayouts/slideLayout13.xml"/><Relationship Id="rId1" Type="http://schemas.openxmlformats.org/officeDocument/2006/relationships/vmlDrawing" Target="../drawings/vmlDrawing123.vml"/><Relationship Id="rId6" Type="http://schemas.openxmlformats.org/officeDocument/2006/relationships/image" Target="../media/image482.wmf"/><Relationship Id="rId5" Type="http://schemas.openxmlformats.org/officeDocument/2006/relationships/oleObject" Target="../embeddings/oleObject449.bin"/><Relationship Id="rId4" Type="http://schemas.openxmlformats.org/officeDocument/2006/relationships/image" Target="../media/image481.wmf"/></Relationships>
</file>

<file path=ppt/slides/_rels/slide174.xml.rels><?xml version="1.0" encoding="UTF-8" standalone="yes"?>
<Relationships xmlns="http://schemas.openxmlformats.org/package/2006/relationships"><Relationship Id="rId8" Type="http://schemas.openxmlformats.org/officeDocument/2006/relationships/image" Target="../media/image485.wmf"/><Relationship Id="rId3" Type="http://schemas.openxmlformats.org/officeDocument/2006/relationships/oleObject" Target="../embeddings/oleObject450.bin"/><Relationship Id="rId7" Type="http://schemas.openxmlformats.org/officeDocument/2006/relationships/oleObject" Target="../embeddings/oleObject452.bin"/><Relationship Id="rId2" Type="http://schemas.openxmlformats.org/officeDocument/2006/relationships/slideLayout" Target="../slideLayouts/slideLayout2.xml"/><Relationship Id="rId1" Type="http://schemas.openxmlformats.org/officeDocument/2006/relationships/vmlDrawing" Target="../drawings/vmlDrawing124.vml"/><Relationship Id="rId6" Type="http://schemas.openxmlformats.org/officeDocument/2006/relationships/image" Target="../media/image484.wmf"/><Relationship Id="rId5" Type="http://schemas.openxmlformats.org/officeDocument/2006/relationships/oleObject" Target="../embeddings/oleObject451.bin"/><Relationship Id="rId4" Type="http://schemas.openxmlformats.org/officeDocument/2006/relationships/image" Target="../media/image483.emf"/></Relationships>
</file>

<file path=ppt/slides/_rels/slide175.xml.rels><?xml version="1.0" encoding="UTF-8" standalone="yes"?>
<Relationships xmlns="http://schemas.openxmlformats.org/package/2006/relationships"><Relationship Id="rId8" Type="http://schemas.openxmlformats.org/officeDocument/2006/relationships/image" Target="../media/image488.wmf"/><Relationship Id="rId13" Type="http://schemas.openxmlformats.org/officeDocument/2006/relationships/oleObject" Target="../embeddings/oleObject458.bin"/><Relationship Id="rId3" Type="http://schemas.openxmlformats.org/officeDocument/2006/relationships/oleObject" Target="../embeddings/oleObject453.bin"/><Relationship Id="rId7" Type="http://schemas.openxmlformats.org/officeDocument/2006/relationships/oleObject" Target="../embeddings/oleObject455.bin"/><Relationship Id="rId12" Type="http://schemas.openxmlformats.org/officeDocument/2006/relationships/image" Target="../media/image490.wmf"/><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487.wmf"/><Relationship Id="rId11" Type="http://schemas.openxmlformats.org/officeDocument/2006/relationships/oleObject" Target="../embeddings/oleObject457.bin"/><Relationship Id="rId5" Type="http://schemas.openxmlformats.org/officeDocument/2006/relationships/oleObject" Target="../embeddings/oleObject454.bin"/><Relationship Id="rId10" Type="http://schemas.openxmlformats.org/officeDocument/2006/relationships/image" Target="../media/image489.wmf"/><Relationship Id="rId4" Type="http://schemas.openxmlformats.org/officeDocument/2006/relationships/image" Target="../media/image486.wmf"/><Relationship Id="rId9" Type="http://schemas.openxmlformats.org/officeDocument/2006/relationships/oleObject" Target="../embeddings/oleObject456.bin"/><Relationship Id="rId14" Type="http://schemas.openxmlformats.org/officeDocument/2006/relationships/image" Target="../media/image491.wmf"/></Relationships>
</file>

<file path=ppt/slides/_rels/slide176.xml.rels><?xml version="1.0" encoding="UTF-8" standalone="yes"?>
<Relationships xmlns="http://schemas.openxmlformats.org/package/2006/relationships"><Relationship Id="rId8" Type="http://schemas.openxmlformats.org/officeDocument/2006/relationships/image" Target="../media/image494.wmf"/><Relationship Id="rId13" Type="http://schemas.openxmlformats.org/officeDocument/2006/relationships/oleObject" Target="../embeddings/oleObject464.bin"/><Relationship Id="rId3" Type="http://schemas.openxmlformats.org/officeDocument/2006/relationships/oleObject" Target="../embeddings/oleObject459.bin"/><Relationship Id="rId7" Type="http://schemas.openxmlformats.org/officeDocument/2006/relationships/oleObject" Target="../embeddings/oleObject461.bin"/><Relationship Id="rId12" Type="http://schemas.openxmlformats.org/officeDocument/2006/relationships/image" Target="../media/image496.wmf"/><Relationship Id="rId2" Type="http://schemas.openxmlformats.org/officeDocument/2006/relationships/slideLayout" Target="../slideLayouts/slideLayout2.xml"/><Relationship Id="rId1" Type="http://schemas.openxmlformats.org/officeDocument/2006/relationships/vmlDrawing" Target="../drawings/vmlDrawing126.vml"/><Relationship Id="rId6" Type="http://schemas.openxmlformats.org/officeDocument/2006/relationships/image" Target="../media/image493.wmf"/><Relationship Id="rId11" Type="http://schemas.openxmlformats.org/officeDocument/2006/relationships/oleObject" Target="../embeddings/oleObject463.bin"/><Relationship Id="rId5" Type="http://schemas.openxmlformats.org/officeDocument/2006/relationships/oleObject" Target="../embeddings/oleObject460.bin"/><Relationship Id="rId10" Type="http://schemas.openxmlformats.org/officeDocument/2006/relationships/image" Target="../media/image495.wmf"/><Relationship Id="rId4" Type="http://schemas.openxmlformats.org/officeDocument/2006/relationships/image" Target="../media/image492.wmf"/><Relationship Id="rId9" Type="http://schemas.openxmlformats.org/officeDocument/2006/relationships/oleObject" Target="../embeddings/oleObject462.bin"/><Relationship Id="rId14" Type="http://schemas.openxmlformats.org/officeDocument/2006/relationships/image" Target="../media/image497.wmf"/></Relationships>
</file>

<file path=ppt/slides/_rels/slide177.xml.rels><?xml version="1.0" encoding="UTF-8" standalone="yes"?>
<Relationships xmlns="http://schemas.openxmlformats.org/package/2006/relationships"><Relationship Id="rId8" Type="http://schemas.openxmlformats.org/officeDocument/2006/relationships/image" Target="../media/image500.wmf"/><Relationship Id="rId3" Type="http://schemas.openxmlformats.org/officeDocument/2006/relationships/oleObject" Target="../embeddings/oleObject465.bin"/><Relationship Id="rId7" Type="http://schemas.openxmlformats.org/officeDocument/2006/relationships/oleObject" Target="../embeddings/oleObject467.bin"/><Relationship Id="rId2" Type="http://schemas.openxmlformats.org/officeDocument/2006/relationships/slideLayout" Target="../slideLayouts/slideLayout2.xml"/><Relationship Id="rId1" Type="http://schemas.openxmlformats.org/officeDocument/2006/relationships/vmlDrawing" Target="../drawings/vmlDrawing127.vml"/><Relationship Id="rId6" Type="http://schemas.openxmlformats.org/officeDocument/2006/relationships/image" Target="../media/image499.wmf"/><Relationship Id="rId5" Type="http://schemas.openxmlformats.org/officeDocument/2006/relationships/oleObject" Target="../embeddings/oleObject466.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468.bin"/></Relationships>
</file>

<file path=ppt/slides/_rels/slide178.xml.rels><?xml version="1.0" encoding="UTF-8" standalone="yes"?>
<Relationships xmlns="http://schemas.openxmlformats.org/package/2006/relationships"><Relationship Id="rId2" Type="http://schemas.openxmlformats.org/officeDocument/2006/relationships/image" Target="../media/image502.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oleObject" Target="../embeddings/oleObject469.bin"/><Relationship Id="rId7" Type="http://schemas.openxmlformats.org/officeDocument/2006/relationships/oleObject" Target="../embeddings/oleObject471.bin"/><Relationship Id="rId2" Type="http://schemas.openxmlformats.org/officeDocument/2006/relationships/slideLayout" Target="../slideLayouts/slideLayout2.xml"/><Relationship Id="rId1" Type="http://schemas.openxmlformats.org/officeDocument/2006/relationships/vmlDrawing" Target="../drawings/vmlDrawing128.vml"/><Relationship Id="rId6" Type="http://schemas.openxmlformats.org/officeDocument/2006/relationships/image" Target="../media/image504.emf"/><Relationship Id="rId5" Type="http://schemas.openxmlformats.org/officeDocument/2006/relationships/oleObject" Target="../embeddings/oleObject470.bin"/><Relationship Id="rId4" Type="http://schemas.openxmlformats.org/officeDocument/2006/relationships/image" Target="../media/image503.emf"/></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508.wmf"/><Relationship Id="rId13" Type="http://schemas.openxmlformats.org/officeDocument/2006/relationships/oleObject" Target="../embeddings/oleObject477.bin"/><Relationship Id="rId3" Type="http://schemas.openxmlformats.org/officeDocument/2006/relationships/oleObject" Target="../embeddings/oleObject472.bin"/><Relationship Id="rId7" Type="http://schemas.openxmlformats.org/officeDocument/2006/relationships/oleObject" Target="../embeddings/oleObject474.bin"/><Relationship Id="rId12" Type="http://schemas.openxmlformats.org/officeDocument/2006/relationships/image" Target="../media/image510.wmf"/><Relationship Id="rId2" Type="http://schemas.openxmlformats.org/officeDocument/2006/relationships/slideLayout" Target="../slideLayouts/slideLayout2.xml"/><Relationship Id="rId16" Type="http://schemas.openxmlformats.org/officeDocument/2006/relationships/image" Target="../media/image512.wmf"/><Relationship Id="rId1" Type="http://schemas.openxmlformats.org/officeDocument/2006/relationships/vmlDrawing" Target="../drawings/vmlDrawing129.vml"/><Relationship Id="rId6" Type="http://schemas.openxmlformats.org/officeDocument/2006/relationships/image" Target="../media/image507.wmf"/><Relationship Id="rId11" Type="http://schemas.openxmlformats.org/officeDocument/2006/relationships/oleObject" Target="../embeddings/oleObject476.bin"/><Relationship Id="rId5" Type="http://schemas.openxmlformats.org/officeDocument/2006/relationships/oleObject" Target="../embeddings/oleObject473.bin"/><Relationship Id="rId15" Type="http://schemas.openxmlformats.org/officeDocument/2006/relationships/oleObject" Target="../embeddings/oleObject478.bin"/><Relationship Id="rId10" Type="http://schemas.openxmlformats.org/officeDocument/2006/relationships/image" Target="../media/image509.wmf"/><Relationship Id="rId4" Type="http://schemas.openxmlformats.org/officeDocument/2006/relationships/image" Target="../media/image506.wmf"/><Relationship Id="rId9" Type="http://schemas.openxmlformats.org/officeDocument/2006/relationships/oleObject" Target="../embeddings/oleObject475.bin"/><Relationship Id="rId14" Type="http://schemas.openxmlformats.org/officeDocument/2006/relationships/image" Target="../media/image511.wmf"/></Relationships>
</file>

<file path=ppt/slides/_rels/slide181.xml.rels><?xml version="1.0" encoding="UTF-8" standalone="yes"?>
<Relationships xmlns="http://schemas.openxmlformats.org/package/2006/relationships"><Relationship Id="rId8" Type="http://schemas.openxmlformats.org/officeDocument/2006/relationships/image" Target="../media/image515.wmf"/><Relationship Id="rId3" Type="http://schemas.openxmlformats.org/officeDocument/2006/relationships/oleObject" Target="../embeddings/oleObject479.bin"/><Relationship Id="rId7" Type="http://schemas.openxmlformats.org/officeDocument/2006/relationships/oleObject" Target="../embeddings/oleObject481.bin"/><Relationship Id="rId12" Type="http://schemas.openxmlformats.org/officeDocument/2006/relationships/image" Target="../media/image517.wmf"/><Relationship Id="rId2" Type="http://schemas.openxmlformats.org/officeDocument/2006/relationships/slideLayout" Target="../slideLayouts/slideLayout2.xml"/><Relationship Id="rId1" Type="http://schemas.openxmlformats.org/officeDocument/2006/relationships/vmlDrawing" Target="../drawings/vmlDrawing130.vml"/><Relationship Id="rId6" Type="http://schemas.openxmlformats.org/officeDocument/2006/relationships/image" Target="../media/image514.wmf"/><Relationship Id="rId11" Type="http://schemas.openxmlformats.org/officeDocument/2006/relationships/oleObject" Target="../embeddings/oleObject483.bin"/><Relationship Id="rId5" Type="http://schemas.openxmlformats.org/officeDocument/2006/relationships/oleObject" Target="../embeddings/oleObject480.bin"/><Relationship Id="rId10" Type="http://schemas.openxmlformats.org/officeDocument/2006/relationships/image" Target="../media/image516.wmf"/><Relationship Id="rId4" Type="http://schemas.openxmlformats.org/officeDocument/2006/relationships/image" Target="../media/image513.wmf"/><Relationship Id="rId9" Type="http://schemas.openxmlformats.org/officeDocument/2006/relationships/oleObject" Target="../embeddings/oleObject482.bin"/></Relationships>
</file>

<file path=ppt/slides/_rels/slide182.xml.rels><?xml version="1.0" encoding="UTF-8" standalone="yes"?>
<Relationships xmlns="http://schemas.openxmlformats.org/package/2006/relationships"><Relationship Id="rId8" Type="http://schemas.openxmlformats.org/officeDocument/2006/relationships/image" Target="../media/image520.wmf"/><Relationship Id="rId13" Type="http://schemas.openxmlformats.org/officeDocument/2006/relationships/oleObject" Target="../embeddings/oleObject489.bin"/><Relationship Id="rId3" Type="http://schemas.openxmlformats.org/officeDocument/2006/relationships/oleObject" Target="../embeddings/oleObject484.bin"/><Relationship Id="rId7" Type="http://schemas.openxmlformats.org/officeDocument/2006/relationships/oleObject" Target="../embeddings/oleObject486.bin"/><Relationship Id="rId12" Type="http://schemas.openxmlformats.org/officeDocument/2006/relationships/image" Target="../media/image522.wmf"/><Relationship Id="rId2" Type="http://schemas.openxmlformats.org/officeDocument/2006/relationships/slideLayout" Target="../slideLayouts/slideLayout2.xml"/><Relationship Id="rId16" Type="http://schemas.openxmlformats.org/officeDocument/2006/relationships/image" Target="../media/image524.wmf"/><Relationship Id="rId1" Type="http://schemas.openxmlformats.org/officeDocument/2006/relationships/vmlDrawing" Target="../drawings/vmlDrawing131.vml"/><Relationship Id="rId6" Type="http://schemas.openxmlformats.org/officeDocument/2006/relationships/image" Target="../media/image519.wmf"/><Relationship Id="rId11" Type="http://schemas.openxmlformats.org/officeDocument/2006/relationships/oleObject" Target="../embeddings/oleObject488.bin"/><Relationship Id="rId5" Type="http://schemas.openxmlformats.org/officeDocument/2006/relationships/oleObject" Target="../embeddings/oleObject485.bin"/><Relationship Id="rId15" Type="http://schemas.openxmlformats.org/officeDocument/2006/relationships/oleObject" Target="../embeddings/oleObject490.bin"/><Relationship Id="rId10" Type="http://schemas.openxmlformats.org/officeDocument/2006/relationships/image" Target="../media/image521.wmf"/><Relationship Id="rId4" Type="http://schemas.openxmlformats.org/officeDocument/2006/relationships/image" Target="../media/image518.wmf"/><Relationship Id="rId9" Type="http://schemas.openxmlformats.org/officeDocument/2006/relationships/oleObject" Target="../embeddings/oleObject487.bin"/><Relationship Id="rId14" Type="http://schemas.openxmlformats.org/officeDocument/2006/relationships/image" Target="../media/image523.wmf"/></Relationships>
</file>

<file path=ppt/slides/_rels/slide183.xml.rels><?xml version="1.0" encoding="UTF-8" standalone="yes"?>
<Relationships xmlns="http://schemas.openxmlformats.org/package/2006/relationships"><Relationship Id="rId8" Type="http://schemas.openxmlformats.org/officeDocument/2006/relationships/image" Target="../media/image527.wmf"/><Relationship Id="rId13" Type="http://schemas.openxmlformats.org/officeDocument/2006/relationships/oleObject" Target="../embeddings/oleObject496.bin"/><Relationship Id="rId18" Type="http://schemas.openxmlformats.org/officeDocument/2006/relationships/image" Target="../media/image532.wmf"/><Relationship Id="rId3" Type="http://schemas.openxmlformats.org/officeDocument/2006/relationships/oleObject" Target="../embeddings/oleObject491.bin"/><Relationship Id="rId21" Type="http://schemas.openxmlformats.org/officeDocument/2006/relationships/oleObject" Target="../embeddings/oleObject500.bin"/><Relationship Id="rId7" Type="http://schemas.openxmlformats.org/officeDocument/2006/relationships/oleObject" Target="../embeddings/oleObject493.bin"/><Relationship Id="rId12" Type="http://schemas.openxmlformats.org/officeDocument/2006/relationships/image" Target="../media/image529.wmf"/><Relationship Id="rId17" Type="http://schemas.openxmlformats.org/officeDocument/2006/relationships/oleObject" Target="../embeddings/oleObject498.bin"/><Relationship Id="rId2" Type="http://schemas.openxmlformats.org/officeDocument/2006/relationships/slideLayout" Target="../slideLayouts/slideLayout2.xml"/><Relationship Id="rId16" Type="http://schemas.openxmlformats.org/officeDocument/2006/relationships/image" Target="../media/image531.wmf"/><Relationship Id="rId20" Type="http://schemas.openxmlformats.org/officeDocument/2006/relationships/image" Target="../media/image533.wmf"/><Relationship Id="rId1" Type="http://schemas.openxmlformats.org/officeDocument/2006/relationships/vmlDrawing" Target="../drawings/vmlDrawing132.vml"/><Relationship Id="rId6" Type="http://schemas.openxmlformats.org/officeDocument/2006/relationships/image" Target="../media/image526.wmf"/><Relationship Id="rId11" Type="http://schemas.openxmlformats.org/officeDocument/2006/relationships/oleObject" Target="../embeddings/oleObject495.bin"/><Relationship Id="rId5" Type="http://schemas.openxmlformats.org/officeDocument/2006/relationships/oleObject" Target="../embeddings/oleObject492.bin"/><Relationship Id="rId15" Type="http://schemas.openxmlformats.org/officeDocument/2006/relationships/oleObject" Target="../embeddings/oleObject497.bin"/><Relationship Id="rId10" Type="http://schemas.openxmlformats.org/officeDocument/2006/relationships/image" Target="../media/image528.wmf"/><Relationship Id="rId19" Type="http://schemas.openxmlformats.org/officeDocument/2006/relationships/oleObject" Target="../embeddings/oleObject499.bin"/><Relationship Id="rId4" Type="http://schemas.openxmlformats.org/officeDocument/2006/relationships/image" Target="../media/image525.wmf"/><Relationship Id="rId9" Type="http://schemas.openxmlformats.org/officeDocument/2006/relationships/oleObject" Target="../embeddings/oleObject494.bin"/><Relationship Id="rId14" Type="http://schemas.openxmlformats.org/officeDocument/2006/relationships/image" Target="../media/image530.wmf"/><Relationship Id="rId22" Type="http://schemas.openxmlformats.org/officeDocument/2006/relationships/image" Target="../media/image534.wmf"/></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501.bin"/><Relationship Id="rId2" Type="http://schemas.openxmlformats.org/officeDocument/2006/relationships/slideLayout" Target="../slideLayouts/slideLayout2.xml"/><Relationship Id="rId1" Type="http://schemas.openxmlformats.org/officeDocument/2006/relationships/vmlDrawing" Target="../drawings/vmlDrawing133.vml"/><Relationship Id="rId6" Type="http://schemas.openxmlformats.org/officeDocument/2006/relationships/image" Target="../media/image536.wmf"/><Relationship Id="rId5" Type="http://schemas.openxmlformats.org/officeDocument/2006/relationships/oleObject" Target="../embeddings/oleObject502.bin"/><Relationship Id="rId4" Type="http://schemas.openxmlformats.org/officeDocument/2006/relationships/image" Target="../media/image535.wmf"/></Relationships>
</file>

<file path=ppt/slides/_rels/slide186.xml.rels><?xml version="1.0" encoding="UTF-8" standalone="yes"?>
<Relationships xmlns="http://schemas.openxmlformats.org/package/2006/relationships"><Relationship Id="rId8" Type="http://schemas.openxmlformats.org/officeDocument/2006/relationships/image" Target="../media/image539.wmf"/><Relationship Id="rId13" Type="http://schemas.openxmlformats.org/officeDocument/2006/relationships/oleObject" Target="../embeddings/oleObject508.bin"/><Relationship Id="rId3" Type="http://schemas.openxmlformats.org/officeDocument/2006/relationships/oleObject" Target="../embeddings/oleObject503.bin"/><Relationship Id="rId7" Type="http://schemas.openxmlformats.org/officeDocument/2006/relationships/oleObject" Target="../embeddings/oleObject505.bin"/><Relationship Id="rId12" Type="http://schemas.openxmlformats.org/officeDocument/2006/relationships/image" Target="../media/image541.wmf"/><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image" Target="../media/image538.wmf"/><Relationship Id="rId11" Type="http://schemas.openxmlformats.org/officeDocument/2006/relationships/oleObject" Target="../embeddings/oleObject507.bin"/><Relationship Id="rId5" Type="http://schemas.openxmlformats.org/officeDocument/2006/relationships/oleObject" Target="../embeddings/oleObject504.bin"/><Relationship Id="rId10" Type="http://schemas.openxmlformats.org/officeDocument/2006/relationships/image" Target="../media/image540.wmf"/><Relationship Id="rId4" Type="http://schemas.openxmlformats.org/officeDocument/2006/relationships/image" Target="../media/image537.wmf"/><Relationship Id="rId9" Type="http://schemas.openxmlformats.org/officeDocument/2006/relationships/oleObject" Target="../embeddings/oleObject506.bin"/><Relationship Id="rId14" Type="http://schemas.openxmlformats.org/officeDocument/2006/relationships/image" Target="../media/image542.w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509.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543.wmf"/></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image" Target="../media/image546.wmf"/><Relationship Id="rId3" Type="http://schemas.openxmlformats.org/officeDocument/2006/relationships/oleObject" Target="../embeddings/oleObject510.bin"/><Relationship Id="rId7" Type="http://schemas.openxmlformats.org/officeDocument/2006/relationships/oleObject" Target="../embeddings/oleObject512.bin"/><Relationship Id="rId2" Type="http://schemas.openxmlformats.org/officeDocument/2006/relationships/slideLayout" Target="../slideLayouts/slideLayout2.xml"/><Relationship Id="rId1" Type="http://schemas.openxmlformats.org/officeDocument/2006/relationships/vmlDrawing" Target="../drawings/vmlDrawing136.vml"/><Relationship Id="rId6" Type="http://schemas.openxmlformats.org/officeDocument/2006/relationships/image" Target="../media/image545.wmf"/><Relationship Id="rId5" Type="http://schemas.openxmlformats.org/officeDocument/2006/relationships/oleObject" Target="../embeddings/oleObject511.bin"/><Relationship Id="rId4" Type="http://schemas.openxmlformats.org/officeDocument/2006/relationships/image" Target="../media/image54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513.bin"/><Relationship Id="rId2" Type="http://schemas.openxmlformats.org/officeDocument/2006/relationships/slideLayout" Target="../slideLayouts/slideLayout2.xml"/><Relationship Id="rId1" Type="http://schemas.openxmlformats.org/officeDocument/2006/relationships/vmlDrawing" Target="../drawings/vmlDrawing137.vml"/><Relationship Id="rId6" Type="http://schemas.openxmlformats.org/officeDocument/2006/relationships/image" Target="../media/image548.wmf"/><Relationship Id="rId5" Type="http://schemas.openxmlformats.org/officeDocument/2006/relationships/oleObject" Target="../embeddings/oleObject514.bin"/><Relationship Id="rId4" Type="http://schemas.openxmlformats.org/officeDocument/2006/relationships/image" Target="../media/image547.w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515.bin"/><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image" Target="../media/image549.wmf"/></Relationships>
</file>

<file path=ppt/slides/_rels/slide192.xml.rels><?xml version="1.0" encoding="UTF-8" standalone="yes"?>
<Relationships xmlns="http://schemas.openxmlformats.org/package/2006/relationships"><Relationship Id="rId8" Type="http://schemas.openxmlformats.org/officeDocument/2006/relationships/image" Target="../media/image552.wmf"/><Relationship Id="rId13" Type="http://schemas.openxmlformats.org/officeDocument/2006/relationships/oleObject" Target="../embeddings/oleObject521.bin"/><Relationship Id="rId18" Type="http://schemas.openxmlformats.org/officeDocument/2006/relationships/image" Target="../media/image557.wmf"/><Relationship Id="rId26" Type="http://schemas.openxmlformats.org/officeDocument/2006/relationships/image" Target="../media/image561.wmf"/><Relationship Id="rId3" Type="http://schemas.openxmlformats.org/officeDocument/2006/relationships/oleObject" Target="../embeddings/oleObject516.bin"/><Relationship Id="rId21" Type="http://schemas.openxmlformats.org/officeDocument/2006/relationships/oleObject" Target="../embeddings/oleObject525.bin"/><Relationship Id="rId7" Type="http://schemas.openxmlformats.org/officeDocument/2006/relationships/oleObject" Target="../embeddings/oleObject518.bin"/><Relationship Id="rId12" Type="http://schemas.openxmlformats.org/officeDocument/2006/relationships/image" Target="../media/image554.wmf"/><Relationship Id="rId17" Type="http://schemas.openxmlformats.org/officeDocument/2006/relationships/oleObject" Target="../embeddings/oleObject523.bin"/><Relationship Id="rId25" Type="http://schemas.openxmlformats.org/officeDocument/2006/relationships/oleObject" Target="../embeddings/oleObject527.bin"/><Relationship Id="rId2" Type="http://schemas.openxmlformats.org/officeDocument/2006/relationships/slideLayout" Target="../slideLayouts/slideLayout2.xml"/><Relationship Id="rId16" Type="http://schemas.openxmlformats.org/officeDocument/2006/relationships/image" Target="../media/image556.wmf"/><Relationship Id="rId20" Type="http://schemas.openxmlformats.org/officeDocument/2006/relationships/image" Target="../media/image558.wmf"/><Relationship Id="rId1" Type="http://schemas.openxmlformats.org/officeDocument/2006/relationships/vmlDrawing" Target="../drawings/vmlDrawing139.vml"/><Relationship Id="rId6" Type="http://schemas.openxmlformats.org/officeDocument/2006/relationships/image" Target="../media/image551.wmf"/><Relationship Id="rId11" Type="http://schemas.openxmlformats.org/officeDocument/2006/relationships/oleObject" Target="../embeddings/oleObject520.bin"/><Relationship Id="rId24" Type="http://schemas.openxmlformats.org/officeDocument/2006/relationships/image" Target="../media/image560.wmf"/><Relationship Id="rId5" Type="http://schemas.openxmlformats.org/officeDocument/2006/relationships/oleObject" Target="../embeddings/oleObject517.bin"/><Relationship Id="rId15" Type="http://schemas.openxmlformats.org/officeDocument/2006/relationships/oleObject" Target="../embeddings/oleObject522.bin"/><Relationship Id="rId23" Type="http://schemas.openxmlformats.org/officeDocument/2006/relationships/oleObject" Target="../embeddings/oleObject526.bin"/><Relationship Id="rId10" Type="http://schemas.openxmlformats.org/officeDocument/2006/relationships/image" Target="../media/image553.wmf"/><Relationship Id="rId19" Type="http://schemas.openxmlformats.org/officeDocument/2006/relationships/oleObject" Target="../embeddings/oleObject524.bin"/><Relationship Id="rId4" Type="http://schemas.openxmlformats.org/officeDocument/2006/relationships/image" Target="../media/image550.wmf"/><Relationship Id="rId9" Type="http://schemas.openxmlformats.org/officeDocument/2006/relationships/oleObject" Target="../embeddings/oleObject519.bin"/><Relationship Id="rId14" Type="http://schemas.openxmlformats.org/officeDocument/2006/relationships/image" Target="../media/image555.wmf"/><Relationship Id="rId22" Type="http://schemas.openxmlformats.org/officeDocument/2006/relationships/image" Target="../media/image559.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528.bin"/><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image" Target="../media/image563.wmf"/><Relationship Id="rId5" Type="http://schemas.openxmlformats.org/officeDocument/2006/relationships/oleObject" Target="../embeddings/oleObject529.bin"/><Relationship Id="rId4" Type="http://schemas.openxmlformats.org/officeDocument/2006/relationships/image" Target="../media/image562.wmf"/></Relationships>
</file>

<file path=ppt/slides/_rels/slide194.xml.rels><?xml version="1.0" encoding="UTF-8" standalone="yes"?>
<Relationships xmlns="http://schemas.openxmlformats.org/package/2006/relationships"><Relationship Id="rId8" Type="http://schemas.openxmlformats.org/officeDocument/2006/relationships/image" Target="../media/image566.wmf"/><Relationship Id="rId13" Type="http://schemas.openxmlformats.org/officeDocument/2006/relationships/oleObject" Target="../embeddings/oleObject535.bin"/><Relationship Id="rId18" Type="http://schemas.openxmlformats.org/officeDocument/2006/relationships/image" Target="../media/image571.wmf"/><Relationship Id="rId3" Type="http://schemas.openxmlformats.org/officeDocument/2006/relationships/oleObject" Target="../embeddings/oleObject530.bin"/><Relationship Id="rId7" Type="http://schemas.openxmlformats.org/officeDocument/2006/relationships/oleObject" Target="../embeddings/oleObject532.bin"/><Relationship Id="rId12" Type="http://schemas.openxmlformats.org/officeDocument/2006/relationships/image" Target="../media/image568.wmf"/><Relationship Id="rId17" Type="http://schemas.openxmlformats.org/officeDocument/2006/relationships/oleObject" Target="../embeddings/oleObject537.bin"/><Relationship Id="rId2" Type="http://schemas.openxmlformats.org/officeDocument/2006/relationships/slideLayout" Target="../slideLayouts/slideLayout2.xml"/><Relationship Id="rId16" Type="http://schemas.openxmlformats.org/officeDocument/2006/relationships/image" Target="../media/image570.wmf"/><Relationship Id="rId1" Type="http://schemas.openxmlformats.org/officeDocument/2006/relationships/vmlDrawing" Target="../drawings/vmlDrawing141.vml"/><Relationship Id="rId6" Type="http://schemas.openxmlformats.org/officeDocument/2006/relationships/image" Target="../media/image565.wmf"/><Relationship Id="rId11" Type="http://schemas.openxmlformats.org/officeDocument/2006/relationships/oleObject" Target="../embeddings/oleObject534.bin"/><Relationship Id="rId5" Type="http://schemas.openxmlformats.org/officeDocument/2006/relationships/oleObject" Target="../embeddings/oleObject531.bin"/><Relationship Id="rId15" Type="http://schemas.openxmlformats.org/officeDocument/2006/relationships/oleObject" Target="../embeddings/oleObject536.bin"/><Relationship Id="rId10" Type="http://schemas.openxmlformats.org/officeDocument/2006/relationships/image" Target="../media/image567.wmf"/><Relationship Id="rId4" Type="http://schemas.openxmlformats.org/officeDocument/2006/relationships/image" Target="../media/image564.wmf"/><Relationship Id="rId9" Type="http://schemas.openxmlformats.org/officeDocument/2006/relationships/oleObject" Target="../embeddings/oleObject533.bin"/><Relationship Id="rId14" Type="http://schemas.openxmlformats.org/officeDocument/2006/relationships/image" Target="../media/image569.wmf"/></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574.wmf"/><Relationship Id="rId3" Type="http://schemas.openxmlformats.org/officeDocument/2006/relationships/oleObject" Target="../embeddings/oleObject538.bin"/><Relationship Id="rId7" Type="http://schemas.openxmlformats.org/officeDocument/2006/relationships/oleObject" Target="../embeddings/oleObject540.bin"/><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image" Target="../media/image573.wmf"/><Relationship Id="rId11" Type="http://schemas.openxmlformats.org/officeDocument/2006/relationships/image" Target="../media/image575.wmf"/><Relationship Id="rId5" Type="http://schemas.openxmlformats.org/officeDocument/2006/relationships/oleObject" Target="../embeddings/oleObject539.bin"/><Relationship Id="rId10" Type="http://schemas.openxmlformats.org/officeDocument/2006/relationships/oleObject" Target="../embeddings/oleObject541.bin"/><Relationship Id="rId4" Type="http://schemas.openxmlformats.org/officeDocument/2006/relationships/image" Target="../media/image572.wmf"/><Relationship Id="rId9" Type="http://schemas.openxmlformats.org/officeDocument/2006/relationships/image" Target="../media/image576.png"/></Relationships>
</file>

<file path=ppt/slides/_rels/slide197.xml.rels><?xml version="1.0" encoding="UTF-8" standalone="yes"?>
<Relationships xmlns="http://schemas.openxmlformats.org/package/2006/relationships"><Relationship Id="rId8" Type="http://schemas.openxmlformats.org/officeDocument/2006/relationships/image" Target="../media/image579.wmf"/><Relationship Id="rId13" Type="http://schemas.openxmlformats.org/officeDocument/2006/relationships/oleObject" Target="../embeddings/oleObject547.bin"/><Relationship Id="rId18" Type="http://schemas.openxmlformats.org/officeDocument/2006/relationships/image" Target="../media/image584.wmf"/><Relationship Id="rId3" Type="http://schemas.openxmlformats.org/officeDocument/2006/relationships/oleObject" Target="../embeddings/oleObject542.bin"/><Relationship Id="rId21" Type="http://schemas.openxmlformats.org/officeDocument/2006/relationships/oleObject" Target="../embeddings/oleObject551.bin"/><Relationship Id="rId7" Type="http://schemas.openxmlformats.org/officeDocument/2006/relationships/oleObject" Target="../embeddings/oleObject544.bin"/><Relationship Id="rId12" Type="http://schemas.openxmlformats.org/officeDocument/2006/relationships/image" Target="../media/image581.wmf"/><Relationship Id="rId17" Type="http://schemas.openxmlformats.org/officeDocument/2006/relationships/oleObject" Target="../embeddings/oleObject549.bin"/><Relationship Id="rId2" Type="http://schemas.openxmlformats.org/officeDocument/2006/relationships/slideLayout" Target="../slideLayouts/slideLayout2.xml"/><Relationship Id="rId16" Type="http://schemas.openxmlformats.org/officeDocument/2006/relationships/image" Target="../media/image583.wmf"/><Relationship Id="rId20" Type="http://schemas.openxmlformats.org/officeDocument/2006/relationships/image" Target="../media/image585.wmf"/><Relationship Id="rId1" Type="http://schemas.openxmlformats.org/officeDocument/2006/relationships/vmlDrawing" Target="../drawings/vmlDrawing143.vml"/><Relationship Id="rId6" Type="http://schemas.openxmlformats.org/officeDocument/2006/relationships/image" Target="../media/image578.wmf"/><Relationship Id="rId11" Type="http://schemas.openxmlformats.org/officeDocument/2006/relationships/oleObject" Target="../embeddings/oleObject546.bin"/><Relationship Id="rId5" Type="http://schemas.openxmlformats.org/officeDocument/2006/relationships/oleObject" Target="../embeddings/oleObject543.bin"/><Relationship Id="rId15" Type="http://schemas.openxmlformats.org/officeDocument/2006/relationships/oleObject" Target="../embeddings/oleObject548.bin"/><Relationship Id="rId10" Type="http://schemas.openxmlformats.org/officeDocument/2006/relationships/image" Target="../media/image580.wmf"/><Relationship Id="rId19" Type="http://schemas.openxmlformats.org/officeDocument/2006/relationships/oleObject" Target="../embeddings/oleObject550.bin"/><Relationship Id="rId4" Type="http://schemas.openxmlformats.org/officeDocument/2006/relationships/image" Target="../media/image577.wmf"/><Relationship Id="rId9" Type="http://schemas.openxmlformats.org/officeDocument/2006/relationships/oleObject" Target="../embeddings/oleObject545.bin"/><Relationship Id="rId14" Type="http://schemas.openxmlformats.org/officeDocument/2006/relationships/image" Target="../media/image582.wmf"/><Relationship Id="rId22" Type="http://schemas.openxmlformats.org/officeDocument/2006/relationships/image" Target="../media/image586.wmf"/></Relationships>
</file>

<file path=ppt/slides/_rels/slide198.xml.rels><?xml version="1.0" encoding="UTF-8" standalone="yes"?>
<Relationships xmlns="http://schemas.openxmlformats.org/package/2006/relationships"><Relationship Id="rId8" Type="http://schemas.openxmlformats.org/officeDocument/2006/relationships/image" Target="../media/image589.wmf"/><Relationship Id="rId3" Type="http://schemas.openxmlformats.org/officeDocument/2006/relationships/oleObject" Target="../embeddings/oleObject552.bin"/><Relationship Id="rId7" Type="http://schemas.openxmlformats.org/officeDocument/2006/relationships/oleObject" Target="../embeddings/oleObject554.bin"/><Relationship Id="rId12" Type="http://schemas.openxmlformats.org/officeDocument/2006/relationships/image" Target="../media/image591.wmf"/><Relationship Id="rId2" Type="http://schemas.openxmlformats.org/officeDocument/2006/relationships/slideLayout" Target="../slideLayouts/slideLayout2.xml"/><Relationship Id="rId1" Type="http://schemas.openxmlformats.org/officeDocument/2006/relationships/vmlDrawing" Target="../drawings/vmlDrawing144.vml"/><Relationship Id="rId6" Type="http://schemas.openxmlformats.org/officeDocument/2006/relationships/image" Target="../media/image588.wmf"/><Relationship Id="rId11" Type="http://schemas.openxmlformats.org/officeDocument/2006/relationships/oleObject" Target="../embeddings/oleObject556.bin"/><Relationship Id="rId5" Type="http://schemas.openxmlformats.org/officeDocument/2006/relationships/oleObject" Target="../embeddings/oleObject553.bin"/><Relationship Id="rId10" Type="http://schemas.openxmlformats.org/officeDocument/2006/relationships/image" Target="../media/image590.wmf"/><Relationship Id="rId4" Type="http://schemas.openxmlformats.org/officeDocument/2006/relationships/image" Target="../media/image587.wmf"/><Relationship Id="rId9" Type="http://schemas.openxmlformats.org/officeDocument/2006/relationships/oleObject" Target="../embeddings/oleObject555.bin"/></Relationships>
</file>

<file path=ppt/slides/_rels/slide199.xml.rels><?xml version="1.0" encoding="UTF-8" standalone="yes"?>
<Relationships xmlns="http://schemas.openxmlformats.org/package/2006/relationships"><Relationship Id="rId8" Type="http://schemas.openxmlformats.org/officeDocument/2006/relationships/image" Target="../media/image594.wmf"/><Relationship Id="rId3" Type="http://schemas.openxmlformats.org/officeDocument/2006/relationships/oleObject" Target="../embeddings/oleObject557.bin"/><Relationship Id="rId7" Type="http://schemas.openxmlformats.org/officeDocument/2006/relationships/oleObject" Target="../embeddings/oleObject559.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image" Target="../media/image593.wmf"/><Relationship Id="rId5" Type="http://schemas.openxmlformats.org/officeDocument/2006/relationships/oleObject" Target="../embeddings/oleObject558.bin"/><Relationship Id="rId4" Type="http://schemas.openxmlformats.org/officeDocument/2006/relationships/image" Target="../media/image59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597.wmf"/><Relationship Id="rId13" Type="http://schemas.openxmlformats.org/officeDocument/2006/relationships/oleObject" Target="../embeddings/oleObject565.bin"/><Relationship Id="rId18" Type="http://schemas.openxmlformats.org/officeDocument/2006/relationships/image" Target="../media/image602.wmf"/><Relationship Id="rId26" Type="http://schemas.openxmlformats.org/officeDocument/2006/relationships/oleObject" Target="../embeddings/oleObject572.bin"/><Relationship Id="rId3" Type="http://schemas.openxmlformats.org/officeDocument/2006/relationships/oleObject" Target="../embeddings/oleObject560.bin"/><Relationship Id="rId21" Type="http://schemas.openxmlformats.org/officeDocument/2006/relationships/oleObject" Target="../embeddings/oleObject569.bin"/><Relationship Id="rId7" Type="http://schemas.openxmlformats.org/officeDocument/2006/relationships/oleObject" Target="../embeddings/oleObject562.bin"/><Relationship Id="rId12" Type="http://schemas.openxmlformats.org/officeDocument/2006/relationships/image" Target="../media/image599.wmf"/><Relationship Id="rId17" Type="http://schemas.openxmlformats.org/officeDocument/2006/relationships/oleObject" Target="../embeddings/oleObject567.bin"/><Relationship Id="rId25" Type="http://schemas.openxmlformats.org/officeDocument/2006/relationships/image" Target="../media/image605.wmf"/><Relationship Id="rId2" Type="http://schemas.openxmlformats.org/officeDocument/2006/relationships/slideLayout" Target="../slideLayouts/slideLayout2.xml"/><Relationship Id="rId16" Type="http://schemas.openxmlformats.org/officeDocument/2006/relationships/image" Target="../media/image601.wmf"/><Relationship Id="rId20" Type="http://schemas.openxmlformats.org/officeDocument/2006/relationships/image" Target="../media/image603.wmf"/><Relationship Id="rId29" Type="http://schemas.openxmlformats.org/officeDocument/2006/relationships/image" Target="../media/image607.wmf"/><Relationship Id="rId1" Type="http://schemas.openxmlformats.org/officeDocument/2006/relationships/vmlDrawing" Target="../drawings/vmlDrawing146.vml"/><Relationship Id="rId6" Type="http://schemas.openxmlformats.org/officeDocument/2006/relationships/image" Target="../media/image596.wmf"/><Relationship Id="rId11" Type="http://schemas.openxmlformats.org/officeDocument/2006/relationships/oleObject" Target="../embeddings/oleObject564.bin"/><Relationship Id="rId24" Type="http://schemas.openxmlformats.org/officeDocument/2006/relationships/oleObject" Target="../embeddings/oleObject571.bin"/><Relationship Id="rId5" Type="http://schemas.openxmlformats.org/officeDocument/2006/relationships/oleObject" Target="../embeddings/oleObject561.bin"/><Relationship Id="rId15" Type="http://schemas.openxmlformats.org/officeDocument/2006/relationships/oleObject" Target="../embeddings/oleObject566.bin"/><Relationship Id="rId23" Type="http://schemas.openxmlformats.org/officeDocument/2006/relationships/image" Target="../media/image604.wmf"/><Relationship Id="rId28" Type="http://schemas.openxmlformats.org/officeDocument/2006/relationships/oleObject" Target="../embeddings/oleObject573.bin"/><Relationship Id="rId10" Type="http://schemas.openxmlformats.org/officeDocument/2006/relationships/image" Target="../media/image598.wmf"/><Relationship Id="rId19" Type="http://schemas.openxmlformats.org/officeDocument/2006/relationships/oleObject" Target="../embeddings/oleObject568.bin"/><Relationship Id="rId31" Type="http://schemas.openxmlformats.org/officeDocument/2006/relationships/image" Target="../media/image608.wmf"/><Relationship Id="rId4" Type="http://schemas.openxmlformats.org/officeDocument/2006/relationships/image" Target="../media/image595.wmf"/><Relationship Id="rId9" Type="http://schemas.openxmlformats.org/officeDocument/2006/relationships/oleObject" Target="../embeddings/oleObject563.bin"/><Relationship Id="rId14" Type="http://schemas.openxmlformats.org/officeDocument/2006/relationships/image" Target="../media/image600.wmf"/><Relationship Id="rId22" Type="http://schemas.openxmlformats.org/officeDocument/2006/relationships/oleObject" Target="../embeddings/oleObject570.bin"/><Relationship Id="rId27" Type="http://schemas.openxmlformats.org/officeDocument/2006/relationships/image" Target="../media/image606.wmf"/><Relationship Id="rId30" Type="http://schemas.openxmlformats.org/officeDocument/2006/relationships/oleObject" Target="../embeddings/oleObject574.bin"/></Relationships>
</file>

<file path=ppt/slides/_rels/slide201.xml.rels><?xml version="1.0" encoding="UTF-8" standalone="yes"?>
<Relationships xmlns="http://schemas.openxmlformats.org/package/2006/relationships"><Relationship Id="rId8" Type="http://schemas.openxmlformats.org/officeDocument/2006/relationships/image" Target="../media/image610.wmf"/><Relationship Id="rId13" Type="http://schemas.openxmlformats.org/officeDocument/2006/relationships/oleObject" Target="../embeddings/oleObject580.bin"/><Relationship Id="rId18" Type="http://schemas.openxmlformats.org/officeDocument/2006/relationships/image" Target="../media/image615.wmf"/><Relationship Id="rId3" Type="http://schemas.openxmlformats.org/officeDocument/2006/relationships/oleObject" Target="../embeddings/oleObject575.bin"/><Relationship Id="rId7" Type="http://schemas.openxmlformats.org/officeDocument/2006/relationships/oleObject" Target="../embeddings/oleObject577.bin"/><Relationship Id="rId12" Type="http://schemas.openxmlformats.org/officeDocument/2006/relationships/image" Target="../media/image612.wmf"/><Relationship Id="rId17" Type="http://schemas.openxmlformats.org/officeDocument/2006/relationships/oleObject" Target="../embeddings/oleObject582.bin"/><Relationship Id="rId2" Type="http://schemas.openxmlformats.org/officeDocument/2006/relationships/slideLayout" Target="../slideLayouts/slideLayout2.xml"/><Relationship Id="rId16" Type="http://schemas.openxmlformats.org/officeDocument/2006/relationships/image" Target="../media/image614.wmf"/><Relationship Id="rId1" Type="http://schemas.openxmlformats.org/officeDocument/2006/relationships/vmlDrawing" Target="../drawings/vmlDrawing147.vml"/><Relationship Id="rId6" Type="http://schemas.openxmlformats.org/officeDocument/2006/relationships/image" Target="../media/image609.wmf"/><Relationship Id="rId11" Type="http://schemas.openxmlformats.org/officeDocument/2006/relationships/oleObject" Target="../embeddings/oleObject579.bin"/><Relationship Id="rId5" Type="http://schemas.openxmlformats.org/officeDocument/2006/relationships/oleObject" Target="../embeddings/oleObject576.bin"/><Relationship Id="rId15" Type="http://schemas.openxmlformats.org/officeDocument/2006/relationships/oleObject" Target="../embeddings/oleObject581.bin"/><Relationship Id="rId10" Type="http://schemas.openxmlformats.org/officeDocument/2006/relationships/image" Target="../media/image611.wmf"/><Relationship Id="rId4" Type="http://schemas.openxmlformats.org/officeDocument/2006/relationships/image" Target="../media/image607.wmf"/><Relationship Id="rId9" Type="http://schemas.openxmlformats.org/officeDocument/2006/relationships/oleObject" Target="../embeddings/oleObject578.bin"/><Relationship Id="rId14" Type="http://schemas.openxmlformats.org/officeDocument/2006/relationships/image" Target="../media/image613.wmf"/></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583.bin"/><Relationship Id="rId2" Type="http://schemas.openxmlformats.org/officeDocument/2006/relationships/slideLayout" Target="../slideLayouts/slideLayout2.xml"/><Relationship Id="rId1" Type="http://schemas.openxmlformats.org/officeDocument/2006/relationships/vmlDrawing" Target="../drawings/vmlDrawing148.vml"/><Relationship Id="rId4" Type="http://schemas.openxmlformats.org/officeDocument/2006/relationships/image" Target="../media/image616.wmf"/></Relationships>
</file>

<file path=ppt/slides/_rels/slide203.xml.rels><?xml version="1.0" encoding="UTF-8" standalone="yes"?>
<Relationships xmlns="http://schemas.openxmlformats.org/package/2006/relationships"><Relationship Id="rId8" Type="http://schemas.openxmlformats.org/officeDocument/2006/relationships/image" Target="../media/image619.wmf"/><Relationship Id="rId3" Type="http://schemas.openxmlformats.org/officeDocument/2006/relationships/oleObject" Target="../embeddings/oleObject584.bin"/><Relationship Id="rId7" Type="http://schemas.openxmlformats.org/officeDocument/2006/relationships/oleObject" Target="../embeddings/oleObject586.bin"/><Relationship Id="rId2" Type="http://schemas.openxmlformats.org/officeDocument/2006/relationships/slideLayout" Target="../slideLayouts/slideLayout2.xml"/><Relationship Id="rId1" Type="http://schemas.openxmlformats.org/officeDocument/2006/relationships/vmlDrawing" Target="../drawings/vmlDrawing149.vml"/><Relationship Id="rId6" Type="http://schemas.openxmlformats.org/officeDocument/2006/relationships/image" Target="../media/image618.wmf"/><Relationship Id="rId5" Type="http://schemas.openxmlformats.org/officeDocument/2006/relationships/oleObject" Target="../embeddings/oleObject585.bin"/><Relationship Id="rId4" Type="http://schemas.openxmlformats.org/officeDocument/2006/relationships/image" Target="../media/image617.wmf"/></Relationships>
</file>

<file path=ppt/slides/_rels/slide204.xml.rels><?xml version="1.0" encoding="UTF-8" standalone="yes"?>
<Relationships xmlns="http://schemas.openxmlformats.org/package/2006/relationships"><Relationship Id="rId8" Type="http://schemas.openxmlformats.org/officeDocument/2006/relationships/image" Target="../media/image619.wmf"/><Relationship Id="rId3" Type="http://schemas.openxmlformats.org/officeDocument/2006/relationships/oleObject" Target="../embeddings/oleObject587.bin"/><Relationship Id="rId7" Type="http://schemas.openxmlformats.org/officeDocument/2006/relationships/oleObject" Target="../embeddings/oleObject586.bin"/><Relationship Id="rId2" Type="http://schemas.openxmlformats.org/officeDocument/2006/relationships/slideLayout" Target="../slideLayouts/slideLayout2.xml"/><Relationship Id="rId1" Type="http://schemas.openxmlformats.org/officeDocument/2006/relationships/vmlDrawing" Target="../drawings/vmlDrawing150.vml"/><Relationship Id="rId6" Type="http://schemas.openxmlformats.org/officeDocument/2006/relationships/image" Target="../media/image621.wmf"/><Relationship Id="rId5" Type="http://schemas.openxmlformats.org/officeDocument/2006/relationships/oleObject" Target="../embeddings/oleObject588.bin"/><Relationship Id="rId4" Type="http://schemas.openxmlformats.org/officeDocument/2006/relationships/image" Target="../media/image620.wmf"/></Relationships>
</file>

<file path=ppt/slides/_rels/slide205.xml.rels><?xml version="1.0" encoding="UTF-8" standalone="yes"?>
<Relationships xmlns="http://schemas.openxmlformats.org/package/2006/relationships"><Relationship Id="rId2" Type="http://schemas.openxmlformats.org/officeDocument/2006/relationships/image" Target="../media/image62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619.wmf"/><Relationship Id="rId3" Type="http://schemas.openxmlformats.org/officeDocument/2006/relationships/oleObject" Target="../embeddings/oleObject587.bin"/><Relationship Id="rId7" Type="http://schemas.openxmlformats.org/officeDocument/2006/relationships/oleObject" Target="../embeddings/oleObject586.bin"/><Relationship Id="rId2" Type="http://schemas.openxmlformats.org/officeDocument/2006/relationships/slideLayout" Target="../slideLayouts/slideLayout2.xml"/><Relationship Id="rId1" Type="http://schemas.openxmlformats.org/officeDocument/2006/relationships/vmlDrawing" Target="../drawings/vmlDrawing151.vml"/><Relationship Id="rId6" Type="http://schemas.openxmlformats.org/officeDocument/2006/relationships/image" Target="../media/image621.wmf"/><Relationship Id="rId5" Type="http://schemas.openxmlformats.org/officeDocument/2006/relationships/oleObject" Target="../embeddings/oleObject588.bin"/><Relationship Id="rId4" Type="http://schemas.openxmlformats.org/officeDocument/2006/relationships/image" Target="../media/image620.wmf"/></Relationships>
</file>

<file path=ppt/slides/_rels/slide207.xml.rels><?xml version="1.0" encoding="UTF-8" standalone="yes"?>
<Relationships xmlns="http://schemas.openxmlformats.org/package/2006/relationships"><Relationship Id="rId8" Type="http://schemas.openxmlformats.org/officeDocument/2006/relationships/image" Target="../media/image619.wmf"/><Relationship Id="rId3" Type="http://schemas.openxmlformats.org/officeDocument/2006/relationships/oleObject" Target="../embeddings/oleObject587.bin"/><Relationship Id="rId7" Type="http://schemas.openxmlformats.org/officeDocument/2006/relationships/oleObject" Target="../embeddings/oleObject586.bin"/><Relationship Id="rId2" Type="http://schemas.openxmlformats.org/officeDocument/2006/relationships/slideLayout" Target="../slideLayouts/slideLayout2.xml"/><Relationship Id="rId1" Type="http://schemas.openxmlformats.org/officeDocument/2006/relationships/vmlDrawing" Target="../drawings/vmlDrawing152.vml"/><Relationship Id="rId6" Type="http://schemas.openxmlformats.org/officeDocument/2006/relationships/image" Target="../media/image621.wmf"/><Relationship Id="rId5" Type="http://schemas.openxmlformats.org/officeDocument/2006/relationships/oleObject" Target="../embeddings/oleObject588.bin"/><Relationship Id="rId4" Type="http://schemas.openxmlformats.org/officeDocument/2006/relationships/image" Target="../media/image620.wmf"/></Relationships>
</file>

<file path=ppt/slides/_rels/slide208.xml.rels><?xml version="1.0" encoding="UTF-8" standalone="yes"?>
<Relationships xmlns="http://schemas.openxmlformats.org/package/2006/relationships"><Relationship Id="rId8" Type="http://schemas.openxmlformats.org/officeDocument/2006/relationships/image" Target="../media/image625.wmf"/><Relationship Id="rId3" Type="http://schemas.openxmlformats.org/officeDocument/2006/relationships/oleObject" Target="../embeddings/oleObject589.bin"/><Relationship Id="rId7" Type="http://schemas.openxmlformats.org/officeDocument/2006/relationships/oleObject" Target="../embeddings/oleObject591.bin"/><Relationship Id="rId2" Type="http://schemas.openxmlformats.org/officeDocument/2006/relationships/slideLayout" Target="../slideLayouts/slideLayout2.xml"/><Relationship Id="rId1" Type="http://schemas.openxmlformats.org/officeDocument/2006/relationships/vmlDrawing" Target="../drawings/vmlDrawing153.vml"/><Relationship Id="rId6" Type="http://schemas.openxmlformats.org/officeDocument/2006/relationships/image" Target="../media/image624.wmf"/><Relationship Id="rId5" Type="http://schemas.openxmlformats.org/officeDocument/2006/relationships/oleObject" Target="../embeddings/oleObject590.bin"/><Relationship Id="rId4" Type="http://schemas.openxmlformats.org/officeDocument/2006/relationships/image" Target="../media/image623.wmf"/><Relationship Id="rId9" Type="http://schemas.openxmlformats.org/officeDocument/2006/relationships/oleObject" Target="../embeddings/oleObject592.bin"/></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593.bin"/><Relationship Id="rId2" Type="http://schemas.openxmlformats.org/officeDocument/2006/relationships/slideLayout" Target="../slideLayouts/slideLayout2.xml"/><Relationship Id="rId1" Type="http://schemas.openxmlformats.org/officeDocument/2006/relationships/vmlDrawing" Target="../drawings/vmlDrawing154.vml"/><Relationship Id="rId4" Type="http://schemas.openxmlformats.org/officeDocument/2006/relationships/image" Target="../media/image626.wmf"/></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594.bin"/><Relationship Id="rId2" Type="http://schemas.openxmlformats.org/officeDocument/2006/relationships/slideLayout" Target="../slideLayouts/slideLayout2.xml"/><Relationship Id="rId1" Type="http://schemas.openxmlformats.org/officeDocument/2006/relationships/vmlDrawing" Target="../drawings/vmlDrawing155.vml"/><Relationship Id="rId6" Type="http://schemas.openxmlformats.org/officeDocument/2006/relationships/image" Target="../media/image628.wmf"/><Relationship Id="rId5" Type="http://schemas.openxmlformats.org/officeDocument/2006/relationships/oleObject" Target="../embeddings/oleObject595.bin"/><Relationship Id="rId4" Type="http://schemas.openxmlformats.org/officeDocument/2006/relationships/image" Target="../media/image627.wmf"/></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596.bin"/><Relationship Id="rId2" Type="http://schemas.openxmlformats.org/officeDocument/2006/relationships/slideLayout" Target="../slideLayouts/slideLayout2.xml"/><Relationship Id="rId1" Type="http://schemas.openxmlformats.org/officeDocument/2006/relationships/vmlDrawing" Target="../drawings/vmlDrawing156.vml"/><Relationship Id="rId6" Type="http://schemas.openxmlformats.org/officeDocument/2006/relationships/image" Target="../media/image628.wmf"/><Relationship Id="rId5" Type="http://schemas.openxmlformats.org/officeDocument/2006/relationships/oleObject" Target="../embeddings/oleObject597.bin"/><Relationship Id="rId4" Type="http://schemas.openxmlformats.org/officeDocument/2006/relationships/image" Target="../media/image629.wmf"/></Relationships>
</file>

<file path=ppt/slides/_rels/slide212.xml.rels><?xml version="1.0" encoding="UTF-8" standalone="yes"?>
<Relationships xmlns="http://schemas.openxmlformats.org/package/2006/relationships"><Relationship Id="rId8" Type="http://schemas.openxmlformats.org/officeDocument/2006/relationships/image" Target="../media/image632.wmf"/><Relationship Id="rId13" Type="http://schemas.openxmlformats.org/officeDocument/2006/relationships/image" Target="../media/image634.wmf"/><Relationship Id="rId3" Type="http://schemas.openxmlformats.org/officeDocument/2006/relationships/oleObject" Target="../embeddings/oleObject598.bin"/><Relationship Id="rId7" Type="http://schemas.openxmlformats.org/officeDocument/2006/relationships/oleObject" Target="../embeddings/oleObject600.bin"/><Relationship Id="rId12" Type="http://schemas.openxmlformats.org/officeDocument/2006/relationships/oleObject" Target="../embeddings/oleObject603.bin"/><Relationship Id="rId17" Type="http://schemas.openxmlformats.org/officeDocument/2006/relationships/image" Target="../media/image636.wmf"/><Relationship Id="rId2" Type="http://schemas.openxmlformats.org/officeDocument/2006/relationships/slideLayout" Target="../slideLayouts/slideLayout2.xml"/><Relationship Id="rId16" Type="http://schemas.openxmlformats.org/officeDocument/2006/relationships/oleObject" Target="../embeddings/oleObject605.bin"/><Relationship Id="rId1" Type="http://schemas.openxmlformats.org/officeDocument/2006/relationships/vmlDrawing" Target="../drawings/vmlDrawing157.vml"/><Relationship Id="rId6" Type="http://schemas.openxmlformats.org/officeDocument/2006/relationships/image" Target="../media/image631.wmf"/><Relationship Id="rId11" Type="http://schemas.openxmlformats.org/officeDocument/2006/relationships/image" Target="../media/image633.wmf"/><Relationship Id="rId5" Type="http://schemas.openxmlformats.org/officeDocument/2006/relationships/oleObject" Target="../embeddings/oleObject599.bin"/><Relationship Id="rId15" Type="http://schemas.openxmlformats.org/officeDocument/2006/relationships/image" Target="../media/image635.wmf"/><Relationship Id="rId10" Type="http://schemas.openxmlformats.org/officeDocument/2006/relationships/oleObject" Target="../embeddings/oleObject602.bin"/><Relationship Id="rId4" Type="http://schemas.openxmlformats.org/officeDocument/2006/relationships/image" Target="../media/image630.wmf"/><Relationship Id="rId9" Type="http://schemas.openxmlformats.org/officeDocument/2006/relationships/oleObject" Target="../embeddings/oleObject601.bin"/><Relationship Id="rId14" Type="http://schemas.openxmlformats.org/officeDocument/2006/relationships/oleObject" Target="../embeddings/oleObject604.bin"/></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606.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image" Target="../media/image637.emf"/></Relationships>
</file>

<file path=ppt/slides/_rels/slide214.xml.rels><?xml version="1.0" encoding="UTF-8" standalone="yes"?>
<Relationships xmlns="http://schemas.openxmlformats.org/package/2006/relationships"><Relationship Id="rId3" Type="http://schemas.openxmlformats.org/officeDocument/2006/relationships/oleObject" Target="../embeddings/oleObject607.bin"/><Relationship Id="rId2" Type="http://schemas.openxmlformats.org/officeDocument/2006/relationships/slideLayout" Target="../slideLayouts/slideLayout2.xml"/><Relationship Id="rId1" Type="http://schemas.openxmlformats.org/officeDocument/2006/relationships/vmlDrawing" Target="../drawings/vmlDrawing159.vml"/><Relationship Id="rId4" Type="http://schemas.openxmlformats.org/officeDocument/2006/relationships/image" Target="../media/image638.emf"/></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608.bin"/><Relationship Id="rId2" Type="http://schemas.openxmlformats.org/officeDocument/2006/relationships/slideLayout" Target="../slideLayouts/slideLayout2.xml"/><Relationship Id="rId1" Type="http://schemas.openxmlformats.org/officeDocument/2006/relationships/vmlDrawing" Target="../drawings/vmlDrawing160.vml"/><Relationship Id="rId4" Type="http://schemas.openxmlformats.org/officeDocument/2006/relationships/image" Target="../media/image639.emf"/></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609.bin"/><Relationship Id="rId2" Type="http://schemas.openxmlformats.org/officeDocument/2006/relationships/slideLayout" Target="../slideLayouts/slideLayout2.xml"/><Relationship Id="rId1" Type="http://schemas.openxmlformats.org/officeDocument/2006/relationships/vmlDrawing" Target="../drawings/vmlDrawing161.vml"/><Relationship Id="rId6" Type="http://schemas.openxmlformats.org/officeDocument/2006/relationships/image" Target="../media/image641.emf"/><Relationship Id="rId5" Type="http://schemas.openxmlformats.org/officeDocument/2006/relationships/oleObject" Target="../embeddings/oleObject610.bin"/><Relationship Id="rId4" Type="http://schemas.openxmlformats.org/officeDocument/2006/relationships/image" Target="../media/image64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customXml" Target="../ink/ink1.x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9.bin"/><Relationship Id="rId18" Type="http://schemas.openxmlformats.org/officeDocument/2006/relationships/image" Target="../media/image22.e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9.wmf"/><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image" Target="../media/image21.wmf"/><Relationship Id="rId20" Type="http://schemas.openxmlformats.org/officeDocument/2006/relationships/image" Target="../media/image23.wmf"/><Relationship Id="rId1" Type="http://schemas.openxmlformats.org/officeDocument/2006/relationships/vmlDrawing" Target="../drawings/vmlDrawing4.vml"/><Relationship Id="rId6" Type="http://schemas.openxmlformats.org/officeDocument/2006/relationships/image" Target="../media/image16.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8.wmf"/><Relationship Id="rId19" Type="http://schemas.openxmlformats.org/officeDocument/2006/relationships/oleObject" Target="../embeddings/oleObject12.bin"/><Relationship Id="rId4" Type="http://schemas.openxmlformats.org/officeDocument/2006/relationships/image" Target="../media/image15.wmf"/><Relationship Id="rId9" Type="http://schemas.openxmlformats.org/officeDocument/2006/relationships/oleObject" Target="../embeddings/oleObject7.bin"/><Relationship Id="rId14" Type="http://schemas.openxmlformats.org/officeDocument/2006/relationships/image" Target="../media/image20.wmf"/></Relationships>
</file>

<file path=ppt/slides/_rels/slide2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16.bin"/><Relationship Id="rId14" Type="http://schemas.openxmlformats.org/officeDocument/2006/relationships/image" Target="../media/image29.emf"/></Relationships>
</file>

<file path=ppt/slides/_rels/slide2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1.emf"/><Relationship Id="rId5" Type="http://schemas.openxmlformats.org/officeDocument/2006/relationships/oleObject" Target="../embeddings/oleObject20.bin"/><Relationship Id="rId4" Type="http://schemas.openxmlformats.org/officeDocument/2006/relationships/image" Target="../media/image30.wmf"/></Relationships>
</file>

<file path=ppt/slides/_rels/slide2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4.wmf"/><Relationship Id="rId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9.emf"/><Relationship Id="rId5" Type="http://schemas.openxmlformats.org/officeDocument/2006/relationships/oleObject" Target="../embeddings/oleObject28.bin"/><Relationship Id="rId4" Type="http://schemas.openxmlformats.org/officeDocument/2006/relationships/image" Target="../media/image38.wmf"/></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2.wmf"/><Relationship Id="rId5" Type="http://schemas.openxmlformats.org/officeDocument/2006/relationships/oleObject" Target="../embeddings/oleObject31.bin"/><Relationship Id="rId4" Type="http://schemas.openxmlformats.org/officeDocument/2006/relationships/image" Target="../media/image4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oleObject" Target="../embeddings/oleObject33.bin"/><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35.bin"/><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8.emf"/></Relationships>
</file>

<file path=ppt/slides/_rels/slide3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3.wmf"/><Relationship Id="rId5" Type="http://schemas.openxmlformats.org/officeDocument/2006/relationships/oleObject" Target="../embeddings/oleObject42.bin"/><Relationship Id="rId4" Type="http://schemas.openxmlformats.org/officeDocument/2006/relationships/image" Target="../media/image52.wmf"/></Relationships>
</file>

<file path=ppt/slides/_rels/slide3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4.wmf"/><Relationship Id="rId5" Type="http://schemas.openxmlformats.org/officeDocument/2006/relationships/oleObject" Target="../embeddings/oleObject44.bin"/><Relationship Id="rId10" Type="http://schemas.openxmlformats.org/officeDocument/2006/relationships/image" Target="../media/image56.wmf"/><Relationship Id="rId4" Type="http://schemas.openxmlformats.org/officeDocument/2006/relationships/image" Target="../media/image48.emf"/><Relationship Id="rId9" Type="http://schemas.openxmlformats.org/officeDocument/2006/relationships/oleObject" Target="../embeddings/oleObject46.bin"/></Relationships>
</file>

<file path=ppt/slides/_rels/slide37.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8.wmf"/><Relationship Id="rId5" Type="http://schemas.openxmlformats.org/officeDocument/2006/relationships/oleObject" Target="../embeddings/oleObject48.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50.bin"/></Relationships>
</file>

<file path=ppt/slides/_rels/slide38.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5.wmf"/><Relationship Id="rId2" Type="http://schemas.openxmlformats.org/officeDocument/2006/relationships/slideLayout" Target="../slideLayouts/slideLayout2.xml"/><Relationship Id="rId16" Type="http://schemas.openxmlformats.org/officeDocument/2006/relationships/image" Target="../media/image67.wmf"/><Relationship Id="rId1" Type="http://schemas.openxmlformats.org/officeDocument/2006/relationships/vmlDrawing" Target="../drawings/vmlDrawing18.vml"/><Relationship Id="rId6" Type="http://schemas.openxmlformats.org/officeDocument/2006/relationships/image" Target="../media/image62.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54.bin"/><Relationship Id="rId14" Type="http://schemas.openxmlformats.org/officeDocument/2006/relationships/image" Target="../media/image66.wmf"/></Relationships>
</file>

<file path=ppt/slides/_rels/slide3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9.wmf"/><Relationship Id="rId5" Type="http://schemas.openxmlformats.org/officeDocument/2006/relationships/oleObject" Target="../embeddings/oleObject59.bin"/><Relationship Id="rId4" Type="http://schemas.openxmlformats.org/officeDocument/2006/relationships/image" Target="../media/image68.wmf"/></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71.wmf"/></Relationships>
</file>

<file path=ppt/slides/_rels/slide41.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73.wmf"/><Relationship Id="rId5" Type="http://schemas.openxmlformats.org/officeDocument/2006/relationships/oleObject" Target="../embeddings/oleObject63.bin"/><Relationship Id="rId4" Type="http://schemas.openxmlformats.org/officeDocument/2006/relationships/image" Target="../media/image72.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78.wmf"/><Relationship Id="rId3" Type="http://schemas.openxmlformats.org/officeDocument/2006/relationships/notesSlide" Target="../notesSlides/notesSlide1.xml"/><Relationship Id="rId7" Type="http://schemas.openxmlformats.org/officeDocument/2006/relationships/image" Target="../media/image75.wmf"/><Relationship Id="rId12"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6.bin"/><Relationship Id="rId11" Type="http://schemas.openxmlformats.org/officeDocument/2006/relationships/image" Target="../media/image77.wmf"/><Relationship Id="rId5" Type="http://schemas.openxmlformats.org/officeDocument/2006/relationships/image" Target="../media/image74.wmf"/><Relationship Id="rId15" Type="http://schemas.openxmlformats.org/officeDocument/2006/relationships/image" Target="../media/image79.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76.wmf"/><Relationship Id="rId14" Type="http://schemas.openxmlformats.org/officeDocument/2006/relationships/oleObject" Target="../embeddings/oleObject70.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81.wmf"/><Relationship Id="rId5" Type="http://schemas.openxmlformats.org/officeDocument/2006/relationships/oleObject" Target="../embeddings/oleObject72.bin"/><Relationship Id="rId4" Type="http://schemas.openxmlformats.org/officeDocument/2006/relationships/image" Target="../media/image80.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3.wmf"/><Relationship Id="rId5" Type="http://schemas.openxmlformats.org/officeDocument/2006/relationships/oleObject" Target="../embeddings/oleObject74.bin"/><Relationship Id="rId4" Type="http://schemas.openxmlformats.org/officeDocument/2006/relationships/image" Target="../media/image8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85.wmf"/><Relationship Id="rId5" Type="http://schemas.openxmlformats.org/officeDocument/2006/relationships/oleObject" Target="../embeddings/oleObject76.bin"/><Relationship Id="rId4" Type="http://schemas.openxmlformats.org/officeDocument/2006/relationships/image" Target="../media/image84.wmf"/></Relationships>
</file>

<file path=ppt/slides/_rels/slide49.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87.wmf"/><Relationship Id="rId5" Type="http://schemas.openxmlformats.org/officeDocument/2006/relationships/oleObject" Target="../embeddings/oleObject78.bin"/><Relationship Id="rId4" Type="http://schemas.openxmlformats.org/officeDocument/2006/relationships/image" Target="../media/image86.wmf"/></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89.wmf"/><Relationship Id="rId5" Type="http://schemas.openxmlformats.org/officeDocument/2006/relationships/oleObject" Target="../embeddings/oleObject80.bin"/><Relationship Id="rId4" Type="http://schemas.openxmlformats.org/officeDocument/2006/relationships/image" Target="../media/image73.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91.wmf"/><Relationship Id="rId5" Type="http://schemas.openxmlformats.org/officeDocument/2006/relationships/oleObject" Target="../embeddings/oleObject82.bin"/><Relationship Id="rId4" Type="http://schemas.openxmlformats.org/officeDocument/2006/relationships/image" Target="../media/image9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93.wmf"/><Relationship Id="rId5" Type="http://schemas.openxmlformats.org/officeDocument/2006/relationships/oleObject" Target="../embeddings/oleObject84.bin"/><Relationship Id="rId4" Type="http://schemas.openxmlformats.org/officeDocument/2006/relationships/image" Target="../media/image92.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95.wmf"/><Relationship Id="rId11" Type="http://schemas.openxmlformats.org/officeDocument/2006/relationships/oleObject" Target="../embeddings/oleObject89.bin"/><Relationship Id="rId5" Type="http://schemas.openxmlformats.org/officeDocument/2006/relationships/oleObject" Target="../embeddings/oleObject86.bin"/><Relationship Id="rId10" Type="http://schemas.openxmlformats.org/officeDocument/2006/relationships/image" Target="../media/image97.wmf"/><Relationship Id="rId4" Type="http://schemas.openxmlformats.org/officeDocument/2006/relationships/image" Target="../media/image94.emf"/><Relationship Id="rId9" Type="http://schemas.openxmlformats.org/officeDocument/2006/relationships/oleObject" Target="../embeddings/oleObject88.bin"/><Relationship Id="rId14" Type="http://schemas.openxmlformats.org/officeDocument/2006/relationships/image" Target="../media/image99.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01.wmf"/><Relationship Id="rId5" Type="http://schemas.openxmlformats.org/officeDocument/2006/relationships/oleObject" Target="../embeddings/oleObject92.bin"/><Relationship Id="rId4" Type="http://schemas.openxmlformats.org/officeDocument/2006/relationships/image" Target="../media/image100.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32.vml"/><Relationship Id="rId5" Type="http://schemas.openxmlformats.org/officeDocument/2006/relationships/image" Target="../media/image102.wmf"/><Relationship Id="rId4" Type="http://schemas.openxmlformats.org/officeDocument/2006/relationships/oleObject" Target="../embeddings/oleObject93.bin"/></Relationships>
</file>

<file path=ppt/slides/_rels/slide58.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99.bin"/><Relationship Id="rId18" Type="http://schemas.openxmlformats.org/officeDocument/2006/relationships/image" Target="../media/image110.wmf"/><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107.wmf"/><Relationship Id="rId17" Type="http://schemas.openxmlformats.org/officeDocument/2006/relationships/oleObject" Target="../embeddings/oleObject101.bin"/><Relationship Id="rId2" Type="http://schemas.openxmlformats.org/officeDocument/2006/relationships/slideLayout" Target="../slideLayouts/slideLayout2.xml"/><Relationship Id="rId16" Type="http://schemas.openxmlformats.org/officeDocument/2006/relationships/image" Target="../media/image109.wmf"/><Relationship Id="rId1" Type="http://schemas.openxmlformats.org/officeDocument/2006/relationships/vmlDrawing" Target="../drawings/vmlDrawing33.vml"/><Relationship Id="rId6" Type="http://schemas.openxmlformats.org/officeDocument/2006/relationships/image" Target="../media/image104.wmf"/><Relationship Id="rId11" Type="http://schemas.openxmlformats.org/officeDocument/2006/relationships/oleObject" Target="../embeddings/oleObject98.bin"/><Relationship Id="rId5" Type="http://schemas.openxmlformats.org/officeDocument/2006/relationships/oleObject" Target="../embeddings/oleObject95.bin"/><Relationship Id="rId15" Type="http://schemas.openxmlformats.org/officeDocument/2006/relationships/oleObject" Target="../embeddings/oleObject100.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97.bin"/><Relationship Id="rId14" Type="http://schemas.openxmlformats.org/officeDocument/2006/relationships/image" Target="../media/image108.wmf"/></Relationships>
</file>

<file path=ppt/slides/_rels/slide59.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12.w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105.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3.xml"/><Relationship Id="rId7" Type="http://schemas.openxmlformats.org/officeDocument/2006/relationships/image" Target="../media/image120.wmf"/><Relationship Id="rId2" Type="http://schemas.openxmlformats.org/officeDocument/2006/relationships/slideLayout" Target="../slideLayouts/slideLayout1.xml"/><Relationship Id="rId1" Type="http://schemas.openxmlformats.org/officeDocument/2006/relationships/vmlDrawing" Target="../drawings/vmlDrawing35.vml"/><Relationship Id="rId6" Type="http://schemas.openxmlformats.org/officeDocument/2006/relationships/image" Target="../media/image119.wmf"/><Relationship Id="rId11" Type="http://schemas.openxmlformats.org/officeDocument/2006/relationships/image" Target="../media/image116.wmf"/><Relationship Id="rId5" Type="http://schemas.openxmlformats.org/officeDocument/2006/relationships/image" Target="../media/image118.wmf"/><Relationship Id="rId10" Type="http://schemas.openxmlformats.org/officeDocument/2006/relationships/oleObject" Target="../embeddings/oleObject107.bin"/><Relationship Id="rId4" Type="http://schemas.openxmlformats.org/officeDocument/2006/relationships/image" Target="../media/image117.png"/><Relationship Id="rId9" Type="http://schemas.openxmlformats.org/officeDocument/2006/relationships/image" Target="../media/image122.wmf"/></Relationships>
</file>

<file path=ppt/slides/_rels/slide6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12.bin"/><Relationship Id="rId18" Type="http://schemas.openxmlformats.org/officeDocument/2006/relationships/image" Target="../media/image129.wmf"/><Relationship Id="rId3" Type="http://schemas.openxmlformats.org/officeDocument/2006/relationships/notesSlide" Target="../notesSlides/notesSlide4.xml"/><Relationship Id="rId7" Type="http://schemas.openxmlformats.org/officeDocument/2006/relationships/oleObject" Target="../embeddings/oleObject109.bin"/><Relationship Id="rId12" Type="http://schemas.openxmlformats.org/officeDocument/2006/relationships/image" Target="../media/image126.wmf"/><Relationship Id="rId17" Type="http://schemas.openxmlformats.org/officeDocument/2006/relationships/oleObject" Target="../embeddings/oleObject114.bin"/><Relationship Id="rId2" Type="http://schemas.openxmlformats.org/officeDocument/2006/relationships/slideLayout" Target="../slideLayouts/slideLayout1.xml"/><Relationship Id="rId16" Type="http://schemas.openxmlformats.org/officeDocument/2006/relationships/image" Target="../media/image128.wmf"/><Relationship Id="rId1" Type="http://schemas.openxmlformats.org/officeDocument/2006/relationships/vmlDrawing" Target="../drawings/vmlDrawing36.vml"/><Relationship Id="rId6" Type="http://schemas.openxmlformats.org/officeDocument/2006/relationships/image" Target="../media/image123.wmf"/><Relationship Id="rId11" Type="http://schemas.openxmlformats.org/officeDocument/2006/relationships/oleObject" Target="../embeddings/oleObject111.bin"/><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125.wmf"/><Relationship Id="rId4" Type="http://schemas.openxmlformats.org/officeDocument/2006/relationships/image" Target="../media/image130.png"/><Relationship Id="rId9" Type="http://schemas.openxmlformats.org/officeDocument/2006/relationships/oleObject" Target="../embeddings/oleObject110.bin"/><Relationship Id="rId14" Type="http://schemas.openxmlformats.org/officeDocument/2006/relationships/image" Target="../media/image127.wmf"/></Relationships>
</file>

<file path=ppt/slides/_rels/slide62.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19.bin"/><Relationship Id="rId18" Type="http://schemas.openxmlformats.org/officeDocument/2006/relationships/image" Target="../media/image137.wmf"/><Relationship Id="rId3" Type="http://schemas.openxmlformats.org/officeDocument/2006/relationships/notesSlide" Target="../notesSlides/notesSlide5.xml"/><Relationship Id="rId7" Type="http://schemas.openxmlformats.org/officeDocument/2006/relationships/oleObject" Target="../embeddings/oleObject116.bin"/><Relationship Id="rId12" Type="http://schemas.openxmlformats.org/officeDocument/2006/relationships/image" Target="../media/image134.wmf"/><Relationship Id="rId17" Type="http://schemas.openxmlformats.org/officeDocument/2006/relationships/oleObject" Target="../embeddings/oleObject121.bin"/><Relationship Id="rId2" Type="http://schemas.openxmlformats.org/officeDocument/2006/relationships/slideLayout" Target="../slideLayouts/slideLayout1.xml"/><Relationship Id="rId16" Type="http://schemas.openxmlformats.org/officeDocument/2006/relationships/image" Target="../media/image136.wmf"/><Relationship Id="rId1" Type="http://schemas.openxmlformats.org/officeDocument/2006/relationships/vmlDrawing" Target="../drawings/vmlDrawing37.vml"/><Relationship Id="rId6" Type="http://schemas.openxmlformats.org/officeDocument/2006/relationships/image" Target="../media/image131.wmf"/><Relationship Id="rId11" Type="http://schemas.openxmlformats.org/officeDocument/2006/relationships/oleObject" Target="../embeddings/oleObject118.bin"/><Relationship Id="rId5" Type="http://schemas.openxmlformats.org/officeDocument/2006/relationships/oleObject" Target="../embeddings/oleObject115.bin"/><Relationship Id="rId15" Type="http://schemas.openxmlformats.org/officeDocument/2006/relationships/oleObject" Target="../embeddings/oleObject120.bin"/><Relationship Id="rId10" Type="http://schemas.openxmlformats.org/officeDocument/2006/relationships/image" Target="../media/image133.wmf"/><Relationship Id="rId4" Type="http://schemas.openxmlformats.org/officeDocument/2006/relationships/image" Target="../media/image138.png"/><Relationship Id="rId9" Type="http://schemas.openxmlformats.org/officeDocument/2006/relationships/oleObject" Target="../embeddings/oleObject117.bin"/><Relationship Id="rId14" Type="http://schemas.openxmlformats.org/officeDocument/2006/relationships/image" Target="../media/image135.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40.wmf"/><Relationship Id="rId2" Type="http://schemas.openxmlformats.org/officeDocument/2006/relationships/slideLayout" Target="../slideLayouts/slideLayout1.xml"/><Relationship Id="rId1" Type="http://schemas.openxmlformats.org/officeDocument/2006/relationships/vmlDrawing" Target="../drawings/vmlDrawing38.vml"/><Relationship Id="rId6" Type="http://schemas.openxmlformats.org/officeDocument/2006/relationships/oleObject" Target="../embeddings/oleObject123.bin"/><Relationship Id="rId5" Type="http://schemas.openxmlformats.org/officeDocument/2006/relationships/image" Target="../media/image139.wmf"/><Relationship Id="rId4" Type="http://schemas.openxmlformats.org/officeDocument/2006/relationships/oleObject" Target="../embeddings/oleObject122.bin"/></Relationships>
</file>

<file path=ppt/slides/_rels/slide64.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7.xml"/><Relationship Id="rId7" Type="http://schemas.openxmlformats.org/officeDocument/2006/relationships/image" Target="../media/image120.wmf"/><Relationship Id="rId2" Type="http://schemas.openxmlformats.org/officeDocument/2006/relationships/slideLayout" Target="../slideLayouts/slideLayout1.xml"/><Relationship Id="rId1" Type="http://schemas.openxmlformats.org/officeDocument/2006/relationships/vmlDrawing" Target="../drawings/vmlDrawing39.vml"/><Relationship Id="rId6" Type="http://schemas.openxmlformats.org/officeDocument/2006/relationships/image" Target="../media/image119.wmf"/><Relationship Id="rId11" Type="http://schemas.openxmlformats.org/officeDocument/2006/relationships/image" Target="../media/image116.wmf"/><Relationship Id="rId5" Type="http://schemas.openxmlformats.org/officeDocument/2006/relationships/image" Target="../media/image118.wmf"/><Relationship Id="rId10" Type="http://schemas.openxmlformats.org/officeDocument/2006/relationships/oleObject" Target="../embeddings/oleObject107.bin"/><Relationship Id="rId4" Type="http://schemas.openxmlformats.org/officeDocument/2006/relationships/image" Target="../media/image141.png"/><Relationship Id="rId9" Type="http://schemas.openxmlformats.org/officeDocument/2006/relationships/image" Target="../media/image122.wmf"/></Relationships>
</file>

<file path=ppt/slides/_rels/slide65.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27.bin"/><Relationship Id="rId18" Type="http://schemas.openxmlformats.org/officeDocument/2006/relationships/image" Target="../media/image147.wmf"/><Relationship Id="rId3" Type="http://schemas.openxmlformats.org/officeDocument/2006/relationships/notesSlide" Target="../notesSlides/notesSlide8.xml"/><Relationship Id="rId7" Type="http://schemas.openxmlformats.org/officeDocument/2006/relationships/oleObject" Target="../embeddings/oleObject109.bin"/><Relationship Id="rId12" Type="http://schemas.openxmlformats.org/officeDocument/2006/relationships/image" Target="../media/image144.wmf"/><Relationship Id="rId17" Type="http://schemas.openxmlformats.org/officeDocument/2006/relationships/oleObject" Target="../embeddings/oleObject129.bin"/><Relationship Id="rId2" Type="http://schemas.openxmlformats.org/officeDocument/2006/relationships/slideLayout" Target="../slideLayouts/slideLayout1.xml"/><Relationship Id="rId16" Type="http://schemas.openxmlformats.org/officeDocument/2006/relationships/image" Target="../media/image146.wmf"/><Relationship Id="rId1" Type="http://schemas.openxmlformats.org/officeDocument/2006/relationships/vmlDrawing" Target="../drawings/vmlDrawing40.vml"/><Relationship Id="rId6" Type="http://schemas.openxmlformats.org/officeDocument/2006/relationships/image" Target="../media/image142.wmf"/><Relationship Id="rId11" Type="http://schemas.openxmlformats.org/officeDocument/2006/relationships/oleObject" Target="../embeddings/oleObject126.bin"/><Relationship Id="rId5" Type="http://schemas.openxmlformats.org/officeDocument/2006/relationships/oleObject" Target="../embeddings/oleObject124.bin"/><Relationship Id="rId15" Type="http://schemas.openxmlformats.org/officeDocument/2006/relationships/oleObject" Target="../embeddings/oleObject128.bin"/><Relationship Id="rId10" Type="http://schemas.openxmlformats.org/officeDocument/2006/relationships/image" Target="../media/image143.wmf"/><Relationship Id="rId4" Type="http://schemas.openxmlformats.org/officeDocument/2006/relationships/image" Target="../media/image130.png"/><Relationship Id="rId9" Type="http://schemas.openxmlformats.org/officeDocument/2006/relationships/oleObject" Target="../embeddings/oleObject125.bin"/><Relationship Id="rId14" Type="http://schemas.openxmlformats.org/officeDocument/2006/relationships/image" Target="../media/image145.wmf"/></Relationships>
</file>

<file path=ppt/slides/_rels/slide66.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19.bin"/><Relationship Id="rId18" Type="http://schemas.openxmlformats.org/officeDocument/2006/relationships/image" Target="../media/image151.wmf"/><Relationship Id="rId3" Type="http://schemas.openxmlformats.org/officeDocument/2006/relationships/notesSlide" Target="../notesSlides/notesSlide9.xml"/><Relationship Id="rId7" Type="http://schemas.openxmlformats.org/officeDocument/2006/relationships/oleObject" Target="../embeddings/oleObject116.bin"/><Relationship Id="rId12" Type="http://schemas.openxmlformats.org/officeDocument/2006/relationships/image" Target="../media/image149.wmf"/><Relationship Id="rId17" Type="http://schemas.openxmlformats.org/officeDocument/2006/relationships/oleObject" Target="../embeddings/oleObject133.bin"/><Relationship Id="rId2" Type="http://schemas.openxmlformats.org/officeDocument/2006/relationships/slideLayout" Target="../slideLayouts/slideLayout1.xml"/><Relationship Id="rId16" Type="http://schemas.openxmlformats.org/officeDocument/2006/relationships/image" Target="../media/image150.wmf"/><Relationship Id="rId1" Type="http://schemas.openxmlformats.org/officeDocument/2006/relationships/vmlDrawing" Target="../drawings/vmlDrawing41.vml"/><Relationship Id="rId6" Type="http://schemas.openxmlformats.org/officeDocument/2006/relationships/image" Target="../media/image148.wmf"/><Relationship Id="rId11" Type="http://schemas.openxmlformats.org/officeDocument/2006/relationships/oleObject" Target="../embeddings/oleObject131.bin"/><Relationship Id="rId5" Type="http://schemas.openxmlformats.org/officeDocument/2006/relationships/oleObject" Target="../embeddings/oleObject130.bin"/><Relationship Id="rId15" Type="http://schemas.openxmlformats.org/officeDocument/2006/relationships/oleObject" Target="../embeddings/oleObject132.bin"/><Relationship Id="rId10" Type="http://schemas.openxmlformats.org/officeDocument/2006/relationships/image" Target="../media/image133.wmf"/><Relationship Id="rId4" Type="http://schemas.openxmlformats.org/officeDocument/2006/relationships/image" Target="../media/image138.png"/><Relationship Id="rId9" Type="http://schemas.openxmlformats.org/officeDocument/2006/relationships/oleObject" Target="../embeddings/oleObject117.bin"/><Relationship Id="rId14" Type="http://schemas.openxmlformats.org/officeDocument/2006/relationships/image" Target="../media/image135.w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53.wmf"/><Relationship Id="rId2" Type="http://schemas.openxmlformats.org/officeDocument/2006/relationships/slideLayout" Target="../slideLayouts/slideLayout1.xml"/><Relationship Id="rId1" Type="http://schemas.openxmlformats.org/officeDocument/2006/relationships/vmlDrawing" Target="../drawings/vmlDrawing42.vml"/><Relationship Id="rId6" Type="http://schemas.openxmlformats.org/officeDocument/2006/relationships/oleObject" Target="../embeddings/oleObject135.bin"/><Relationship Id="rId5" Type="http://schemas.openxmlformats.org/officeDocument/2006/relationships/image" Target="../media/image152.wmf"/><Relationship Id="rId4" Type="http://schemas.openxmlformats.org/officeDocument/2006/relationships/oleObject" Target="../embeddings/oleObject134.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55.wmf"/><Relationship Id="rId2" Type="http://schemas.openxmlformats.org/officeDocument/2006/relationships/slideLayout" Target="../slideLayouts/slideLayout1.xml"/><Relationship Id="rId1" Type="http://schemas.openxmlformats.org/officeDocument/2006/relationships/vmlDrawing" Target="../drawings/vmlDrawing43.vml"/><Relationship Id="rId6" Type="http://schemas.openxmlformats.org/officeDocument/2006/relationships/oleObject" Target="../embeddings/oleObject137.bin"/><Relationship Id="rId5" Type="http://schemas.openxmlformats.org/officeDocument/2006/relationships/image" Target="../media/image154.wmf"/><Relationship Id="rId4" Type="http://schemas.openxmlformats.org/officeDocument/2006/relationships/oleObject" Target="../embeddings/oleObject136.bin"/></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57.wmf"/><Relationship Id="rId2" Type="http://schemas.openxmlformats.org/officeDocument/2006/relationships/slideLayout" Target="../slideLayouts/slideLayout1.xml"/><Relationship Id="rId1" Type="http://schemas.openxmlformats.org/officeDocument/2006/relationships/vmlDrawing" Target="../drawings/vmlDrawing44.vml"/><Relationship Id="rId6" Type="http://schemas.openxmlformats.org/officeDocument/2006/relationships/oleObject" Target="../embeddings/oleObject138.bin"/><Relationship Id="rId5" Type="http://schemas.openxmlformats.org/officeDocument/2006/relationships/image" Target="../media/image92.wmf"/><Relationship Id="rId4" Type="http://schemas.openxmlformats.org/officeDocument/2006/relationships/oleObject" Target="../embeddings/oleObject83.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41.bin"/><Relationship Id="rId3" Type="http://schemas.openxmlformats.org/officeDocument/2006/relationships/notesSlide" Target="../notesSlides/notesSlide14.xml"/><Relationship Id="rId7" Type="http://schemas.openxmlformats.org/officeDocument/2006/relationships/image" Target="../media/image159.wmf"/><Relationship Id="rId2" Type="http://schemas.openxmlformats.org/officeDocument/2006/relationships/slideLayout" Target="../slideLayouts/slideLayout1.xml"/><Relationship Id="rId1" Type="http://schemas.openxmlformats.org/officeDocument/2006/relationships/vmlDrawing" Target="../drawings/vmlDrawing45.vml"/><Relationship Id="rId6" Type="http://schemas.openxmlformats.org/officeDocument/2006/relationships/oleObject" Target="../embeddings/oleObject140.bin"/><Relationship Id="rId11" Type="http://schemas.openxmlformats.org/officeDocument/2006/relationships/image" Target="../media/image161.wmf"/><Relationship Id="rId5" Type="http://schemas.openxmlformats.org/officeDocument/2006/relationships/image" Target="../media/image158.wmf"/><Relationship Id="rId10" Type="http://schemas.openxmlformats.org/officeDocument/2006/relationships/oleObject" Target="../embeddings/oleObject142.bin"/><Relationship Id="rId4" Type="http://schemas.openxmlformats.org/officeDocument/2006/relationships/oleObject" Target="../embeddings/oleObject139.bin"/><Relationship Id="rId9" Type="http://schemas.openxmlformats.org/officeDocument/2006/relationships/image" Target="../media/image160.w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46.vml"/><Relationship Id="rId5" Type="http://schemas.openxmlformats.org/officeDocument/2006/relationships/image" Target="../media/image162.wmf"/><Relationship Id="rId4" Type="http://schemas.openxmlformats.org/officeDocument/2006/relationships/oleObject" Target="../embeddings/oleObject14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47.vml"/><Relationship Id="rId5" Type="http://schemas.openxmlformats.org/officeDocument/2006/relationships/image" Target="../media/image163.wmf"/><Relationship Id="rId4" Type="http://schemas.openxmlformats.org/officeDocument/2006/relationships/oleObject" Target="../embeddings/oleObject144.bin"/></Relationships>
</file>

<file path=ppt/slides/_rels/slide7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notesSlide" Target="../notesSlides/notesSlide18.xml"/><Relationship Id="rId7" Type="http://schemas.openxmlformats.org/officeDocument/2006/relationships/image" Target="../media/image169.wmf"/><Relationship Id="rId2" Type="http://schemas.openxmlformats.org/officeDocument/2006/relationships/slideLayout" Target="../slideLayouts/slideLayout1.xml"/><Relationship Id="rId1" Type="http://schemas.openxmlformats.org/officeDocument/2006/relationships/vmlDrawing" Target="../drawings/vmlDrawing48.vml"/><Relationship Id="rId6" Type="http://schemas.openxmlformats.org/officeDocument/2006/relationships/oleObject" Target="../embeddings/oleObject146.bin"/><Relationship Id="rId5" Type="http://schemas.openxmlformats.org/officeDocument/2006/relationships/image" Target="../media/image168.wmf"/><Relationship Id="rId4" Type="http://schemas.openxmlformats.org/officeDocument/2006/relationships/oleObject" Target="../embeddings/oleObject145.bin"/><Relationship Id="rId9" Type="http://schemas.openxmlformats.org/officeDocument/2006/relationships/image" Target="../media/image170.wmf"/></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notesSlide" Target="../notesSlides/notesSlide19.xml"/><Relationship Id="rId7" Type="http://schemas.openxmlformats.org/officeDocument/2006/relationships/image" Target="../media/image172.wmf"/><Relationship Id="rId2" Type="http://schemas.openxmlformats.org/officeDocument/2006/relationships/slideLayout" Target="../slideLayouts/slideLayout1.xml"/><Relationship Id="rId1" Type="http://schemas.openxmlformats.org/officeDocument/2006/relationships/vmlDrawing" Target="../drawings/vmlDrawing49.vml"/><Relationship Id="rId6" Type="http://schemas.openxmlformats.org/officeDocument/2006/relationships/oleObject" Target="../embeddings/oleObject149.bin"/><Relationship Id="rId5" Type="http://schemas.openxmlformats.org/officeDocument/2006/relationships/image" Target="../media/image171.wmf"/><Relationship Id="rId4" Type="http://schemas.openxmlformats.org/officeDocument/2006/relationships/oleObject" Target="../embeddings/oleObject148.bin"/><Relationship Id="rId9" Type="http://schemas.openxmlformats.org/officeDocument/2006/relationships/image" Target="../media/image17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50.vml"/><Relationship Id="rId5" Type="http://schemas.openxmlformats.org/officeDocument/2006/relationships/image" Target="../media/image174.wmf"/><Relationship Id="rId4" Type="http://schemas.openxmlformats.org/officeDocument/2006/relationships/oleObject" Target="../embeddings/oleObject151.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79.wmf"/><Relationship Id="rId18" Type="http://schemas.openxmlformats.org/officeDocument/2006/relationships/image" Target="../media/image181.wmf"/><Relationship Id="rId3" Type="http://schemas.openxmlformats.org/officeDocument/2006/relationships/notesSlide" Target="../notesSlides/notesSlide22.xml"/><Relationship Id="rId7" Type="http://schemas.openxmlformats.org/officeDocument/2006/relationships/image" Target="../media/image176.wmf"/><Relationship Id="rId12" Type="http://schemas.openxmlformats.org/officeDocument/2006/relationships/oleObject" Target="../embeddings/oleObject156.bin"/><Relationship Id="rId17" Type="http://schemas.openxmlformats.org/officeDocument/2006/relationships/oleObject" Target="../embeddings/oleObject158.bin"/><Relationship Id="rId2" Type="http://schemas.openxmlformats.org/officeDocument/2006/relationships/slideLayout" Target="../slideLayouts/slideLayout1.xml"/><Relationship Id="rId16" Type="http://schemas.openxmlformats.org/officeDocument/2006/relationships/image" Target="../media/image180.wmf"/><Relationship Id="rId1" Type="http://schemas.openxmlformats.org/officeDocument/2006/relationships/vmlDrawing" Target="../drawings/vmlDrawing51.vml"/><Relationship Id="rId6" Type="http://schemas.openxmlformats.org/officeDocument/2006/relationships/oleObject" Target="../embeddings/oleObject153.bin"/><Relationship Id="rId11" Type="http://schemas.openxmlformats.org/officeDocument/2006/relationships/image" Target="../media/image178.wmf"/><Relationship Id="rId5" Type="http://schemas.openxmlformats.org/officeDocument/2006/relationships/image" Target="../media/image175.wmf"/><Relationship Id="rId15" Type="http://schemas.openxmlformats.org/officeDocument/2006/relationships/oleObject" Target="../embeddings/oleObject157.bin"/><Relationship Id="rId10" Type="http://schemas.openxmlformats.org/officeDocument/2006/relationships/oleObject" Target="../embeddings/oleObject155.bin"/><Relationship Id="rId4" Type="http://schemas.openxmlformats.org/officeDocument/2006/relationships/oleObject" Target="../embeddings/oleObject152.bin"/><Relationship Id="rId9" Type="http://schemas.openxmlformats.org/officeDocument/2006/relationships/image" Target="../media/image177.wmf"/><Relationship Id="rId14" Type="http://schemas.openxmlformats.org/officeDocument/2006/relationships/image" Target="../media/image182.png"/></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87.wmf"/><Relationship Id="rId3" Type="http://schemas.openxmlformats.org/officeDocument/2006/relationships/notesSlide" Target="../notesSlides/notesSlide23.xml"/><Relationship Id="rId7" Type="http://schemas.openxmlformats.org/officeDocument/2006/relationships/image" Target="../media/image184.wmf"/><Relationship Id="rId12" Type="http://schemas.openxmlformats.org/officeDocument/2006/relationships/oleObject" Target="../embeddings/oleObject163.bin"/><Relationship Id="rId2" Type="http://schemas.openxmlformats.org/officeDocument/2006/relationships/slideLayout" Target="../slideLayouts/slideLayout1.xml"/><Relationship Id="rId1" Type="http://schemas.openxmlformats.org/officeDocument/2006/relationships/vmlDrawing" Target="../drawings/vmlDrawing52.vml"/><Relationship Id="rId6" Type="http://schemas.openxmlformats.org/officeDocument/2006/relationships/oleObject" Target="../embeddings/oleObject160.bin"/><Relationship Id="rId11" Type="http://schemas.openxmlformats.org/officeDocument/2006/relationships/image" Target="../media/image186.wmf"/><Relationship Id="rId5" Type="http://schemas.openxmlformats.org/officeDocument/2006/relationships/image" Target="../media/image183.wmf"/><Relationship Id="rId15" Type="http://schemas.openxmlformats.org/officeDocument/2006/relationships/image" Target="../media/image179.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85.wmf"/><Relationship Id="rId14" Type="http://schemas.openxmlformats.org/officeDocument/2006/relationships/oleObject" Target="../embeddings/oleObject164.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67.bin"/><Relationship Id="rId13" Type="http://schemas.openxmlformats.org/officeDocument/2006/relationships/image" Target="../media/image192.wmf"/><Relationship Id="rId3" Type="http://schemas.openxmlformats.org/officeDocument/2006/relationships/notesSlide" Target="../notesSlides/notesSlide24.xml"/><Relationship Id="rId7" Type="http://schemas.openxmlformats.org/officeDocument/2006/relationships/image" Target="../media/image189.wmf"/><Relationship Id="rId12" Type="http://schemas.openxmlformats.org/officeDocument/2006/relationships/oleObject" Target="../embeddings/oleObject169.bin"/><Relationship Id="rId2" Type="http://schemas.openxmlformats.org/officeDocument/2006/relationships/slideLayout" Target="../slideLayouts/slideLayout1.xml"/><Relationship Id="rId1" Type="http://schemas.openxmlformats.org/officeDocument/2006/relationships/vmlDrawing" Target="../drawings/vmlDrawing53.vml"/><Relationship Id="rId6" Type="http://schemas.openxmlformats.org/officeDocument/2006/relationships/oleObject" Target="../embeddings/oleObject166.bin"/><Relationship Id="rId11" Type="http://schemas.openxmlformats.org/officeDocument/2006/relationships/image" Target="../media/image191.wmf"/><Relationship Id="rId5" Type="http://schemas.openxmlformats.org/officeDocument/2006/relationships/image" Target="../media/image188.wmf"/><Relationship Id="rId15" Type="http://schemas.openxmlformats.org/officeDocument/2006/relationships/image" Target="../media/image193.wmf"/><Relationship Id="rId10" Type="http://schemas.openxmlformats.org/officeDocument/2006/relationships/oleObject" Target="../embeddings/oleObject168.bin"/><Relationship Id="rId4" Type="http://schemas.openxmlformats.org/officeDocument/2006/relationships/oleObject" Target="../embeddings/oleObject165.bin"/><Relationship Id="rId9" Type="http://schemas.openxmlformats.org/officeDocument/2006/relationships/image" Target="../media/image190.wmf"/><Relationship Id="rId14" Type="http://schemas.openxmlformats.org/officeDocument/2006/relationships/oleObject" Target="../embeddings/oleObject170.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54.vml"/><Relationship Id="rId6" Type="http://schemas.openxmlformats.org/officeDocument/2006/relationships/image" Target="../media/image195.png"/><Relationship Id="rId5" Type="http://schemas.openxmlformats.org/officeDocument/2006/relationships/image" Target="../media/image194.wmf"/><Relationship Id="rId4" Type="http://schemas.openxmlformats.org/officeDocument/2006/relationships/oleObject" Target="../embeddings/oleObject171.bin"/></Relationships>
</file>

<file path=ppt/slides/_rels/slide86.xml.rels><?xml version="1.0" encoding="UTF-8" standalone="yes"?>
<Relationships xmlns="http://schemas.openxmlformats.org/package/2006/relationships"><Relationship Id="rId8" Type="http://schemas.openxmlformats.org/officeDocument/2006/relationships/image" Target="../media/image198.wmf"/><Relationship Id="rId13" Type="http://schemas.openxmlformats.org/officeDocument/2006/relationships/oleObject" Target="../embeddings/oleObject177.bin"/><Relationship Id="rId3" Type="http://schemas.openxmlformats.org/officeDocument/2006/relationships/oleObject" Target="../embeddings/oleObject172.bin"/><Relationship Id="rId7" Type="http://schemas.openxmlformats.org/officeDocument/2006/relationships/oleObject" Target="../embeddings/oleObject174.bin"/><Relationship Id="rId12"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97.wmf"/><Relationship Id="rId11" Type="http://schemas.openxmlformats.org/officeDocument/2006/relationships/oleObject" Target="../embeddings/oleObject176.bin"/><Relationship Id="rId5" Type="http://schemas.openxmlformats.org/officeDocument/2006/relationships/oleObject" Target="../embeddings/oleObject173.bin"/><Relationship Id="rId10" Type="http://schemas.openxmlformats.org/officeDocument/2006/relationships/image" Target="../media/image199.wmf"/><Relationship Id="rId4" Type="http://schemas.openxmlformats.org/officeDocument/2006/relationships/image" Target="../media/image196.wmf"/><Relationship Id="rId9" Type="http://schemas.openxmlformats.org/officeDocument/2006/relationships/oleObject" Target="../embeddings/oleObject175.bin"/><Relationship Id="rId14" Type="http://schemas.openxmlformats.org/officeDocument/2006/relationships/image" Target="../media/image201.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203.wmf"/><Relationship Id="rId5" Type="http://schemas.openxmlformats.org/officeDocument/2006/relationships/oleObject" Target="../embeddings/oleObject179.bin"/><Relationship Id="rId4" Type="http://schemas.openxmlformats.org/officeDocument/2006/relationships/image" Target="../media/image202.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06.wmf"/><Relationship Id="rId3" Type="http://schemas.openxmlformats.org/officeDocument/2006/relationships/oleObject" Target="../embeddings/oleObject180.bin"/><Relationship Id="rId7"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205.wmf"/><Relationship Id="rId5" Type="http://schemas.openxmlformats.org/officeDocument/2006/relationships/oleObject" Target="../embeddings/oleObject181.bin"/><Relationship Id="rId4" Type="http://schemas.openxmlformats.org/officeDocument/2006/relationships/image" Target="../media/image20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208.wmf"/><Relationship Id="rId5" Type="http://schemas.openxmlformats.org/officeDocument/2006/relationships/oleObject" Target="../embeddings/oleObject184.bin"/><Relationship Id="rId4" Type="http://schemas.openxmlformats.org/officeDocument/2006/relationships/image" Target="../media/image207.wmf"/></Relationships>
</file>

<file path=ppt/slides/_rels/slide91.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211.wmf"/><Relationship Id="rId5" Type="http://schemas.openxmlformats.org/officeDocument/2006/relationships/oleObject" Target="../embeddings/oleObject187.bin"/><Relationship Id="rId4" Type="http://schemas.openxmlformats.org/officeDocument/2006/relationships/image" Target="../media/image210.wmf"/></Relationships>
</file>

<file path=ppt/slides/_rels/slide92.xml.rels><?xml version="1.0" encoding="UTF-8" standalone="yes"?>
<Relationships xmlns="http://schemas.openxmlformats.org/package/2006/relationships"><Relationship Id="rId8" Type="http://schemas.openxmlformats.org/officeDocument/2006/relationships/image" Target="../media/image215.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214.wmf"/><Relationship Id="rId5" Type="http://schemas.openxmlformats.org/officeDocument/2006/relationships/oleObject" Target="../embeddings/oleObject190.bin"/><Relationship Id="rId4" Type="http://schemas.openxmlformats.org/officeDocument/2006/relationships/image" Target="../media/image213.wmf"/></Relationships>
</file>

<file path=ppt/slides/_rels/slide93.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217.wmf"/><Relationship Id="rId5" Type="http://schemas.openxmlformats.org/officeDocument/2006/relationships/oleObject" Target="../embeddings/oleObject193.bin"/><Relationship Id="rId4" Type="http://schemas.openxmlformats.org/officeDocument/2006/relationships/image" Target="../media/image216.w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20.wmf"/><Relationship Id="rId2" Type="http://schemas.openxmlformats.org/officeDocument/2006/relationships/slideLayout" Target="../slideLayouts/slideLayout1.xml"/><Relationship Id="rId1" Type="http://schemas.openxmlformats.org/officeDocument/2006/relationships/vmlDrawing" Target="../drawings/vmlDrawing62.vml"/><Relationship Id="rId6" Type="http://schemas.openxmlformats.org/officeDocument/2006/relationships/oleObject" Target="../embeddings/oleObject196.bin"/><Relationship Id="rId5" Type="http://schemas.openxmlformats.org/officeDocument/2006/relationships/image" Target="../media/image219.wmf"/><Relationship Id="rId4" Type="http://schemas.openxmlformats.org/officeDocument/2006/relationships/oleObject" Target="../embeddings/oleObject195.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image" Target="../media/image225.wmf"/><Relationship Id="rId3" Type="http://schemas.openxmlformats.org/officeDocument/2006/relationships/oleObject" Target="../embeddings/oleObject197.bin"/><Relationship Id="rId7" Type="http://schemas.openxmlformats.org/officeDocument/2006/relationships/oleObject" Target="../embeddings/oleObject199.bin"/><Relationship Id="rId12"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222.wmf"/><Relationship Id="rId11" Type="http://schemas.openxmlformats.org/officeDocument/2006/relationships/image" Target="../media/image224.wmf"/><Relationship Id="rId5" Type="http://schemas.openxmlformats.org/officeDocument/2006/relationships/oleObject" Target="../embeddings/oleObject198.bin"/><Relationship Id="rId15" Type="http://schemas.openxmlformats.org/officeDocument/2006/relationships/image" Target="../media/image226.wmf"/><Relationship Id="rId10" Type="http://schemas.openxmlformats.org/officeDocument/2006/relationships/oleObject" Target="../embeddings/oleObject201.bin"/><Relationship Id="rId4" Type="http://schemas.openxmlformats.org/officeDocument/2006/relationships/image" Target="../media/image221.wmf"/><Relationship Id="rId9" Type="http://schemas.openxmlformats.org/officeDocument/2006/relationships/image" Target="../media/image223.wmf"/><Relationship Id="rId14" Type="http://schemas.openxmlformats.org/officeDocument/2006/relationships/oleObject" Target="../embeddings/oleObject203.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04.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228.wmf"/><Relationship Id="rId5" Type="http://schemas.openxmlformats.org/officeDocument/2006/relationships/oleObject" Target="../embeddings/oleObject205.bin"/><Relationship Id="rId4" Type="http://schemas.openxmlformats.org/officeDocument/2006/relationships/image" Target="../media/image227.wmf"/></Relationships>
</file>

<file path=ppt/slides/_rels/slide97.x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oleObject" Target="../embeddings/oleObject206.bin"/><Relationship Id="rId7"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230.wmf"/><Relationship Id="rId5" Type="http://schemas.openxmlformats.org/officeDocument/2006/relationships/oleObject" Target="../embeddings/oleObject207.bin"/><Relationship Id="rId4" Type="http://schemas.openxmlformats.org/officeDocument/2006/relationships/image" Target="../media/image229.wmf"/></Relationships>
</file>

<file path=ppt/slides/_rels/slide98.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209.bin"/><Relationship Id="rId7"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233.wmf"/><Relationship Id="rId5" Type="http://schemas.openxmlformats.org/officeDocument/2006/relationships/oleObject" Target="../embeddings/oleObject210.bin"/><Relationship Id="rId10" Type="http://schemas.openxmlformats.org/officeDocument/2006/relationships/image" Target="../media/image235.wmf"/><Relationship Id="rId4" Type="http://schemas.openxmlformats.org/officeDocument/2006/relationships/image" Target="../media/image232.wmf"/><Relationship Id="rId9" Type="http://schemas.openxmlformats.org/officeDocument/2006/relationships/oleObject" Target="../embeddings/oleObject212.bin"/></Relationships>
</file>

<file path=ppt/slides/_rels/slide99.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213.bin"/><Relationship Id="rId7"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237.wmf"/><Relationship Id="rId5" Type="http://schemas.openxmlformats.org/officeDocument/2006/relationships/oleObject" Target="../embeddings/oleObject214.bin"/><Relationship Id="rId4" Type="http://schemas.openxmlformats.org/officeDocument/2006/relationships/image" Target="../media/image23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6352" y="11311"/>
            <a:ext cx="8175009" cy="796834"/>
          </a:xfrm>
          <a:solidFill>
            <a:srgbClr val="00B050"/>
          </a:solidFill>
        </p:spPr>
        <p:txBody>
          <a:bodyPr>
            <a:normAutofit fontScale="90000"/>
          </a:bodyPr>
          <a:lstStyle/>
          <a:p>
            <a:r>
              <a:rPr lang="en-US" sz="4800" err="1"/>
              <a:t>Giới</a:t>
            </a:r>
            <a:r>
              <a:rPr lang="en-US" sz="4800"/>
              <a:t> </a:t>
            </a:r>
            <a:r>
              <a:rPr lang="en-US" sz="4800" err="1"/>
              <a:t>thiệu</a:t>
            </a:r>
            <a:r>
              <a:rPr lang="en-US" sz="4800"/>
              <a:t> </a:t>
            </a:r>
            <a:r>
              <a:rPr lang="en-US" sz="4800" err="1"/>
              <a:t>về</a:t>
            </a:r>
            <a:r>
              <a:rPr lang="en-US" sz="4800"/>
              <a:t> </a:t>
            </a:r>
            <a:r>
              <a:rPr lang="en-US" sz="4800" err="1"/>
              <a:t>xử</a:t>
            </a:r>
            <a:r>
              <a:rPr lang="en-US" sz="4800"/>
              <a:t> </a:t>
            </a:r>
            <a:r>
              <a:rPr lang="en-US" sz="4800" err="1"/>
              <a:t>lý</a:t>
            </a:r>
            <a:r>
              <a:rPr lang="en-US" sz="4800"/>
              <a:t> </a:t>
            </a:r>
            <a:r>
              <a:rPr lang="en-US" sz="4800" err="1"/>
              <a:t>tín</a:t>
            </a:r>
            <a:r>
              <a:rPr lang="en-US" sz="4800"/>
              <a:t> </a:t>
            </a:r>
            <a:r>
              <a:rPr lang="en-US" sz="4800" err="1"/>
              <a:t>hiệu</a:t>
            </a:r>
            <a:r>
              <a:rPr lang="en-US" sz="4800"/>
              <a:t> </a:t>
            </a:r>
            <a:r>
              <a:rPr lang="en-US" sz="4800" err="1"/>
              <a:t>số</a:t>
            </a:r>
            <a:endParaRPr lang="en-US" sz="4800"/>
          </a:p>
        </p:txBody>
      </p:sp>
      <p:sp>
        <p:nvSpPr>
          <p:cNvPr id="5" name="Rectangle 4"/>
          <p:cNvSpPr/>
          <p:nvPr/>
        </p:nvSpPr>
        <p:spPr>
          <a:xfrm>
            <a:off x="1" y="1012791"/>
            <a:ext cx="2265528" cy="437043"/>
          </a:xfrm>
          <a:prstGeom prst="rect">
            <a:avLst/>
          </a:prstGeom>
          <a:solidFill>
            <a:srgbClr val="FF0000"/>
          </a:solidFill>
        </p:spPr>
        <p:txBody>
          <a:bodyPr wrap="square">
            <a:spAutoFit/>
          </a:bodyPr>
          <a:lstStyle/>
          <a:p>
            <a:pPr marL="342900" lvl="0" indent="-342900" algn="just">
              <a:lnSpc>
                <a:spcPct val="80000"/>
              </a:lnSpc>
              <a:spcBef>
                <a:spcPct val="20000"/>
              </a:spcBef>
              <a:buFont typeface="Wingdings" panose="05000000000000000000" pitchFamily="2" charset="2"/>
              <a:buChar char="v"/>
            </a:pPr>
            <a:r>
              <a:rPr lang="en-US" sz="2800">
                <a:solidFill>
                  <a:prstClr val="black"/>
                </a:solidFill>
                <a:latin typeface="Times New Roman" pitchFamily="18" charset="0"/>
                <a:cs typeface="Times New Roman" pitchFamily="18" charset="0"/>
              </a:rPr>
              <a:t>DSP </a:t>
            </a:r>
            <a:r>
              <a:rPr lang="en-US" sz="2800" err="1">
                <a:solidFill>
                  <a:prstClr val="black"/>
                </a:solidFill>
                <a:latin typeface="Times New Roman" pitchFamily="18" charset="0"/>
                <a:cs typeface="Times New Roman" pitchFamily="18" charset="0"/>
              </a:rPr>
              <a:t>là</a:t>
            </a:r>
            <a:r>
              <a:rPr lang="en-US" sz="2800">
                <a:solidFill>
                  <a:prstClr val="black"/>
                </a:solidFill>
                <a:latin typeface="Times New Roman" pitchFamily="18" charset="0"/>
                <a:cs typeface="Times New Roman" pitchFamily="18" charset="0"/>
              </a:rPr>
              <a:t> </a:t>
            </a:r>
            <a:r>
              <a:rPr lang="en-US" sz="2800" err="1">
                <a:solidFill>
                  <a:prstClr val="black"/>
                </a:solidFill>
                <a:latin typeface="Times New Roman" pitchFamily="18" charset="0"/>
                <a:cs typeface="Times New Roman" pitchFamily="18" charset="0"/>
              </a:rPr>
              <a:t>gì</a:t>
            </a:r>
            <a:r>
              <a:rPr lang="en-US" sz="2800">
                <a:solidFill>
                  <a:prstClr val="black"/>
                </a:solidFill>
                <a:latin typeface="Times New Roman" pitchFamily="18" charset="0"/>
                <a:cs typeface="Times New Roman" pitchFamily="18" charset="0"/>
              </a:rPr>
              <a:t>?</a:t>
            </a:r>
          </a:p>
        </p:txBody>
      </p:sp>
      <p:sp>
        <p:nvSpPr>
          <p:cNvPr id="2" name="TextBox 1"/>
          <p:cNvSpPr txBox="1"/>
          <p:nvPr/>
        </p:nvSpPr>
        <p:spPr>
          <a:xfrm>
            <a:off x="600503" y="1689734"/>
            <a:ext cx="5240740" cy="830997"/>
          </a:xfrm>
          <a:prstGeom prst="rect">
            <a:avLst/>
          </a:prstGeom>
          <a:solidFill>
            <a:schemeClr val="accent2">
              <a:lumMod val="60000"/>
              <a:lumOff val="40000"/>
            </a:schemeClr>
          </a:solidFill>
        </p:spPr>
        <p:txBody>
          <a:bodyPr wrap="square" rtlCol="0">
            <a:spAutoFit/>
          </a:bodyPr>
          <a:lstStyle/>
          <a:p>
            <a:r>
              <a:rPr lang="en-US" sz="2400">
                <a:latin typeface="Times New Roman" panose="02020603050405020304" pitchFamily="18" charset="0"/>
                <a:cs typeface="Times New Roman" panose="02020603050405020304" pitchFamily="18" charset="0"/>
              </a:rPr>
              <a:t>Digital: </a:t>
            </a:r>
            <a:r>
              <a:rPr lang="en-US" sz="2400" err="1">
                <a:latin typeface="Times New Roman" panose="02020603050405020304" pitchFamily="18" charset="0"/>
                <a:cs typeface="Times New Roman" panose="02020603050405020304" pitchFamily="18" charset="0"/>
              </a:rPr>
              <a:t>hoạt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biểu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diễn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dưới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endParaRPr lang="en-US" sz="2400">
              <a:latin typeface="Times New Roman" panose="02020603050405020304" pitchFamily="18" charset="0"/>
              <a:cs typeface="Times New Roman" panose="02020603050405020304" pitchFamily="18" charset="0"/>
            </a:endParaRPr>
          </a:p>
        </p:txBody>
      </p:sp>
      <p:sp>
        <p:nvSpPr>
          <p:cNvPr id="3" name="TextBox 2"/>
          <p:cNvSpPr txBox="1"/>
          <p:nvPr/>
        </p:nvSpPr>
        <p:spPr>
          <a:xfrm flipH="1">
            <a:off x="600503" y="3059430"/>
            <a:ext cx="5240740" cy="830997"/>
          </a:xfrm>
          <a:prstGeom prst="rect">
            <a:avLst/>
          </a:prstGeom>
          <a:solidFill>
            <a:schemeClr val="accent2">
              <a:lumMod val="60000"/>
              <a:lumOff val="40000"/>
            </a:schemeClr>
          </a:solidFill>
        </p:spPr>
        <p:txBody>
          <a:bodyPr wrap="square" rtlCol="0">
            <a:spAutoFit/>
          </a:bodyPr>
          <a:lstStyle/>
          <a:p>
            <a:r>
              <a:rPr lang="en-US" sz="2400">
                <a:latin typeface="Times New Roman" panose="02020603050405020304" pitchFamily="18" charset="0"/>
                <a:cs typeface="Times New Roman" panose="02020603050405020304" pitchFamily="18" charset="0"/>
              </a:rPr>
              <a:t>Signal: </a:t>
            </a:r>
            <a:r>
              <a:rPr lang="en-US" sz="2400" err="1">
                <a:latin typeface="Times New Roman" panose="02020603050405020304" pitchFamily="18" charset="0"/>
                <a:cs typeface="Times New Roman" panose="02020603050405020304" pitchFamily="18" charset="0"/>
              </a:rPr>
              <a:t>tham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nhờ</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tin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rung </a:t>
            </a:r>
            <a:r>
              <a:rPr lang="en-US" sz="2400" err="1">
                <a:latin typeface="Times New Roman" panose="02020603050405020304" pitchFamily="18" charset="0"/>
                <a:cs typeface="Times New Roman" panose="02020603050405020304" pitchFamily="18" charset="0"/>
              </a:rPr>
              <a:t>chuyển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tử</a:t>
            </a:r>
            <a:endParaRPr lang="en-US" sz="2400">
              <a:latin typeface="Times New Roman" panose="02020603050405020304" pitchFamily="18" charset="0"/>
              <a:cs typeface="Times New Roman" panose="02020603050405020304" pitchFamily="18" charset="0"/>
            </a:endParaRPr>
          </a:p>
        </p:txBody>
      </p:sp>
      <p:sp>
        <p:nvSpPr>
          <p:cNvPr id="7" name="TextBox 6"/>
          <p:cNvSpPr txBox="1"/>
          <p:nvPr/>
        </p:nvSpPr>
        <p:spPr>
          <a:xfrm>
            <a:off x="600503" y="4696286"/>
            <a:ext cx="5240740" cy="830997"/>
          </a:xfrm>
          <a:prstGeom prst="rect">
            <a:avLst/>
          </a:prstGeom>
          <a:solidFill>
            <a:schemeClr val="accent2">
              <a:lumMod val="60000"/>
              <a:lumOff val="40000"/>
            </a:schemeClr>
          </a:solidFill>
        </p:spPr>
        <p:txBody>
          <a:bodyPr wrap="square" rtlCol="0">
            <a:spAutoFit/>
          </a:bodyPr>
          <a:lstStyle/>
          <a:p>
            <a:r>
              <a:rPr lang="en-US" sz="2400">
                <a:latin typeface="Times New Roman" panose="02020603050405020304" pitchFamily="18" charset="0"/>
                <a:cs typeface="Times New Roman" panose="02020603050405020304" pitchFamily="18" charset="0"/>
              </a:rPr>
              <a:t>Processing: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theo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trước</a:t>
            </a:r>
            <a:endParaRPr lang="en-US" sz="2400">
              <a:latin typeface="Times New Roman" panose="02020603050405020304" pitchFamily="18" charset="0"/>
              <a:cs typeface="Times New Roman" panose="02020603050405020304" pitchFamily="18" charset="0"/>
            </a:endParaRPr>
          </a:p>
        </p:txBody>
      </p:sp>
      <p:sp>
        <p:nvSpPr>
          <p:cNvPr id="8" name="TextBox 7"/>
          <p:cNvSpPr txBox="1"/>
          <p:nvPr/>
        </p:nvSpPr>
        <p:spPr>
          <a:xfrm>
            <a:off x="8311489" y="2539970"/>
            <a:ext cx="3753133" cy="1569660"/>
          </a:xfrm>
          <a:prstGeom prst="rect">
            <a:avLst/>
          </a:prstGeom>
          <a:solidFill>
            <a:schemeClr val="accent2">
              <a:lumMod val="60000"/>
              <a:lumOff val="40000"/>
            </a:schemeClr>
          </a:solidFill>
        </p:spPr>
        <p:txBody>
          <a:bodyPr wrap="square" rtlCol="0">
            <a:spAutoFit/>
          </a:bodyPr>
          <a:lstStyle/>
          <a:p>
            <a:r>
              <a:rPr lang="en-US" sz="2400">
                <a:latin typeface="Times New Roman" panose="02020603050405020304" pitchFamily="18" charset="0"/>
                <a:cs typeface="Times New Roman" panose="02020603050405020304" pitchFamily="18" charset="0"/>
              </a:rPr>
              <a:t>DSP (Digital Signal Processing):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theo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trước</a:t>
            </a:r>
            <a:endParaRPr lang="en-US" sz="2400">
              <a:latin typeface="Times New Roman" panose="02020603050405020304" pitchFamily="18" charset="0"/>
              <a:cs typeface="Times New Roman" panose="02020603050405020304" pitchFamily="18" charset="0"/>
            </a:endParaRPr>
          </a:p>
        </p:txBody>
      </p:sp>
      <p:cxnSp>
        <p:nvCxnSpPr>
          <p:cNvPr id="17" name="Straight Arrow Connector 16"/>
          <p:cNvCxnSpPr>
            <a:stCxn id="2" idx="3"/>
            <a:endCxn id="8" idx="1"/>
          </p:cNvCxnSpPr>
          <p:nvPr/>
        </p:nvCxnSpPr>
        <p:spPr>
          <a:xfrm>
            <a:off x="5841243" y="2105233"/>
            <a:ext cx="2470246" cy="1219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1"/>
          </p:cNvCxnSpPr>
          <p:nvPr/>
        </p:nvCxnSpPr>
        <p:spPr>
          <a:xfrm flipV="1">
            <a:off x="5841243" y="3474928"/>
            <a:ext cx="24702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p:cNvCxnSpPr>
          <p:nvPr/>
        </p:nvCxnSpPr>
        <p:spPr>
          <a:xfrm flipV="1">
            <a:off x="5841243" y="3682678"/>
            <a:ext cx="2470246" cy="1429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60406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1"/>
            <a:ext cx="12192000" cy="6553199"/>
          </a:xfrm>
        </p:spPr>
        <p:txBody>
          <a:bodyPr/>
          <a:lstStyle/>
          <a:p>
            <a:r>
              <a:rPr lang="en-US" i="1">
                <a:solidFill>
                  <a:srgbClr val="3122F6"/>
                </a:solidFill>
              </a:rPr>
              <a:t>b. </a:t>
            </a:r>
            <a:r>
              <a:rPr lang="en-US" i="1" err="1">
                <a:solidFill>
                  <a:srgbClr val="3122F6"/>
                </a:solidFill>
              </a:rPr>
              <a:t>Phân</a:t>
            </a:r>
            <a:r>
              <a:rPr lang="en-US" i="1">
                <a:solidFill>
                  <a:srgbClr val="3122F6"/>
                </a:solidFill>
              </a:rPr>
              <a:t> </a:t>
            </a:r>
            <a:r>
              <a:rPr lang="en-US" i="1" err="1">
                <a:solidFill>
                  <a:srgbClr val="3122F6"/>
                </a:solidFill>
              </a:rPr>
              <a:t>loại</a:t>
            </a:r>
            <a:r>
              <a:rPr lang="en-US" i="1">
                <a:solidFill>
                  <a:srgbClr val="3122F6"/>
                </a:solidFill>
              </a:rPr>
              <a:t> </a:t>
            </a:r>
            <a:r>
              <a:rPr lang="en-US" i="1" err="1">
                <a:solidFill>
                  <a:srgbClr val="3122F6"/>
                </a:solidFill>
              </a:rPr>
              <a:t>tín</a:t>
            </a:r>
            <a:r>
              <a:rPr lang="en-US" i="1">
                <a:solidFill>
                  <a:srgbClr val="3122F6"/>
                </a:solidFill>
              </a:rPr>
              <a:t> </a:t>
            </a:r>
            <a:r>
              <a:rPr lang="en-US" i="1" err="1">
                <a:solidFill>
                  <a:srgbClr val="3122F6"/>
                </a:solidFill>
              </a:rPr>
              <a:t>hiệu</a:t>
            </a:r>
            <a:endParaRPr lang="vi-VN" i="1">
              <a:solidFill>
                <a:srgbClr val="3122F6"/>
              </a:solidFill>
            </a:endParaRPr>
          </a:p>
        </p:txBody>
      </p:sp>
      <p:grpSp>
        <p:nvGrpSpPr>
          <p:cNvPr id="2" name="Group 1"/>
          <p:cNvGrpSpPr/>
          <p:nvPr/>
        </p:nvGrpSpPr>
        <p:grpSpPr>
          <a:xfrm>
            <a:off x="953589" y="1240971"/>
            <a:ext cx="9927771" cy="5238206"/>
            <a:chOff x="1828800" y="1600201"/>
            <a:chExt cx="8353426" cy="3733800"/>
          </a:xfrm>
        </p:grpSpPr>
        <p:sp>
          <p:nvSpPr>
            <p:cNvPr id="5" name="Text Box 5"/>
            <p:cNvSpPr txBox="1">
              <a:spLocks noChangeArrowheads="1"/>
            </p:cNvSpPr>
            <p:nvPr/>
          </p:nvSpPr>
          <p:spPr bwMode="auto">
            <a:xfrm>
              <a:off x="1828800" y="4441826"/>
              <a:ext cx="2014538"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tương</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tự</a:t>
              </a: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0000FF"/>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800" b="0" i="0" u="sng" strike="noStrike" kern="1200" cap="none" spc="0" normalizeH="0" baseline="0" noProof="0">
                  <a:ln>
                    <a:noFill/>
                  </a:ln>
                  <a:solidFill>
                    <a:srgbClr val="0000FF"/>
                  </a:solidFill>
                  <a:effectLst/>
                  <a:uLnTx/>
                  <a:uFillTx/>
                  <a:latin typeface="Arial" charset="0"/>
                  <a:ea typeface="+mn-ea"/>
                  <a:cs typeface="+mn-cs"/>
                </a:rPr>
                <a:t> </a:t>
              </a:r>
              <a:r>
                <a:rPr kumimoji="0" lang="en-US" sz="18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Text Box 7"/>
            <p:cNvSpPr txBox="1">
              <a:spLocks noChangeArrowheads="1"/>
            </p:cNvSpPr>
            <p:nvPr/>
          </p:nvSpPr>
          <p:spPr bwMode="auto">
            <a:xfrm>
              <a:off x="5273675" y="1600201"/>
              <a:ext cx="1785938"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charset="0"/>
                  <a:ea typeface="+mn-ea"/>
                  <a:cs typeface="+mn-cs"/>
                </a:rPr>
                <a:t>TÍN HIỆU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Arial" charset="0"/>
                <a:ea typeface="+mn-ea"/>
                <a:cs typeface="+mn-cs"/>
              </a:endParaRPr>
            </a:p>
          </p:txBody>
        </p:sp>
        <p:sp>
          <p:nvSpPr>
            <p:cNvPr id="7" name="Text Box 8"/>
            <p:cNvSpPr txBox="1">
              <a:spLocks noChangeArrowheads="1"/>
            </p:cNvSpPr>
            <p:nvPr/>
          </p:nvSpPr>
          <p:spPr bwMode="auto">
            <a:xfrm>
              <a:off x="2667001" y="3014664"/>
              <a:ext cx="2714625"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0000FF"/>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800" b="0" i="0" u="sng" strike="noStrike" kern="1200" cap="none" spc="0" normalizeH="0" baseline="0" noProof="0">
                  <a:ln>
                    <a:noFill/>
                  </a:ln>
                  <a:solidFill>
                    <a:srgbClr val="0000FF"/>
                  </a:solidFill>
                  <a:effectLst/>
                  <a:uLnTx/>
                  <a:uFillTx/>
                  <a:latin typeface="Arial" charset="0"/>
                  <a:ea typeface="+mn-ea"/>
                  <a:cs typeface="+mn-cs"/>
                </a:rPr>
                <a:t> </a:t>
              </a:r>
              <a:r>
                <a:rPr kumimoji="0" lang="en-US" sz="18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hoặc</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8" name="Text Box 9"/>
            <p:cNvSpPr txBox="1">
              <a:spLocks noChangeArrowheads="1"/>
            </p:cNvSpPr>
            <p:nvPr/>
          </p:nvSpPr>
          <p:spPr bwMode="auto">
            <a:xfrm>
              <a:off x="3962400" y="4427539"/>
              <a:ext cx="2147888"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lượng</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tử</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hoá</a:t>
              </a:r>
              <a:endParaRPr kumimoji="0" lang="en-US" sz="16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a:ln>
                  <a:noFill/>
                </a:ln>
                <a:solidFill>
                  <a:srgbClr val="0000FF"/>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600" b="0" i="0" u="sng" strike="noStrike" kern="1200" cap="none" spc="0" normalizeH="0" baseline="0" noProof="0">
                  <a:ln>
                    <a:noFill/>
                  </a:ln>
                  <a:solidFill>
                    <a:srgbClr val="0000FF"/>
                  </a:solidFill>
                  <a:effectLst/>
                  <a:uLnTx/>
                  <a:uFillTx/>
                  <a:latin typeface="Arial" charset="0"/>
                  <a:ea typeface="+mn-ea"/>
                  <a:cs typeface="+mn-cs"/>
                </a:rPr>
                <a:t> </a:t>
              </a:r>
              <a:r>
                <a:rPr kumimoji="0" lang="en-US" sz="16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sp>
          <p:nvSpPr>
            <p:cNvPr id="9" name="Text Box 10"/>
            <p:cNvSpPr txBox="1">
              <a:spLocks noChangeArrowheads="1"/>
            </p:cNvSpPr>
            <p:nvPr/>
          </p:nvSpPr>
          <p:spPr bwMode="auto">
            <a:xfrm>
              <a:off x="6286500" y="4427539"/>
              <a:ext cx="1905000"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lấy</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mẫu</a:t>
              </a: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0000FF"/>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800" b="0" i="0" u="sng" strike="noStrike" kern="1200" cap="none" spc="0" normalizeH="0" baseline="0" noProof="0">
                  <a:ln>
                    <a:noFill/>
                  </a:ln>
                  <a:solidFill>
                    <a:srgbClr val="0000FF"/>
                  </a:solidFill>
                  <a:effectLst/>
                  <a:uLnTx/>
                  <a:uFillTx/>
                  <a:latin typeface="Arial" charset="0"/>
                  <a:ea typeface="+mn-ea"/>
                  <a:cs typeface="+mn-cs"/>
                </a:rPr>
                <a:t> </a:t>
              </a:r>
              <a:r>
                <a:rPr kumimoji="0" lang="en-US" sz="18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nvGrpSpPr>
            <p:cNvPr id="24" name="Group 23"/>
            <p:cNvGrpSpPr/>
            <p:nvPr/>
          </p:nvGrpSpPr>
          <p:grpSpPr>
            <a:xfrm>
              <a:off x="3960814" y="2514600"/>
              <a:ext cx="4297363" cy="515938"/>
              <a:chOff x="2436813" y="2514600"/>
              <a:chExt cx="4297363" cy="515938"/>
            </a:xfrm>
          </p:grpSpPr>
          <p:sp>
            <p:nvSpPr>
              <p:cNvPr id="10" name="Line 11"/>
              <p:cNvSpPr>
                <a:spLocks noChangeShapeType="1"/>
              </p:cNvSpPr>
              <p:nvPr/>
            </p:nvSpPr>
            <p:spPr bwMode="auto">
              <a:xfrm>
                <a:off x="4648200" y="2514600"/>
                <a:ext cx="1588" cy="177800"/>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 name="Line 12"/>
              <p:cNvSpPr>
                <a:spLocks noChangeShapeType="1"/>
              </p:cNvSpPr>
              <p:nvPr/>
            </p:nvSpPr>
            <p:spPr bwMode="auto">
              <a:xfrm>
                <a:off x="2438400" y="2667000"/>
                <a:ext cx="4294188" cy="6350"/>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Line 13"/>
              <p:cNvSpPr>
                <a:spLocks noChangeShapeType="1"/>
              </p:cNvSpPr>
              <p:nvPr/>
            </p:nvSpPr>
            <p:spPr bwMode="auto">
              <a:xfrm>
                <a:off x="2436813" y="2671763"/>
                <a:ext cx="1588" cy="357188"/>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Line 14"/>
              <p:cNvSpPr>
                <a:spLocks noChangeShapeType="1"/>
              </p:cNvSpPr>
              <p:nvPr/>
            </p:nvSpPr>
            <p:spPr bwMode="auto">
              <a:xfrm>
                <a:off x="6732588" y="2673350"/>
                <a:ext cx="1588" cy="357188"/>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5" name="Group 24"/>
            <p:cNvGrpSpPr/>
            <p:nvPr/>
          </p:nvGrpSpPr>
          <p:grpSpPr>
            <a:xfrm>
              <a:off x="2819400" y="3919539"/>
              <a:ext cx="2286000" cy="522287"/>
              <a:chOff x="1295400" y="3919538"/>
              <a:chExt cx="2286000" cy="522287"/>
            </a:xfrm>
          </p:grpSpPr>
          <p:sp>
            <p:nvSpPr>
              <p:cNvPr id="14" name="Line 16"/>
              <p:cNvSpPr>
                <a:spLocks noChangeShapeType="1"/>
              </p:cNvSpPr>
              <p:nvPr/>
            </p:nvSpPr>
            <p:spPr bwMode="auto">
              <a:xfrm>
                <a:off x="2435225" y="3919538"/>
                <a:ext cx="0" cy="177800"/>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Line 17"/>
              <p:cNvSpPr>
                <a:spLocks noChangeShapeType="1"/>
              </p:cNvSpPr>
              <p:nvPr/>
            </p:nvSpPr>
            <p:spPr bwMode="auto">
              <a:xfrm>
                <a:off x="1301750" y="4087813"/>
                <a:ext cx="2279650" cy="1588"/>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 name="Line 18"/>
              <p:cNvSpPr>
                <a:spLocks noChangeShapeType="1"/>
              </p:cNvSpPr>
              <p:nvPr/>
            </p:nvSpPr>
            <p:spPr bwMode="auto">
              <a:xfrm>
                <a:off x="1295400" y="4086225"/>
                <a:ext cx="1588" cy="355600"/>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Line 19"/>
              <p:cNvSpPr>
                <a:spLocks noChangeShapeType="1"/>
              </p:cNvSpPr>
              <p:nvPr/>
            </p:nvSpPr>
            <p:spPr bwMode="auto">
              <a:xfrm>
                <a:off x="3573463" y="4086225"/>
                <a:ext cx="1588" cy="355600"/>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6" name="Group 25"/>
            <p:cNvGrpSpPr/>
            <p:nvPr/>
          </p:nvGrpSpPr>
          <p:grpSpPr>
            <a:xfrm>
              <a:off x="7239000" y="3906839"/>
              <a:ext cx="2057400" cy="523875"/>
              <a:chOff x="5715000" y="3906838"/>
              <a:chExt cx="2057400" cy="523875"/>
            </a:xfrm>
          </p:grpSpPr>
          <p:sp>
            <p:nvSpPr>
              <p:cNvPr id="18" name="Line 21"/>
              <p:cNvSpPr>
                <a:spLocks noChangeShapeType="1"/>
              </p:cNvSpPr>
              <p:nvPr/>
            </p:nvSpPr>
            <p:spPr bwMode="auto">
              <a:xfrm>
                <a:off x="6740525" y="3906838"/>
                <a:ext cx="0" cy="179388"/>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Line 22"/>
              <p:cNvSpPr>
                <a:spLocks noChangeShapeType="1"/>
              </p:cNvSpPr>
              <p:nvPr/>
            </p:nvSpPr>
            <p:spPr bwMode="auto">
              <a:xfrm>
                <a:off x="5721350" y="4075113"/>
                <a:ext cx="2051050" cy="1588"/>
              </a:xfrm>
              <a:prstGeom prst="line">
                <a:avLst/>
              </a:prstGeom>
              <a:noFill/>
              <a:ln w="9525">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 name="Line 23"/>
              <p:cNvSpPr>
                <a:spLocks noChangeShapeType="1"/>
              </p:cNvSpPr>
              <p:nvPr/>
            </p:nvSpPr>
            <p:spPr bwMode="auto">
              <a:xfrm>
                <a:off x="5715000" y="4073525"/>
                <a:ext cx="1588" cy="357188"/>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1" name="Line 24"/>
              <p:cNvSpPr>
                <a:spLocks noChangeShapeType="1"/>
              </p:cNvSpPr>
              <p:nvPr/>
            </p:nvSpPr>
            <p:spPr bwMode="auto">
              <a:xfrm>
                <a:off x="7766050" y="4073525"/>
                <a:ext cx="0" cy="357188"/>
              </a:xfrm>
              <a:prstGeom prst="line">
                <a:avLst/>
              </a:prstGeom>
              <a:noFill/>
              <a:ln w="95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22" name="Text Box 25"/>
            <p:cNvSpPr txBox="1">
              <a:spLocks noChangeArrowheads="1"/>
            </p:cNvSpPr>
            <p:nvPr/>
          </p:nvSpPr>
          <p:spPr bwMode="auto">
            <a:xfrm>
              <a:off x="8320088" y="4427539"/>
              <a:ext cx="1862138"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600" b="1" i="0" u="none" strike="noStrike" kern="1200" cap="none" spc="0" normalizeH="0" baseline="0" noProof="0">
                  <a:ln>
                    <a:noFill/>
                  </a:ln>
                  <a:solidFill>
                    <a:prstClr val="black"/>
                  </a:solidFill>
                  <a:effectLst/>
                  <a:uLnTx/>
                  <a:uFillTx/>
                  <a:latin typeface="Arial" charset="0"/>
                  <a:ea typeface="+mn-ea"/>
                  <a:cs typeface="+mn-cs"/>
                </a:rPr>
                <a:t> </a:t>
              </a:r>
              <a:r>
                <a:rPr kumimoji="0" lang="en-US" sz="1600" b="1" i="0" u="none" strike="noStrike" kern="1200" cap="none" spc="0" normalizeH="0" baseline="0" noProof="0" err="1">
                  <a:ln>
                    <a:noFill/>
                  </a:ln>
                  <a:solidFill>
                    <a:prstClr val="black"/>
                  </a:solidFill>
                  <a:effectLst/>
                  <a:uLnTx/>
                  <a:uFillTx/>
                  <a:latin typeface="Arial" charset="0"/>
                  <a:ea typeface="+mn-ea"/>
                  <a:cs typeface="+mn-cs"/>
                </a:rPr>
                <a:t>số</a:t>
              </a:r>
              <a:endParaRPr kumimoji="0" lang="en-US" sz="16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a:ln>
                  <a:noFill/>
                </a:ln>
                <a:solidFill>
                  <a:srgbClr val="0000FF"/>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600" b="0" i="0" u="sng" strike="noStrike" kern="1200" cap="none" spc="0" normalizeH="0" baseline="0" noProof="0">
                  <a:ln>
                    <a:noFill/>
                  </a:ln>
                  <a:solidFill>
                    <a:srgbClr val="0000FF"/>
                  </a:solidFill>
                  <a:effectLst/>
                  <a:uLnTx/>
                  <a:uFillTx/>
                  <a:latin typeface="Arial" charset="0"/>
                  <a:ea typeface="+mn-ea"/>
                  <a:cs typeface="+mn-cs"/>
                </a:rPr>
                <a:t> </a:t>
              </a:r>
              <a:r>
                <a:rPr kumimoji="0" lang="en-US" sz="16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sp>
          <p:nvSpPr>
            <p:cNvPr id="23" name="Text Box 26"/>
            <p:cNvSpPr txBox="1">
              <a:spLocks noChangeArrowheads="1"/>
            </p:cNvSpPr>
            <p:nvPr/>
          </p:nvSpPr>
          <p:spPr bwMode="auto">
            <a:xfrm>
              <a:off x="7010400" y="3057312"/>
              <a:ext cx="2743163" cy="892175"/>
            </a:xfrm>
            <a:prstGeom prst="rect">
              <a:avLst/>
            </a:prstGeom>
            <a:gradFill rotWithShape="1">
              <a:gsLst>
                <a:gs pos="0">
                  <a:srgbClr val="FF6600"/>
                </a:gs>
                <a:gs pos="50000">
                  <a:srgbClr val="FFFFFF"/>
                </a:gs>
                <a:gs pos="100000">
                  <a:srgbClr val="FF6600"/>
                </a:gs>
              </a:gsLst>
              <a:lin ang="5400000" scaled="1"/>
            </a:gradFill>
            <a:ln w="9525">
              <a:solidFill>
                <a:srgbClr val="000000"/>
              </a:solidFill>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Arial" charset="0"/>
                  <a:ea typeface="+mn-ea"/>
                  <a:cs typeface="+mn-cs"/>
                </a:rPr>
                <a:t>Tín</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hiệu</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rời</a:t>
              </a:r>
              <a:r>
                <a:rPr kumimoji="0" lang="en-US" sz="1800" b="1" i="0" u="none" strike="noStrike" kern="1200" cap="none" spc="0" normalizeH="0" baseline="0" noProof="0">
                  <a:ln>
                    <a:noFill/>
                  </a:ln>
                  <a:solidFill>
                    <a:prstClr val="black"/>
                  </a:solidFill>
                  <a:effectLst/>
                  <a:uLnTx/>
                  <a:uFillTx/>
                  <a:latin typeface="Arial" charset="0"/>
                  <a:ea typeface="+mn-ea"/>
                  <a:cs typeface="+mn-cs"/>
                </a:rPr>
                <a:t> </a:t>
              </a:r>
              <a:r>
                <a:rPr kumimoji="0" lang="en-US" sz="1800" b="1"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800" b="1" i="0" u="none" strike="noStrike" kern="1200" cap="none" spc="0" normalizeH="0" baseline="0" noProof="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0000FF"/>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Biến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err="1">
                  <a:ln>
                    <a:noFill/>
                  </a:ln>
                  <a:solidFill>
                    <a:srgbClr val="0000FF"/>
                  </a:solidFill>
                  <a:effectLst/>
                  <a:uLnTx/>
                  <a:uFillTx/>
                  <a:latin typeface="Arial" charset="0"/>
                  <a:ea typeface="+mn-ea"/>
                  <a:cs typeface="+mn-cs"/>
                </a:rPr>
                <a:t>Biên</a:t>
              </a:r>
              <a:r>
                <a:rPr kumimoji="0" lang="en-US" sz="1800" b="0" i="0" u="sng" strike="noStrike" kern="1200" cap="none" spc="0" normalizeH="0" baseline="0" noProof="0">
                  <a:ln>
                    <a:noFill/>
                  </a:ln>
                  <a:solidFill>
                    <a:srgbClr val="0000FF"/>
                  </a:solidFill>
                  <a:effectLst/>
                  <a:uLnTx/>
                  <a:uFillTx/>
                  <a:latin typeface="Arial" charset="0"/>
                  <a:ea typeface="+mn-ea"/>
                  <a:cs typeface="+mn-cs"/>
                </a:rPr>
                <a:t> </a:t>
              </a:r>
              <a:r>
                <a:rPr kumimoji="0" lang="en-US" sz="1800" b="0" i="0" u="sng" strike="noStrike" kern="1200" cap="none" spc="0" normalizeH="0" baseline="0" noProof="0" err="1">
                  <a:ln>
                    <a:noFill/>
                  </a:ln>
                  <a:solidFill>
                    <a:srgbClr val="0000FF"/>
                  </a:solidFill>
                  <a:effectLst/>
                  <a:uLnTx/>
                  <a:uFillTx/>
                  <a:latin typeface="Arial" charset="0"/>
                  <a:ea typeface="+mn-ea"/>
                  <a:cs typeface="+mn-cs"/>
                </a:rPr>
                <a:t>độ</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liên</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tục</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hoặc</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rời</a:t>
              </a: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1800" b="0" i="0" u="none" strike="noStrike" kern="1200" cap="none" spc="0" normalizeH="0" baseline="0" noProof="0" err="1">
                  <a:ln>
                    <a:noFill/>
                  </a:ln>
                  <a:solidFill>
                    <a:prstClr val="black"/>
                  </a:solidFill>
                  <a:effectLst/>
                  <a:uLnTx/>
                  <a:uFillTx/>
                  <a:latin typeface="Arial" charset="0"/>
                  <a:ea typeface="+mn-ea"/>
                  <a:cs typeface="+mn-cs"/>
                </a:rPr>
                <a:t>rạc</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pSp>
    </p:spTree>
    <p:extLst>
      <p:ext uri="{BB962C8B-B14F-4D97-AF65-F5344CB8AC3E}">
        <p14:creationId xmlns:p14="http://schemas.microsoft.com/office/powerpoint/2010/main" val="971827444"/>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933426" y="876679"/>
          <a:ext cx="6446838" cy="842939"/>
        </p:xfrm>
        <a:graphic>
          <a:graphicData uri="http://schemas.openxmlformats.org/presentationml/2006/ole">
            <mc:AlternateContent xmlns:mc="http://schemas.openxmlformats.org/markup-compatibility/2006">
              <mc:Choice xmlns:v="urn:schemas-microsoft-com:vml" Requires="v">
                <p:oleObj spid="_x0000_s145409" name="Equation" r:id="rId3" imgW="2628720" imgH="393480" progId="Equation.DSMT4">
                  <p:embed/>
                </p:oleObj>
              </mc:Choice>
              <mc:Fallback>
                <p:oleObj name="Equation" r:id="rId3" imgW="2628720" imgH="393480" progId="Equation.DSMT4">
                  <p:embed/>
                  <p:pic>
                    <p:nvPicPr>
                      <p:cNvPr id="4" name="Object 3"/>
                      <p:cNvPicPr>
                        <a:picLocks noChangeAspect="1" noChangeArrowheads="1"/>
                      </p:cNvPicPr>
                      <p:nvPr/>
                    </p:nvPicPr>
                    <p:blipFill>
                      <a:blip r:embed="rId4"/>
                      <a:srcRect/>
                      <a:stretch>
                        <a:fillRect/>
                      </a:stretch>
                    </p:blipFill>
                    <p:spPr bwMode="auto">
                      <a:xfrm>
                        <a:off x="933426" y="876679"/>
                        <a:ext cx="6446838" cy="842939"/>
                      </a:xfrm>
                      <a:prstGeom prst="rect">
                        <a:avLst/>
                      </a:prstGeom>
                      <a:noFill/>
                    </p:spPr>
                  </p:pic>
                </p:oleObj>
              </mc:Fallback>
            </mc:AlternateContent>
          </a:graphicData>
        </a:graphic>
      </p:graphicFrame>
      <p:sp>
        <p:nvSpPr>
          <p:cNvPr id="5" name="TextBox 4"/>
          <p:cNvSpPr txBox="1"/>
          <p:nvPr/>
        </p:nvSpPr>
        <p:spPr>
          <a:xfrm>
            <a:off x="450376" y="354842"/>
            <a:ext cx="59777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z </a:t>
            </a:r>
            <a:r>
              <a:rPr kumimoji="0" lang="en-US" sz="1800" b="0" i="0" u="none" strike="noStrike" kern="1200" cap="none" spc="0" normalizeH="0" baseline="0" noProof="0" err="1">
                <a:ln>
                  <a:noFill/>
                </a:ln>
                <a:solidFill>
                  <a:prstClr val="black"/>
                </a:solidFill>
                <a:effectLst/>
                <a:uLnTx/>
                <a:uFillTx/>
                <a:latin typeface="Calibri"/>
                <a:ea typeface="+mn-ea"/>
                <a:cs typeface="+mn-cs"/>
              </a:rPr>
              <a:t>ngược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biểu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6" name="TextBox 5"/>
          <p:cNvSpPr txBox="1"/>
          <p:nvPr/>
        </p:nvSpPr>
        <p:spPr>
          <a:xfrm>
            <a:off x="450376" y="2157149"/>
            <a:ext cx="617578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Các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cực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nghiệm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z</a:t>
            </a:r>
            <a:r>
              <a:rPr kumimoji="0" lang="en-US" sz="1800" b="0" i="0" u="none" strike="noStrike" kern="1200" cap="none" spc="0" normalizeH="0" baseline="30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 – 5z + 6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Giải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ta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 z</a:t>
            </a:r>
            <a:r>
              <a:rPr kumimoji="0" lang="en-US" sz="1800" b="0" i="0" u="none" strike="noStrike" kern="1200" cap="none" spc="0" normalizeH="0" baseline="-25000" noProof="0">
                <a:ln>
                  <a:noFill/>
                </a:ln>
                <a:solidFill>
                  <a:prstClr val="black"/>
                </a:solidFill>
                <a:effectLst/>
                <a:uLnTx/>
                <a:uFillTx/>
                <a:latin typeface="Calibri"/>
                <a:ea typeface="+mn-ea"/>
                <a:cs typeface="+mn-cs"/>
              </a:rPr>
              <a:t>ck1</a:t>
            </a:r>
            <a:r>
              <a:rPr kumimoji="0" lang="en-US" sz="1800" b="0" i="0" u="none" strike="noStrike" kern="1200" cap="none" spc="0" normalizeH="0" baseline="0" noProof="0">
                <a:ln>
                  <a:noFill/>
                </a:ln>
                <a:solidFill>
                  <a:prstClr val="black"/>
                </a:solidFill>
                <a:effectLst/>
                <a:uLnTx/>
                <a:uFillTx/>
                <a:latin typeface="Calibri"/>
                <a:ea typeface="+mn-ea"/>
                <a:cs typeface="+mn-cs"/>
              </a:rPr>
              <a:t> = 2, z</a:t>
            </a:r>
            <a:r>
              <a:rPr kumimoji="0" lang="en-US" sz="1800" b="0" i="0" u="none" strike="noStrike" kern="1200" cap="none" spc="0" normalizeH="0" baseline="-25000" noProof="0">
                <a:ln>
                  <a:noFill/>
                </a:ln>
                <a:solidFill>
                  <a:prstClr val="black"/>
                </a:solidFill>
                <a:effectLst/>
                <a:uLnTx/>
                <a:uFillTx/>
                <a:latin typeface="Calibri"/>
                <a:ea typeface="+mn-ea"/>
                <a:cs typeface="+mn-cs"/>
              </a:rPr>
              <a:t>ck2</a:t>
            </a:r>
            <a:r>
              <a:rPr kumimoji="0" lang="en-US" sz="1800" b="0" i="0" u="none" strike="noStrike" kern="1200" cap="none" spc="0" normalizeH="0" baseline="0" noProof="0">
                <a:ln>
                  <a:noFill/>
                </a:ln>
                <a:solidFill>
                  <a:prstClr val="black"/>
                </a:solidFill>
                <a:effectLst/>
                <a:uLnTx/>
                <a:uFillTx/>
                <a:latin typeface="Calibri"/>
                <a:ea typeface="+mn-ea"/>
                <a:cs typeface="+mn-cs"/>
              </a:rPr>
              <a:t>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X(z)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cực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đơn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nên</a:t>
            </a:r>
            <a:r>
              <a:rPr kumimoji="0" lang="en-US" sz="1800" b="0" i="0" u="none" strike="noStrike" kern="1200" cap="none" spc="0" normalizeH="0" baseline="0" noProof="0">
                <a:ln>
                  <a:noFill/>
                </a:ln>
                <a:solidFill>
                  <a:prstClr val="black"/>
                </a:solidFill>
                <a:effectLst/>
                <a:uLnTx/>
                <a:uFillTx/>
                <a:latin typeface="Calibri"/>
                <a:ea typeface="+mn-ea"/>
                <a:cs typeface="+mn-cs"/>
              </a:rPr>
              <a:t>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thể</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viết</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7" name="Object 6"/>
          <p:cNvGraphicFramePr>
            <a:graphicFrameLocks noChangeAspect="1"/>
          </p:cNvGraphicFramePr>
          <p:nvPr/>
        </p:nvGraphicFramePr>
        <p:xfrm>
          <a:off x="933426" y="3795009"/>
          <a:ext cx="7288213" cy="1935162"/>
        </p:xfrm>
        <a:graphic>
          <a:graphicData uri="http://schemas.openxmlformats.org/presentationml/2006/ole">
            <mc:AlternateContent xmlns:mc="http://schemas.openxmlformats.org/markup-compatibility/2006">
              <mc:Choice xmlns:v="urn:schemas-microsoft-com:vml" Requires="v">
                <p:oleObj spid="_x0000_s145410" name="Equation" r:id="rId5" imgW="2971800" imgH="863280" progId="Equation.DSMT4">
                  <p:embed/>
                </p:oleObj>
              </mc:Choice>
              <mc:Fallback>
                <p:oleObj name="Equation" r:id="rId5" imgW="2971800" imgH="863280" progId="Equation.DSMT4">
                  <p:embed/>
                  <p:pic>
                    <p:nvPicPr>
                      <p:cNvPr id="7" name="Object 6"/>
                      <p:cNvPicPr>
                        <a:picLocks noChangeAspect="1" noChangeArrowheads="1"/>
                      </p:cNvPicPr>
                      <p:nvPr/>
                    </p:nvPicPr>
                    <p:blipFill>
                      <a:blip r:embed="rId6"/>
                      <a:srcRect/>
                      <a:stretch>
                        <a:fillRect/>
                      </a:stretch>
                    </p:blipFill>
                    <p:spPr bwMode="auto">
                      <a:xfrm>
                        <a:off x="933426" y="3795009"/>
                        <a:ext cx="7288213" cy="1935162"/>
                      </a:xfrm>
                      <a:prstGeom prst="rect">
                        <a:avLst/>
                      </a:prstGeom>
                      <a:noFill/>
                    </p:spPr>
                  </p:pic>
                </p:oleObj>
              </mc:Fallback>
            </mc:AlternateContent>
          </a:graphicData>
        </a:graphic>
      </p:graphicFrame>
    </p:spTree>
    <p:extLst>
      <p:ext uri="{BB962C8B-B14F-4D97-AF65-F5344CB8AC3E}">
        <p14:creationId xmlns:p14="http://schemas.microsoft.com/office/powerpoint/2010/main" val="3973477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685800" y="303213"/>
          <a:ext cx="4940300" cy="1733550"/>
        </p:xfrm>
        <a:graphic>
          <a:graphicData uri="http://schemas.openxmlformats.org/presentationml/2006/ole">
            <mc:AlternateContent xmlns:mc="http://schemas.openxmlformats.org/markup-compatibility/2006">
              <mc:Choice xmlns:v="urn:schemas-microsoft-com:vml" Requires="v">
                <p:oleObj spid="_x0000_s146433" name="Equation" r:id="rId3" imgW="2349360" imgH="939600" progId="Equation.DSMT4">
                  <p:embed/>
                </p:oleObj>
              </mc:Choice>
              <mc:Fallback>
                <p:oleObj name="Equation" r:id="rId3" imgW="2349360" imgH="939600" progId="Equation.DSMT4">
                  <p:embed/>
                  <p:pic>
                    <p:nvPicPr>
                      <p:cNvPr id="4" name="Object 3"/>
                      <p:cNvPicPr>
                        <a:picLocks noChangeAspect="1" noChangeArrowheads="1"/>
                      </p:cNvPicPr>
                      <p:nvPr/>
                    </p:nvPicPr>
                    <p:blipFill>
                      <a:blip r:embed="rId4"/>
                      <a:srcRect/>
                      <a:stretch>
                        <a:fillRect/>
                      </a:stretch>
                    </p:blipFill>
                    <p:spPr bwMode="auto">
                      <a:xfrm>
                        <a:off x="685800" y="303213"/>
                        <a:ext cx="4940300" cy="1733550"/>
                      </a:xfrm>
                      <a:prstGeom prst="rect">
                        <a:avLst/>
                      </a:prstGeom>
                      <a:noFill/>
                    </p:spPr>
                  </p:pic>
                </p:oleObj>
              </mc:Fallback>
            </mc:AlternateContent>
          </a:graphicData>
        </a:graphic>
      </p:graphicFrame>
      <p:cxnSp>
        <p:nvCxnSpPr>
          <p:cNvPr id="6" name="Straight Connector 5"/>
          <p:cNvCxnSpPr/>
          <p:nvPr/>
        </p:nvCxnSpPr>
        <p:spPr>
          <a:xfrm flipV="1">
            <a:off x="1757082" y="1389529"/>
            <a:ext cx="573742" cy="41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54941" y="1730188"/>
            <a:ext cx="699247" cy="206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642938" y="2049463"/>
          <a:ext cx="4754562" cy="1733550"/>
        </p:xfrm>
        <a:graphic>
          <a:graphicData uri="http://schemas.openxmlformats.org/presentationml/2006/ole">
            <mc:AlternateContent xmlns:mc="http://schemas.openxmlformats.org/markup-compatibility/2006">
              <mc:Choice xmlns:v="urn:schemas-microsoft-com:vml" Requires="v">
                <p:oleObj spid="_x0000_s146434" name="Equation" r:id="rId5" imgW="2260440" imgH="939600" progId="Equation.DSMT4">
                  <p:embed/>
                </p:oleObj>
              </mc:Choice>
              <mc:Fallback>
                <p:oleObj name="Equation" r:id="rId5" imgW="2260440" imgH="939600" progId="Equation.DSMT4">
                  <p:embed/>
                  <p:pic>
                    <p:nvPicPr>
                      <p:cNvPr id="9" name="Object 8"/>
                      <p:cNvPicPr>
                        <a:picLocks noChangeAspect="1" noChangeArrowheads="1"/>
                      </p:cNvPicPr>
                      <p:nvPr/>
                    </p:nvPicPr>
                    <p:blipFill>
                      <a:blip r:embed="rId6"/>
                      <a:srcRect/>
                      <a:stretch>
                        <a:fillRect/>
                      </a:stretch>
                    </p:blipFill>
                    <p:spPr bwMode="auto">
                      <a:xfrm>
                        <a:off x="642938" y="2049463"/>
                        <a:ext cx="4754562" cy="1733550"/>
                      </a:xfrm>
                      <a:prstGeom prst="rect">
                        <a:avLst/>
                      </a:prstGeom>
                      <a:noFill/>
                    </p:spPr>
                  </p:pic>
                </p:oleObj>
              </mc:Fallback>
            </mc:AlternateContent>
          </a:graphicData>
        </a:graphic>
      </p:graphicFrame>
      <p:cxnSp>
        <p:nvCxnSpPr>
          <p:cNvPr id="11" name="Straight Connector 10"/>
          <p:cNvCxnSpPr/>
          <p:nvPr/>
        </p:nvCxnSpPr>
        <p:spPr>
          <a:xfrm flipV="1">
            <a:off x="1757082" y="3164541"/>
            <a:ext cx="573742" cy="3316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505200" y="3415553"/>
            <a:ext cx="502024" cy="251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47647" y="268044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flipH="1">
            <a:off x="376238" y="4096871"/>
            <a:ext cx="5791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Thay</a:t>
            </a:r>
            <a:r>
              <a:rPr kumimoji="0" lang="en-US" sz="1800" b="0" i="0" u="none" strike="noStrike" kern="1200" cap="none" spc="0" normalizeH="0" baseline="0" noProof="0">
                <a:ln>
                  <a:noFill/>
                </a:ln>
                <a:solidFill>
                  <a:prstClr val="black"/>
                </a:solidFill>
                <a:effectLst/>
                <a:uLnTx/>
                <a:uFillTx/>
                <a:latin typeface="Calibri"/>
                <a:ea typeface="+mn-ea"/>
                <a:cs typeface="+mn-cs"/>
              </a:rPr>
              <a:t> A</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A</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vào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 ta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7" name="Object 16"/>
          <p:cNvGraphicFramePr>
            <a:graphicFrameLocks noChangeAspect="1"/>
          </p:cNvGraphicFramePr>
          <p:nvPr/>
        </p:nvGraphicFramePr>
        <p:xfrm>
          <a:off x="923738" y="4466202"/>
          <a:ext cx="4702361" cy="829129"/>
        </p:xfrm>
        <a:graphic>
          <a:graphicData uri="http://schemas.openxmlformats.org/presentationml/2006/ole">
            <mc:AlternateContent xmlns:mc="http://schemas.openxmlformats.org/markup-compatibility/2006">
              <mc:Choice xmlns:v="urn:schemas-microsoft-com:vml" Requires="v">
                <p:oleObj spid="_x0000_s146435" name="Equation" r:id="rId7" imgW="1422360" imgH="393480" progId="Equation.DSMT4">
                  <p:embed/>
                </p:oleObj>
              </mc:Choice>
              <mc:Fallback>
                <p:oleObj name="Equation" r:id="rId7" imgW="1422360" imgH="393480" progId="Equation.DSMT4">
                  <p:embed/>
                  <p:pic>
                    <p:nvPicPr>
                      <p:cNvPr id="17" name="Object 16"/>
                      <p:cNvPicPr>
                        <a:picLocks noChangeAspect="1" noChangeArrowheads="1"/>
                      </p:cNvPicPr>
                      <p:nvPr/>
                    </p:nvPicPr>
                    <p:blipFill>
                      <a:blip r:embed="rId8"/>
                      <a:srcRect/>
                      <a:stretch>
                        <a:fillRect/>
                      </a:stretch>
                    </p:blipFill>
                    <p:spPr bwMode="auto">
                      <a:xfrm>
                        <a:off x="923738" y="4466202"/>
                        <a:ext cx="4702361" cy="829129"/>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1504950" y="5516563"/>
          <a:ext cx="6165850" cy="1268412"/>
        </p:xfrm>
        <a:graphic>
          <a:graphicData uri="http://schemas.openxmlformats.org/presentationml/2006/ole">
            <mc:AlternateContent xmlns:mc="http://schemas.openxmlformats.org/markup-compatibility/2006">
              <mc:Choice xmlns:v="urn:schemas-microsoft-com:vml" Requires="v">
                <p:oleObj spid="_x0000_s146436" name="Equation" r:id="rId9" imgW="2514600" imgH="812520" progId="Equation.DSMT4">
                  <p:embed/>
                </p:oleObj>
              </mc:Choice>
              <mc:Fallback>
                <p:oleObj name="Equation" r:id="rId9" imgW="2514600" imgH="812520" progId="Equation.DSMT4">
                  <p:embed/>
                  <p:pic>
                    <p:nvPicPr>
                      <p:cNvPr id="20" name="Object 19"/>
                      <p:cNvPicPr>
                        <a:picLocks noChangeAspect="1" noChangeArrowheads="1"/>
                      </p:cNvPicPr>
                      <p:nvPr/>
                    </p:nvPicPr>
                    <p:blipFill>
                      <a:blip r:embed="rId10"/>
                      <a:srcRect/>
                      <a:stretch>
                        <a:fillRect/>
                      </a:stretch>
                    </p:blipFill>
                    <p:spPr bwMode="auto">
                      <a:xfrm>
                        <a:off x="1504950" y="5516563"/>
                        <a:ext cx="6165850" cy="1268412"/>
                      </a:xfrm>
                      <a:prstGeom prst="rect">
                        <a:avLst/>
                      </a:prstGeom>
                      <a:noFill/>
                    </p:spPr>
                  </p:pic>
                </p:oleObj>
              </mc:Fallback>
            </mc:AlternateContent>
          </a:graphicData>
        </a:graphic>
      </p:graphicFrame>
      <p:sp>
        <p:nvSpPr>
          <p:cNvPr id="21" name="TextBox 20"/>
          <p:cNvSpPr txBox="1"/>
          <p:nvPr/>
        </p:nvSpPr>
        <p:spPr>
          <a:xfrm flipH="1">
            <a:off x="350519" y="5515816"/>
            <a:ext cx="940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073672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9665" y="625050"/>
            <a:ext cx="48409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Áp</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công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z </a:t>
            </a:r>
            <a:r>
              <a:rPr kumimoji="0" lang="en-US" sz="1800" b="0" i="0" u="none" strike="noStrike" kern="1200" cap="none" spc="0" normalizeH="0" baseline="0" noProof="0" err="1">
                <a:ln>
                  <a:noFill/>
                </a:ln>
                <a:solidFill>
                  <a:prstClr val="black"/>
                </a:solidFill>
                <a:effectLst/>
                <a:uLnTx/>
                <a:uFillTx/>
                <a:latin typeface="Calibri"/>
                <a:ea typeface="+mn-ea"/>
                <a:cs typeface="+mn-cs"/>
              </a:rPr>
              <a:t>ngược</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7" name="Object 6"/>
          <p:cNvGraphicFramePr>
            <a:graphicFrameLocks noChangeAspect="1"/>
          </p:cNvGraphicFramePr>
          <p:nvPr/>
        </p:nvGraphicFramePr>
        <p:xfrm>
          <a:off x="1500040" y="1887959"/>
          <a:ext cx="965200" cy="395287"/>
        </p:xfrm>
        <a:graphic>
          <a:graphicData uri="http://schemas.openxmlformats.org/presentationml/2006/ole">
            <mc:AlternateContent xmlns:mc="http://schemas.openxmlformats.org/markup-compatibility/2006">
              <mc:Choice xmlns:v="urn:schemas-microsoft-com:vml" Requires="v">
                <p:oleObj spid="_x0000_s147457" name="Equation" r:id="rId3" imgW="393480" imgH="253800" progId="Equation.DSMT4">
                  <p:embed/>
                </p:oleObj>
              </mc:Choice>
              <mc:Fallback>
                <p:oleObj name="Equation" r:id="rId3" imgW="393480" imgH="253800" progId="Equation.DSMT4">
                  <p:embed/>
                  <p:pic>
                    <p:nvPicPr>
                      <p:cNvPr id="7" name="Object 6"/>
                      <p:cNvPicPr>
                        <a:picLocks noChangeAspect="1" noChangeArrowheads="1"/>
                      </p:cNvPicPr>
                      <p:nvPr/>
                    </p:nvPicPr>
                    <p:blipFill>
                      <a:blip r:embed="rId4"/>
                      <a:srcRect/>
                      <a:stretch>
                        <a:fillRect/>
                      </a:stretch>
                    </p:blipFill>
                    <p:spPr bwMode="auto">
                      <a:xfrm>
                        <a:off x="1500040" y="1887959"/>
                        <a:ext cx="965200" cy="395287"/>
                      </a:xfrm>
                      <a:prstGeom prst="rect">
                        <a:avLst/>
                      </a:prstGeom>
                      <a:noFill/>
                    </p:spPr>
                  </p:pic>
                </p:oleObj>
              </mc:Fallback>
            </mc:AlternateContent>
          </a:graphicData>
        </a:graphic>
      </p:graphicFrame>
      <p:graphicFrame>
        <p:nvGraphicFramePr>
          <p:cNvPr id="8" name="Object 1"/>
          <p:cNvGraphicFramePr>
            <a:graphicFrameLocks noChangeAspect="1"/>
          </p:cNvGraphicFramePr>
          <p:nvPr/>
        </p:nvGraphicFramePr>
        <p:xfrm>
          <a:off x="4177553" y="365613"/>
          <a:ext cx="7048781" cy="888206"/>
        </p:xfrm>
        <a:graphic>
          <a:graphicData uri="http://schemas.openxmlformats.org/presentationml/2006/ole">
            <mc:AlternateContent xmlns:mc="http://schemas.openxmlformats.org/markup-compatibility/2006">
              <mc:Choice xmlns:v="urn:schemas-microsoft-com:vml" Requires="v">
                <p:oleObj spid="_x0000_s147458" name="Equation" r:id="rId5" imgW="4305240" imgH="533160" progId="Equation.DSMT4">
                  <p:embed/>
                </p:oleObj>
              </mc:Choice>
              <mc:Fallback>
                <p:oleObj name="Equation" r:id="rId5" imgW="4305240" imgH="533160" progId="Equation.DSMT4">
                  <p:embed/>
                  <p:pic>
                    <p:nvPicPr>
                      <p:cNvPr id="8" name="Object 1"/>
                      <p:cNvPicPr>
                        <a:picLocks noChangeAspect="1" noChangeArrowheads="1"/>
                      </p:cNvPicPr>
                      <p:nvPr/>
                    </p:nvPicPr>
                    <p:blipFill>
                      <a:blip r:embed="rId6"/>
                      <a:srcRect/>
                      <a:stretch>
                        <a:fillRect/>
                      </a:stretch>
                    </p:blipFill>
                    <p:spPr bwMode="auto">
                      <a:xfrm>
                        <a:off x="4177553" y="365613"/>
                        <a:ext cx="7048781" cy="888206"/>
                      </a:xfrm>
                      <a:prstGeom prst="rect">
                        <a:avLst/>
                      </a:prstGeom>
                      <a:noFill/>
                    </p:spPr>
                  </p:pic>
                </p:oleObj>
              </mc:Fallback>
            </mc:AlternateContent>
          </a:graphicData>
        </a:graphic>
      </p:graphicFrame>
      <p:sp>
        <p:nvSpPr>
          <p:cNvPr id="9" name="TextBox 8"/>
          <p:cNvSpPr txBox="1"/>
          <p:nvPr/>
        </p:nvSpPr>
        <p:spPr>
          <a:xfrm flipH="1">
            <a:off x="299665" y="1895565"/>
            <a:ext cx="1200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Điều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kiện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flipH="1">
            <a:off x="5251261" y="1904521"/>
            <a:ext cx="12003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1" name="Object 10"/>
          <p:cNvGraphicFramePr>
            <a:graphicFrameLocks noChangeAspect="1"/>
          </p:cNvGraphicFramePr>
          <p:nvPr/>
        </p:nvGraphicFramePr>
        <p:xfrm>
          <a:off x="574675" y="2501900"/>
          <a:ext cx="6823075" cy="1060166"/>
        </p:xfrm>
        <a:graphic>
          <a:graphicData uri="http://schemas.openxmlformats.org/presentationml/2006/ole">
            <mc:AlternateContent xmlns:mc="http://schemas.openxmlformats.org/markup-compatibility/2006">
              <mc:Choice xmlns:v="urn:schemas-microsoft-com:vml" Requires="v">
                <p:oleObj spid="_x0000_s147459" name="Equation" r:id="rId7" imgW="2781000" imgH="482400" progId="Equation.DSMT4">
                  <p:embed/>
                </p:oleObj>
              </mc:Choice>
              <mc:Fallback>
                <p:oleObj name="Equation" r:id="rId7" imgW="2781000" imgH="482400" progId="Equation.DSMT4">
                  <p:embed/>
                  <p:pic>
                    <p:nvPicPr>
                      <p:cNvPr id="11" name="Object 10"/>
                      <p:cNvPicPr>
                        <a:picLocks noChangeAspect="1" noChangeArrowheads="1"/>
                      </p:cNvPicPr>
                      <p:nvPr/>
                    </p:nvPicPr>
                    <p:blipFill>
                      <a:blip r:embed="rId8"/>
                      <a:srcRect/>
                      <a:stretch>
                        <a:fillRect/>
                      </a:stretch>
                    </p:blipFill>
                    <p:spPr bwMode="auto">
                      <a:xfrm>
                        <a:off x="574675" y="2501900"/>
                        <a:ext cx="6823075" cy="1060166"/>
                      </a:xfrm>
                      <a:prstGeom prst="rect">
                        <a:avLst/>
                      </a:prstGeom>
                      <a:noFill/>
                    </p:spPr>
                  </p:pic>
                </p:oleObj>
              </mc:Fallback>
            </mc:AlternateContent>
          </a:graphicData>
        </a:graphic>
      </p:graphicFrame>
      <p:graphicFrame>
        <p:nvGraphicFramePr>
          <p:cNvPr id="12" name="Object 11"/>
          <p:cNvGraphicFramePr>
            <a:graphicFrameLocks noChangeAspect="1"/>
          </p:cNvGraphicFramePr>
          <p:nvPr/>
        </p:nvGraphicFramePr>
        <p:xfrm>
          <a:off x="2700415" y="1851173"/>
          <a:ext cx="965200" cy="395287"/>
        </p:xfrm>
        <a:graphic>
          <a:graphicData uri="http://schemas.openxmlformats.org/presentationml/2006/ole">
            <mc:AlternateContent xmlns:mc="http://schemas.openxmlformats.org/markup-compatibility/2006">
              <mc:Choice xmlns:v="urn:schemas-microsoft-com:vml" Requires="v">
                <p:oleObj spid="_x0000_s147460" name="Equation" r:id="rId9" imgW="393480" imgH="253800" progId="Equation.DSMT4">
                  <p:embed/>
                </p:oleObj>
              </mc:Choice>
              <mc:Fallback>
                <p:oleObj name="Equation" r:id="rId9" imgW="393480" imgH="253800" progId="Equation.DSMT4">
                  <p:embed/>
                  <p:pic>
                    <p:nvPicPr>
                      <p:cNvPr id="12" name="Object 11"/>
                      <p:cNvPicPr>
                        <a:picLocks noChangeAspect="1" noChangeArrowheads="1"/>
                      </p:cNvPicPr>
                      <p:nvPr/>
                    </p:nvPicPr>
                    <p:blipFill>
                      <a:blip r:embed="rId10"/>
                      <a:srcRect/>
                      <a:stretch>
                        <a:fillRect/>
                      </a:stretch>
                    </p:blipFill>
                    <p:spPr bwMode="auto">
                      <a:xfrm>
                        <a:off x="2700415" y="1851173"/>
                        <a:ext cx="965200" cy="395287"/>
                      </a:xfrm>
                      <a:prstGeom prst="rect">
                        <a:avLst/>
                      </a:prstGeom>
                      <a:noFill/>
                    </p:spPr>
                  </p:pic>
                </p:oleObj>
              </mc:Fallback>
            </mc:AlternateContent>
          </a:graphicData>
        </a:graphic>
      </p:graphicFrame>
    </p:spTree>
    <p:extLst>
      <p:ext uri="{BB962C8B-B14F-4D97-AF65-F5344CB8AC3E}">
        <p14:creationId xmlns:p14="http://schemas.microsoft.com/office/powerpoint/2010/main" val="4139660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463" y="91758"/>
            <a:ext cx="8229600" cy="715962"/>
          </a:xfrm>
        </p:spPr>
        <p:txBody>
          <a:bodyPr>
            <a:normAutofit/>
          </a:bodyPr>
          <a:lstStyle/>
          <a:p>
            <a:pPr algn="l"/>
            <a:r>
              <a:rPr lang="en-US" sz="2400">
                <a:solidFill>
                  <a:srgbClr val="0066FF"/>
                </a:solidFill>
              </a:rPr>
              <a:t>2.4. Các tính </a:t>
            </a:r>
            <a:r>
              <a:rPr lang="en-US" sz="2400" err="1">
                <a:solidFill>
                  <a:srgbClr val="0066FF"/>
                </a:solidFill>
              </a:rPr>
              <a:t>chất</a:t>
            </a:r>
            <a:r>
              <a:rPr lang="en-US" sz="2400">
                <a:solidFill>
                  <a:srgbClr val="0066FF"/>
                </a:solidFill>
              </a:rPr>
              <a:t> </a:t>
            </a:r>
            <a:r>
              <a:rPr lang="en-US" sz="2400" err="1">
                <a:solidFill>
                  <a:srgbClr val="0066FF"/>
                </a:solidFill>
              </a:rPr>
              <a:t>của</a:t>
            </a:r>
            <a:r>
              <a:rPr lang="en-US" sz="2400">
                <a:solidFill>
                  <a:srgbClr val="0066FF"/>
                </a:solidFill>
              </a:rPr>
              <a:t> </a:t>
            </a:r>
            <a:r>
              <a:rPr lang="en-US" sz="2400" err="1">
                <a:solidFill>
                  <a:srgbClr val="0066FF"/>
                </a:solidFill>
              </a:rPr>
              <a:t>biến</a:t>
            </a:r>
            <a:r>
              <a:rPr lang="en-US" sz="2400">
                <a:solidFill>
                  <a:srgbClr val="0066FF"/>
                </a:solidFill>
              </a:rPr>
              <a:t> </a:t>
            </a:r>
            <a:r>
              <a:rPr lang="en-US" sz="2400" err="1">
                <a:solidFill>
                  <a:srgbClr val="0066FF"/>
                </a:solidFill>
              </a:rPr>
              <a:t>đổi</a:t>
            </a:r>
            <a:r>
              <a:rPr lang="en-US" sz="2400">
                <a:solidFill>
                  <a:srgbClr val="0066FF"/>
                </a:solidFill>
              </a:rPr>
              <a:t> z</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65463" y="914399"/>
                <a:ext cx="11891554" cy="5812971"/>
              </a:xfrm>
            </p:spPr>
            <p:txBody>
              <a:bodyPr>
                <a:normAutofit/>
              </a:bodyPr>
              <a:lstStyle/>
              <a:p>
                <a:pPr marL="0" indent="0">
                  <a:buNone/>
                </a:pPr>
                <a:r>
                  <a:rPr lang="en-US">
                    <a:solidFill>
                      <a:srgbClr val="0066FF"/>
                    </a:solidFill>
                  </a:rPr>
                  <a:t>2.4.1. Tính </a:t>
                </a:r>
                <a:r>
                  <a:rPr lang="en-US" err="1">
                    <a:solidFill>
                      <a:srgbClr val="0066FF"/>
                    </a:solidFill>
                  </a:rPr>
                  <a:t>chất</a:t>
                </a:r>
                <a:r>
                  <a:rPr lang="en-US">
                    <a:solidFill>
                      <a:srgbClr val="0066FF"/>
                    </a:solidFill>
                  </a:rPr>
                  <a:t> </a:t>
                </a:r>
                <a:r>
                  <a:rPr lang="en-US" err="1">
                    <a:solidFill>
                      <a:srgbClr val="0066FF"/>
                    </a:solidFill>
                  </a:rPr>
                  <a:t>tuyến</a:t>
                </a:r>
                <a:r>
                  <a:rPr lang="en-US">
                    <a:solidFill>
                      <a:srgbClr val="0066FF"/>
                    </a:solidFill>
                  </a:rPr>
                  <a:t> tính:</a:t>
                </a:r>
              </a:p>
              <a:p>
                <a:r>
                  <a:rPr lang="en-US" err="1"/>
                  <a:t>Giả</a:t>
                </a:r>
                <a:r>
                  <a:rPr lang="en-US"/>
                  <a:t> </a:t>
                </a:r>
                <a:r>
                  <a:rPr lang="en-US" err="1"/>
                  <a:t>sử</a:t>
                </a:r>
                <a:r>
                  <a:rPr lang="en-US"/>
                  <a:t> x(n) </a:t>
                </a:r>
                <a:r>
                  <a:rPr lang="en-US" err="1"/>
                  <a:t>là</a:t>
                </a:r>
                <a:r>
                  <a:rPr lang="en-US"/>
                  <a:t> </a:t>
                </a:r>
                <a:r>
                  <a:rPr lang="en-US" err="1"/>
                  <a:t>tổ</a:t>
                </a:r>
                <a:r>
                  <a:rPr lang="en-US"/>
                  <a:t> </a:t>
                </a:r>
                <a:r>
                  <a:rPr lang="en-US" err="1"/>
                  <a:t>hợp</a:t>
                </a:r>
                <a:r>
                  <a:rPr lang="en-US"/>
                  <a:t> </a:t>
                </a:r>
                <a:r>
                  <a:rPr lang="en-US" err="1"/>
                  <a:t>tuyến</a:t>
                </a:r>
                <a:r>
                  <a:rPr lang="en-US"/>
                  <a:t> tính </a:t>
                </a:r>
                <a:r>
                  <a:rPr lang="en-US" err="1"/>
                  <a:t>của</a:t>
                </a:r>
                <a:r>
                  <a:rPr lang="en-US"/>
                  <a:t> </a:t>
                </a:r>
                <a:r>
                  <a:rPr lang="en-US" err="1"/>
                  <a:t>hai</a:t>
                </a:r>
                <a:r>
                  <a:rPr lang="en-US"/>
                  <a:t> </a:t>
                </a:r>
                <a:r>
                  <a:rPr lang="en-US" err="1"/>
                  <a:t>dãy</a:t>
                </a:r>
                <a:r>
                  <a:rPr lang="en-US"/>
                  <a:t> x</a:t>
                </a:r>
                <a:r>
                  <a:rPr lang="en-US" baseline="-25000"/>
                  <a:t>1</a:t>
                </a:r>
                <a:r>
                  <a:rPr lang="en-US"/>
                  <a:t>(n) </a:t>
                </a:r>
                <a:r>
                  <a:rPr lang="en-US" err="1"/>
                  <a:t>và</a:t>
                </a:r>
                <a:r>
                  <a:rPr lang="en-US"/>
                  <a:t> x</a:t>
                </a:r>
                <a:r>
                  <a:rPr lang="en-US" baseline="-25000"/>
                  <a:t>2</a:t>
                </a:r>
                <a:r>
                  <a:rPr lang="en-US"/>
                  <a:t>(n) </a:t>
                </a:r>
                <a:r>
                  <a:rPr lang="en-US" err="1"/>
                  <a:t>như</a:t>
                </a:r>
                <a:r>
                  <a:rPr lang="en-US"/>
                  <a:t> </a:t>
                </a:r>
                <a:r>
                  <a:rPr lang="en-US" err="1"/>
                  <a:t>sau</a:t>
                </a:r>
                <a:r>
                  <a:rPr lang="en-US"/>
                  <a:t>:</a:t>
                </a:r>
              </a:p>
              <a:p>
                <a:pPr marL="0" indent="0">
                  <a:buNone/>
                </a:pPr>
                <a:r>
                  <a:rPr lang="en-US"/>
                  <a:t>	</a:t>
                </a:r>
                <a:r>
                  <a:rPr lang="pt-BR"/>
                  <a:t>x(n) = a.x</a:t>
                </a:r>
                <a:r>
                  <a:rPr lang="pt-BR" baseline="-25000"/>
                  <a:t>1</a:t>
                </a:r>
                <a:r>
                  <a:rPr lang="pt-BR"/>
                  <a:t>(n) + b.x</a:t>
                </a:r>
                <a:r>
                  <a:rPr lang="pt-BR" baseline="-25000"/>
                  <a:t>2</a:t>
                </a:r>
                <a:r>
                  <a:rPr lang="pt-BR"/>
                  <a:t>(n)		với a,b là hằng số.</a:t>
                </a:r>
                <a:endParaRPr lang="en-US"/>
              </a:p>
              <a:p>
                <a:pPr marL="0" indent="0">
                  <a:buNone/>
                </a:pPr>
                <a:r>
                  <a:rPr lang="pt-BR"/>
                  <a:t>  thì biến đổi z của x(n) sẽ là:	X(z) = a.X</a:t>
                </a:r>
                <a:r>
                  <a:rPr lang="pt-BR" baseline="-25000"/>
                  <a:t>1</a:t>
                </a:r>
                <a:r>
                  <a:rPr lang="pt-BR"/>
                  <a:t>(z) + b.X</a:t>
                </a:r>
                <a:r>
                  <a:rPr lang="pt-BR" baseline="-25000"/>
                  <a:t>2</a:t>
                </a:r>
                <a:r>
                  <a:rPr lang="pt-BR"/>
                  <a:t>(z)</a:t>
                </a:r>
                <a:endParaRPr lang="en-US"/>
              </a:p>
              <a:p>
                <a:r>
                  <a:rPr lang="pt-BR"/>
                  <a:t>Miền hội tụ của X(z): RC[X(z)] = RC [X</a:t>
                </a:r>
                <a:r>
                  <a:rPr lang="pt-BR" baseline="-25000"/>
                  <a:t>1</a:t>
                </a:r>
                <a:r>
                  <a:rPr lang="pt-BR"/>
                  <a:t>(z)]</a:t>
                </a:r>
                <a14:m>
                  <m:oMath xmlns:m="http://schemas.openxmlformats.org/officeDocument/2006/math">
                    <m:r>
                      <a:rPr lang="en-US" b="0" i="0" smtClean="0">
                        <a:latin typeface="Cambria Math"/>
                        <a:ea typeface="Cambria Math"/>
                      </a:rPr>
                      <m:t> </m:t>
                    </m:r>
                    <m:r>
                      <a:rPr lang="pt-BR" i="1" smtClean="0">
                        <a:latin typeface="Cambria Math"/>
                        <a:ea typeface="Cambria Math"/>
                      </a:rPr>
                      <m:t>∩</m:t>
                    </m:r>
                  </m:oMath>
                </a14:m>
                <a:r>
                  <a:rPr lang="pt-BR"/>
                  <a:t>  RC [X</a:t>
                </a:r>
                <a:r>
                  <a:rPr lang="pt-BR" baseline="-25000"/>
                  <a:t>2</a:t>
                </a:r>
                <a:r>
                  <a:rPr lang="pt-BR"/>
                  <a:t>(z)]</a:t>
                </a:r>
              </a:p>
              <a:p>
                <a:pPr marL="0" indent="0">
                  <a:buNone/>
                </a:pPr>
                <a:r>
                  <a:rPr lang="en-US">
                    <a:solidFill>
                      <a:srgbClr val="0066FF"/>
                    </a:solidFill>
                  </a:rPr>
                  <a:t>2.4.2. Tính </a:t>
                </a:r>
                <a:r>
                  <a:rPr lang="en-US" err="1">
                    <a:solidFill>
                      <a:srgbClr val="0066FF"/>
                    </a:solidFill>
                  </a:rPr>
                  <a:t>chất</a:t>
                </a:r>
                <a:r>
                  <a:rPr lang="en-US">
                    <a:solidFill>
                      <a:srgbClr val="0066FF"/>
                    </a:solidFill>
                  </a:rPr>
                  <a:t> </a:t>
                </a:r>
                <a:r>
                  <a:rPr lang="en-US" err="1">
                    <a:solidFill>
                      <a:srgbClr val="0066FF"/>
                    </a:solidFill>
                  </a:rPr>
                  <a:t>trễ</a:t>
                </a:r>
                <a:r>
                  <a:rPr lang="en-US">
                    <a:solidFill>
                      <a:srgbClr val="0066FF"/>
                    </a:solidFill>
                  </a:rPr>
                  <a:t>:</a:t>
                </a:r>
              </a:p>
              <a:p>
                <a:r>
                  <a:rPr lang="pt-BR"/>
                  <a:t>Tính chất trễ của biến đổi z 2 phía:</a:t>
                </a:r>
                <a:endParaRPr lang="en-US"/>
              </a:p>
              <a:p>
                <a:pPr marL="0" indent="0">
                  <a:buNone/>
                </a:pPr>
                <a:r>
                  <a:rPr lang="pt-BR"/>
                  <a:t>Giả sử dãy x(n-n</a:t>
                </a:r>
                <a:r>
                  <a:rPr lang="pt-BR" baseline="-25000"/>
                  <a:t>0</a:t>
                </a:r>
                <a:r>
                  <a:rPr lang="pt-BR"/>
                  <a:t>) là phiên bản trễ của dãy x(n).</a:t>
                </a:r>
                <a:endParaRPr lang="en-US"/>
              </a:p>
              <a:p>
                <a:pPr marL="0" indent="0">
                  <a:buNone/>
                </a:pPr>
                <a:r>
                  <a:rPr lang="pt-BR"/>
                  <a:t>Ta có : 	ZT[x(n)] = X(z) 	ROC[X(z)]: </a:t>
                </a:r>
                <a:endParaRPr lang="en-US"/>
              </a:p>
              <a:p>
                <a:pPr marL="0" indent="0">
                  <a:buNone/>
                </a:pPr>
                <a:r>
                  <a:rPr lang="pt-BR"/>
                  <a:t>Thì:		ZT[x(n-n</a:t>
                </a:r>
                <a:r>
                  <a:rPr lang="pt-BR" baseline="-25000"/>
                  <a:t>0</a:t>
                </a:r>
                <a:r>
                  <a:rPr lang="pt-BR"/>
                  <a:t>)] =</a:t>
                </a:r>
                <a14:m>
                  <m:oMath xmlns:m="http://schemas.openxmlformats.org/officeDocument/2006/math">
                    <m:sSup>
                      <m:sSupPr>
                        <m:ctrlPr>
                          <a:rPr lang="pt-BR" i="1" smtClean="0">
                            <a:latin typeface="Cambria Math" panose="02040503050406030204" pitchFamily="18" charset="0"/>
                          </a:rPr>
                        </m:ctrlPr>
                      </m:sSupPr>
                      <m:e>
                        <m:r>
                          <a:rPr lang="en-US" b="0" i="1" smtClean="0">
                            <a:latin typeface="Cambria Math"/>
                          </a:rPr>
                          <m:t>𝑧</m:t>
                        </m:r>
                      </m:e>
                      <m:sup>
                        <m:sSub>
                          <m:sSubPr>
                            <m:ctrlPr>
                              <a:rPr lang="pt-BR" i="1" smtClean="0">
                                <a:latin typeface="Cambria Math" panose="02040503050406030204" pitchFamily="18" charset="0"/>
                              </a:rPr>
                            </m:ctrlPr>
                          </m:sSubPr>
                          <m:e>
                            <m:r>
                              <a:rPr lang="en-US" b="0" i="1" smtClean="0">
                                <a:latin typeface="Cambria Math"/>
                              </a:rPr>
                              <m:t>−</m:t>
                            </m:r>
                            <m:r>
                              <a:rPr lang="en-US" b="0" i="1" smtClean="0">
                                <a:latin typeface="Cambria Math"/>
                              </a:rPr>
                              <m:t>𝑛</m:t>
                            </m:r>
                          </m:e>
                          <m:sub>
                            <m:r>
                              <a:rPr lang="en-US" b="0" i="1" smtClean="0">
                                <a:latin typeface="Cambria Math"/>
                              </a:rPr>
                              <m:t>0</m:t>
                            </m:r>
                          </m:sub>
                        </m:sSub>
                      </m:sup>
                    </m:sSup>
                  </m:oMath>
                </a14:m>
                <a:r>
                  <a:rPr lang="pt-BR"/>
                  <a:t> .X(z) = Y(z)</a:t>
                </a:r>
                <a:endParaRPr lang="en-US"/>
              </a:p>
              <a:p>
                <a:pPr marL="0" indent="0">
                  <a:buNone/>
                </a:pPr>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65463" y="914399"/>
                <a:ext cx="11891554" cy="5812971"/>
              </a:xfrm>
              <a:blipFill>
                <a:blip r:embed="rId2"/>
                <a:stretch>
                  <a:fillRect l="-769" t="-839"/>
                </a:stretch>
              </a:blipFill>
            </p:spPr>
            <p:txBody>
              <a:bodyPr/>
              <a:lstStyle/>
              <a:p>
                <a:r>
                  <a:rPr lang="en-US">
                    <a:noFill/>
                  </a:rPr>
                  <a:t> </a:t>
                </a:r>
              </a:p>
            </p:txBody>
          </p:sp>
        </mc:Fallback>
      </mc:AlternateContent>
    </p:spTree>
    <p:extLst>
      <p:ext uri="{BB962C8B-B14F-4D97-AF65-F5344CB8AC3E}">
        <p14:creationId xmlns:p14="http://schemas.microsoft.com/office/powerpoint/2010/main" val="283424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691" y="228600"/>
            <a:ext cx="12048309" cy="6477000"/>
          </a:xfrm>
        </p:spPr>
        <p:txBody>
          <a:bodyPr/>
          <a:lstStyle/>
          <a:p>
            <a:r>
              <a:rPr lang="en-US"/>
              <a:t>Tính </a:t>
            </a:r>
            <a:r>
              <a:rPr lang="en-US" err="1"/>
              <a:t>chất</a:t>
            </a:r>
            <a:r>
              <a:rPr lang="en-US"/>
              <a:t> </a:t>
            </a:r>
            <a:r>
              <a:rPr lang="en-US" err="1"/>
              <a:t>trễ</a:t>
            </a:r>
            <a:r>
              <a:rPr lang="en-US"/>
              <a:t> </a:t>
            </a:r>
            <a:r>
              <a:rPr lang="en-US" err="1"/>
              <a:t>của</a:t>
            </a:r>
            <a:r>
              <a:rPr lang="en-US"/>
              <a:t> </a:t>
            </a:r>
            <a:r>
              <a:rPr lang="en-US" err="1"/>
              <a:t>biến</a:t>
            </a:r>
            <a:r>
              <a:rPr lang="en-US"/>
              <a:t> </a:t>
            </a:r>
            <a:r>
              <a:rPr lang="en-US" err="1"/>
              <a:t>đổi</a:t>
            </a:r>
            <a:r>
              <a:rPr lang="en-US"/>
              <a:t> z </a:t>
            </a:r>
            <a:r>
              <a:rPr lang="en-US" err="1"/>
              <a:t>một</a:t>
            </a:r>
            <a:r>
              <a:rPr lang="en-US"/>
              <a:t> </a:t>
            </a:r>
            <a:r>
              <a:rPr lang="en-US" err="1"/>
              <a:t>phía</a:t>
            </a:r>
            <a:r>
              <a:rPr lang="en-US"/>
              <a:t>:</a:t>
            </a:r>
          </a:p>
          <a:p>
            <a:pPr marL="0" indent="0">
              <a:buNone/>
            </a:pPr>
            <a:r>
              <a:rPr lang="pt-BR"/>
              <a:t>Nếu ZT</a:t>
            </a:r>
            <a:r>
              <a:rPr lang="pt-BR" baseline="30000"/>
              <a:t>1</a:t>
            </a:r>
            <a:r>
              <a:rPr lang="pt-BR"/>
              <a:t>[x(n)] = X</a:t>
            </a:r>
            <a:r>
              <a:rPr lang="pt-BR" baseline="30000"/>
              <a:t>1</a:t>
            </a:r>
            <a:r>
              <a:rPr lang="pt-BR"/>
              <a:t>(z) Thì với k&gt;0: </a:t>
            </a:r>
            <a:endParaRPr lang="en-US"/>
          </a:p>
          <a:p>
            <a:pPr marL="0" indent="0">
              <a:buNone/>
            </a:pPr>
            <a:r>
              <a:rPr lang="pt-BR"/>
              <a:t>Miền hội tụ của  trừ điểm z = 0.</a:t>
            </a:r>
            <a:endParaRPr lang="en-US"/>
          </a:p>
          <a:p>
            <a:pPr marL="0" indent="0">
              <a:buNone/>
            </a:pPr>
            <a:r>
              <a:rPr lang="pt-BR"/>
              <a:t>Tính chất này của biến đổi z một phía sử dụng để giải phương trình sai phân tuyến tính hệ số hằng.</a:t>
            </a:r>
          </a:p>
          <a:p>
            <a:pPr marL="0" indent="0">
              <a:buNone/>
            </a:pPr>
            <a:endParaRPr lang="pt-BR"/>
          </a:p>
          <a:p>
            <a:pPr marL="0" indent="0">
              <a:buNone/>
            </a:pPr>
            <a:r>
              <a:rPr lang="pt-BR">
                <a:solidFill>
                  <a:srgbClr val="0066FF"/>
                </a:solidFill>
              </a:rPr>
              <a:t>2.4.3. Tích chập của 2 dãy:</a:t>
            </a:r>
          </a:p>
          <a:p>
            <a:pPr marL="0" indent="0">
              <a:buNone/>
            </a:pPr>
            <a:r>
              <a:rPr lang="en-US" err="1"/>
              <a:t>Giả</a:t>
            </a:r>
            <a:r>
              <a:rPr lang="en-US"/>
              <a:t> </a:t>
            </a:r>
            <a:r>
              <a:rPr lang="en-US" err="1"/>
              <a:t>sử</a:t>
            </a:r>
            <a:r>
              <a:rPr lang="en-US"/>
              <a:t> </a:t>
            </a:r>
            <a:r>
              <a:rPr lang="en-US" err="1"/>
              <a:t>trong</a:t>
            </a:r>
            <a:r>
              <a:rPr lang="en-US"/>
              <a:t> </a:t>
            </a:r>
            <a:r>
              <a:rPr lang="en-US" err="1"/>
              <a:t>miền</a:t>
            </a:r>
            <a:r>
              <a:rPr lang="en-US"/>
              <a:t> </a:t>
            </a:r>
            <a:r>
              <a:rPr lang="en-US" err="1"/>
              <a:t>rời</a:t>
            </a:r>
            <a:r>
              <a:rPr lang="en-US"/>
              <a:t> </a:t>
            </a:r>
            <a:r>
              <a:rPr lang="en-US" err="1"/>
              <a:t>rạc</a:t>
            </a:r>
            <a:r>
              <a:rPr lang="en-US"/>
              <a:t> n:</a:t>
            </a:r>
          </a:p>
          <a:p>
            <a:pPr marL="0" indent="0">
              <a:buNone/>
            </a:pPr>
            <a:r>
              <a:rPr lang="en-US"/>
              <a:t>	</a:t>
            </a:r>
            <a:r>
              <a:rPr lang="pt-BR"/>
              <a:t>x</a:t>
            </a:r>
            <a:r>
              <a:rPr lang="pt-BR" baseline="-25000"/>
              <a:t>3</a:t>
            </a:r>
            <a:r>
              <a:rPr lang="pt-BR"/>
              <a:t>(n) = x</a:t>
            </a:r>
            <a:r>
              <a:rPr lang="pt-BR" baseline="-25000"/>
              <a:t>1</a:t>
            </a:r>
            <a:r>
              <a:rPr lang="pt-BR"/>
              <a:t>(n)*x</a:t>
            </a:r>
            <a:r>
              <a:rPr lang="pt-BR" baseline="-25000"/>
              <a:t>2</a:t>
            </a:r>
            <a:r>
              <a:rPr lang="pt-BR"/>
              <a:t>(n)</a:t>
            </a:r>
            <a:endParaRPr lang="en-US"/>
          </a:p>
          <a:p>
            <a:pPr marL="0" indent="0">
              <a:buNone/>
            </a:pPr>
            <a:r>
              <a:rPr lang="pt-BR"/>
              <a:t>Thì trong miền z: X</a:t>
            </a:r>
            <a:r>
              <a:rPr lang="pt-BR" baseline="-25000"/>
              <a:t>3</a:t>
            </a:r>
            <a:r>
              <a:rPr lang="pt-BR"/>
              <a:t>(z) = ZT[x</a:t>
            </a:r>
            <a:r>
              <a:rPr lang="pt-BR" baseline="-25000"/>
              <a:t>3</a:t>
            </a:r>
            <a:r>
              <a:rPr lang="pt-BR"/>
              <a:t>(n)]= X</a:t>
            </a:r>
            <a:r>
              <a:rPr lang="pt-BR" baseline="-25000"/>
              <a:t>1</a:t>
            </a:r>
            <a:r>
              <a:rPr lang="pt-BR"/>
              <a:t>(z) . X</a:t>
            </a:r>
            <a:r>
              <a:rPr lang="pt-BR" baseline="-25000"/>
              <a:t>2</a:t>
            </a:r>
            <a:r>
              <a:rPr lang="pt-BR"/>
              <a:t>(z)</a:t>
            </a:r>
            <a:endParaRPr lang="en-US"/>
          </a:p>
          <a:p>
            <a:pPr marL="0" indent="0">
              <a:buNone/>
            </a:pPr>
            <a:r>
              <a:rPr lang="pt-BR"/>
              <a:t>Tính chất này được sử dụng để tìm đáp ứng y(n) của hệ thống tuyến tính bất biến LTI bằng cách tính tích chập qua biến đổi z.</a:t>
            </a:r>
            <a:endParaRPr lang="en-US"/>
          </a:p>
          <a:p>
            <a:pPr marL="0" indent="0">
              <a:buNone/>
            </a:pPr>
            <a:endParaRPr lang="en-US">
              <a:solidFill>
                <a:srgbClr val="FF0000"/>
              </a:solidFill>
            </a:endParaRPr>
          </a:p>
          <a:p>
            <a:pPr marL="0" indent="0">
              <a:buNone/>
            </a:pPr>
            <a:endParaRPr lang="en-US">
              <a:solidFill>
                <a:srgbClr val="FF0000"/>
              </a:solidFill>
            </a:endParaRPr>
          </a:p>
          <a:p>
            <a:pPr marL="0" indent="0">
              <a:buNone/>
            </a:pPr>
            <a:endParaRPr lang="en-US"/>
          </a:p>
        </p:txBody>
      </p:sp>
    </p:spTree>
    <p:extLst>
      <p:ext uri="{BB962C8B-B14F-4D97-AF65-F5344CB8AC3E}">
        <p14:creationId xmlns:p14="http://schemas.microsoft.com/office/powerpoint/2010/main" val="1132798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507" y="193432"/>
            <a:ext cx="10972800" cy="4525963"/>
          </a:xfrm>
        </p:spPr>
        <p:txBody>
          <a:bodyPr/>
          <a:lstStyle/>
          <a:p>
            <a:r>
              <a:rPr lang="en-US" err="1"/>
              <a:t>Tương</a:t>
            </a:r>
            <a:r>
              <a:rPr lang="en-US"/>
              <a:t> </a:t>
            </a:r>
            <a:r>
              <a:rPr lang="en-US" err="1"/>
              <a:t>quan</a:t>
            </a:r>
            <a:r>
              <a:rPr lang="en-US"/>
              <a:t> </a:t>
            </a:r>
            <a:r>
              <a:rPr lang="en-US" err="1"/>
              <a:t>hai</a:t>
            </a:r>
            <a:r>
              <a:rPr lang="en-US"/>
              <a:t> </a:t>
            </a:r>
            <a:r>
              <a:rPr lang="en-US" err="1"/>
              <a:t>tín</a:t>
            </a:r>
            <a:r>
              <a:rPr lang="en-US"/>
              <a:t> </a:t>
            </a:r>
            <a:r>
              <a:rPr lang="en-US" err="1"/>
              <a:t>hiệu</a:t>
            </a:r>
            <a:r>
              <a:rPr lang="en-US"/>
              <a:t>:</a:t>
            </a:r>
          </a:p>
          <a:p>
            <a:pPr marL="0" indent="0">
              <a:buNone/>
            </a:pPr>
            <a:r>
              <a:rPr lang="en-US"/>
              <a:t>	- </a:t>
            </a:r>
            <a:r>
              <a:rPr lang="en-US" err="1"/>
              <a:t>Trong</a:t>
            </a:r>
            <a:r>
              <a:rPr lang="en-US"/>
              <a:t> </a:t>
            </a:r>
            <a:r>
              <a:rPr lang="en-US" err="1"/>
              <a:t>miền</a:t>
            </a:r>
            <a:r>
              <a:rPr lang="en-US"/>
              <a:t> n </a:t>
            </a:r>
            <a:r>
              <a:rPr lang="en-US" err="1"/>
              <a:t>tương</a:t>
            </a:r>
            <a:r>
              <a:rPr lang="en-US"/>
              <a:t> </a:t>
            </a:r>
            <a:r>
              <a:rPr lang="en-US" err="1"/>
              <a:t>quan</a:t>
            </a:r>
            <a:r>
              <a:rPr lang="en-US"/>
              <a:t> </a:t>
            </a:r>
            <a:r>
              <a:rPr lang="en-US" err="1"/>
              <a:t>chéo</a:t>
            </a:r>
            <a:r>
              <a:rPr lang="en-US"/>
              <a:t> </a:t>
            </a:r>
            <a:r>
              <a:rPr lang="en-US" err="1"/>
              <a:t>của</a:t>
            </a:r>
            <a:r>
              <a:rPr lang="en-US"/>
              <a:t> </a:t>
            </a:r>
            <a:r>
              <a:rPr lang="en-US" err="1"/>
              <a:t>hai</a:t>
            </a:r>
            <a:r>
              <a:rPr lang="en-US"/>
              <a:t> </a:t>
            </a:r>
            <a:r>
              <a:rPr lang="en-US" err="1"/>
              <a:t>tín</a:t>
            </a:r>
            <a:r>
              <a:rPr lang="en-US"/>
              <a:t> </a:t>
            </a:r>
            <a:r>
              <a:rPr lang="en-US" err="1"/>
              <a:t>hiệu</a:t>
            </a:r>
            <a:r>
              <a:rPr lang="en-US"/>
              <a:t> x(n) </a:t>
            </a:r>
            <a:r>
              <a:rPr lang="en-US" err="1"/>
              <a:t>và</a:t>
            </a:r>
            <a:r>
              <a:rPr lang="en-US"/>
              <a:t> y(n):</a:t>
            </a:r>
          </a:p>
          <a:p>
            <a:pPr marL="0" indent="0">
              <a:buNone/>
            </a:pPr>
            <a:endParaRPr lang="en-US"/>
          </a:p>
          <a:p>
            <a:pPr marL="0" indent="0">
              <a:buNone/>
            </a:pPr>
            <a:endParaRPr lang="en-US"/>
          </a:p>
          <a:p>
            <a:pPr marL="0" indent="0">
              <a:buNone/>
            </a:pPr>
            <a:r>
              <a:rPr lang="en-US"/>
              <a:t>	- </a:t>
            </a:r>
            <a:r>
              <a:rPr lang="en-US" err="1"/>
              <a:t>Trong</a:t>
            </a:r>
            <a:r>
              <a:rPr lang="en-US"/>
              <a:t> </a:t>
            </a:r>
            <a:r>
              <a:rPr lang="en-US" err="1"/>
              <a:t>miền</a:t>
            </a:r>
            <a:r>
              <a:rPr lang="en-US"/>
              <a:t> z:</a:t>
            </a:r>
          </a:p>
          <a:p>
            <a:pPr marL="0" indent="0">
              <a:buNone/>
            </a:pPr>
            <a:endParaRPr lang="en-US"/>
          </a:p>
          <a:p>
            <a:pPr marL="0" indent="0">
              <a:buNone/>
            </a:pPr>
            <a:endParaRPr lang="en-US"/>
          </a:p>
          <a:p>
            <a:pPr marL="0" indent="0">
              <a:buNone/>
            </a:pPr>
            <a:r>
              <a:rPr lang="en-US" err="1"/>
              <a:t>Ví</a:t>
            </a:r>
            <a:r>
              <a:rPr lang="en-US"/>
              <a:t> </a:t>
            </a:r>
            <a:r>
              <a:rPr lang="en-US" err="1"/>
              <a:t>dụ</a:t>
            </a:r>
            <a:r>
              <a:rPr lang="en-US"/>
              <a:t>: Cho x(n) = </a:t>
            </a:r>
            <a:r>
              <a:rPr lang="en-US" err="1"/>
              <a:t>rect</a:t>
            </a:r>
            <a:r>
              <a:rPr lang="en-US" baseline="-25000" err="1"/>
              <a:t>N</a:t>
            </a:r>
            <a:r>
              <a:rPr lang="en-US"/>
              <a:t>(n). </a:t>
            </a:r>
            <a:r>
              <a:rPr lang="en-US" err="1"/>
              <a:t>Tính</a:t>
            </a:r>
            <a:r>
              <a:rPr lang="en-US"/>
              <a:t> </a:t>
            </a:r>
            <a:r>
              <a:rPr lang="en-US" err="1"/>
              <a:t>hàm</a:t>
            </a:r>
            <a:r>
              <a:rPr lang="en-US"/>
              <a:t> </a:t>
            </a:r>
            <a:r>
              <a:rPr lang="en-US" err="1"/>
              <a:t>tự</a:t>
            </a:r>
            <a:r>
              <a:rPr lang="en-US"/>
              <a:t> </a:t>
            </a:r>
            <a:r>
              <a:rPr lang="en-US" err="1"/>
              <a:t>tương</a:t>
            </a:r>
            <a:r>
              <a:rPr lang="en-US"/>
              <a:t> </a:t>
            </a:r>
            <a:r>
              <a:rPr lang="en-US" err="1"/>
              <a:t>quan</a:t>
            </a:r>
            <a:r>
              <a:rPr lang="en-US"/>
              <a:t> </a:t>
            </a:r>
            <a:r>
              <a:rPr lang="en-US" err="1"/>
              <a:t>r</a:t>
            </a:r>
            <a:r>
              <a:rPr lang="en-US" baseline="-25000" err="1"/>
              <a:t>xx</a:t>
            </a:r>
            <a:r>
              <a:rPr lang="en-US"/>
              <a:t> (n)</a:t>
            </a:r>
          </a:p>
          <a:p>
            <a:pPr marL="0" indent="0">
              <a:buNone/>
            </a:pPr>
            <a:r>
              <a:rPr lang="en-US"/>
              <a:t>			</a:t>
            </a:r>
          </a:p>
          <a:p>
            <a:pPr marL="0" indent="0">
              <a:buNone/>
            </a:pPr>
            <a:r>
              <a:rPr lang="en-US"/>
              <a:t>		</a:t>
            </a:r>
          </a:p>
        </p:txBody>
      </p:sp>
      <mc:AlternateContent xmlns:mc="http://schemas.openxmlformats.org/markup-compatibility/2006">
        <mc:Choice xmlns:a14="http://schemas.microsoft.com/office/drawing/2010/main" Requires="a14">
          <p:sp>
            <p:nvSpPr>
              <p:cNvPr id="4" name="Rectangle 3"/>
              <p:cNvSpPr/>
              <p:nvPr/>
            </p:nvSpPr>
            <p:spPr>
              <a:xfrm>
                <a:off x="2478786" y="1117782"/>
                <a:ext cx="3722722" cy="8476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𝑥𝑦</m:t>
                          </m:r>
                        </m:sub>
                      </m:sSub>
                      <m:r>
                        <a:rPr lang="en-US" i="0">
                          <a:latin typeface="Cambria Math" panose="02040503050406030204" pitchFamily="18" charset="0"/>
                        </a:rPr>
                        <m:t>(</m:t>
                      </m:r>
                      <m:r>
                        <a:rPr lang="en-US" i="1">
                          <a:latin typeface="Cambria Math" panose="02040503050406030204" pitchFamily="18" charset="0"/>
                        </a:rPr>
                        <m:t>𝑛</m:t>
                      </m:r>
                      <m:r>
                        <a:rPr lang="en-US" i="0">
                          <a:latin typeface="Cambria Math" panose="02040503050406030204" pitchFamily="18" charset="0"/>
                        </a:rPr>
                        <m:t>)=</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𝑚</m:t>
                          </m:r>
                          <m:r>
                            <a:rPr lang="en-US" i="0">
                              <a:latin typeface="Cambria Math" panose="02040503050406030204" pitchFamily="18" charset="0"/>
                            </a:rPr>
                            <m:t>=−∞</m:t>
                          </m:r>
                        </m:sub>
                        <m:sup>
                          <m:r>
                            <a:rPr lang="en-US" i="0">
                              <a:latin typeface="Cambria Math" panose="02040503050406030204" pitchFamily="18" charset="0"/>
                            </a:rPr>
                            <m:t>∞</m:t>
                          </m:r>
                        </m:sup>
                        <m:e>
                          <m:d>
                            <m:dPr>
                              <m:begChr m:val=""/>
                              <m:ctrlPr>
                                <a:rPr lang="en-US" i="1">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𝑚</m:t>
                              </m:r>
                              <m:r>
                                <a:rPr lang="en-US" i="0">
                                  <a:latin typeface="Cambria Math" panose="02040503050406030204" pitchFamily="18" charset="0"/>
                                </a:rPr>
                                <m:t>−</m:t>
                              </m:r>
                              <m:r>
                                <a:rPr lang="en-US" i="1">
                                  <a:latin typeface="Cambria Math" panose="02040503050406030204" pitchFamily="18" charset="0"/>
                                </a:rPr>
                                <m:t>𝑛</m:t>
                              </m:r>
                            </m:e>
                          </m:d>
                        </m:e>
                      </m:nary>
                    </m:oMath>
                  </m:oMathPara>
                </a14:m>
                <a:endParaRPr lang="en-US"/>
              </a:p>
            </p:txBody>
          </p:sp>
        </mc:Choice>
        <mc:Fallback>
          <p:sp>
            <p:nvSpPr>
              <p:cNvPr id="4" name="Rectangle 3"/>
              <p:cNvSpPr>
                <a:spLocks noRot="1" noChangeAspect="1" noMove="1" noResize="1" noEditPoints="1" noAdjustHandles="1" noChangeArrowheads="1" noChangeShapeType="1" noTextEdit="1"/>
              </p:cNvSpPr>
              <p:nvPr/>
            </p:nvSpPr>
            <p:spPr>
              <a:xfrm>
                <a:off x="2478786" y="1117782"/>
                <a:ext cx="3722722" cy="8476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2755780" y="2270366"/>
                <a:ext cx="2263184"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𝑥𝑦</m:t>
                              </m:r>
                            </m:sub>
                          </m:sSub>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𝑋</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𝑌</m:t>
                          </m:r>
                          <m:r>
                            <a:rPr lang="en-US" i="0">
                              <a:latin typeface="Cambria Math" panose="02040503050406030204" pitchFamily="18" charset="0"/>
                            </a:rPr>
                            <m:t>(</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𝑧</m:t>
                              </m:r>
                            </m:den>
                          </m:f>
                        </m:e>
                      </m:d>
                    </m:oMath>
                  </m:oMathPara>
                </a14:m>
                <a:endParaRPr lang="en-US"/>
              </a:p>
            </p:txBody>
          </p:sp>
        </mc:Choice>
        <mc:Fallback>
          <p:sp>
            <p:nvSpPr>
              <p:cNvPr id="5" name="Rectangle 4"/>
              <p:cNvSpPr>
                <a:spLocks noRot="1" noChangeAspect="1" noMove="1" noResize="1" noEditPoints="1" noAdjustHandles="1" noChangeArrowheads="1" noChangeShapeType="1" noTextEdit="1"/>
              </p:cNvSpPr>
              <p:nvPr/>
            </p:nvSpPr>
            <p:spPr>
              <a:xfrm>
                <a:off x="2755780" y="2270366"/>
                <a:ext cx="2263184" cy="71468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215908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223" y="414164"/>
            <a:ext cx="53967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Ví</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a:t>
            </a:r>
            <a:r>
              <a:rPr kumimoji="0" lang="en-US" sz="1800" b="0" i="0" u="none" strike="noStrike" kern="1200" cap="none" spc="0" normalizeH="0" baseline="0" noProof="0">
                <a:ln>
                  <a:noFill/>
                </a:ln>
                <a:solidFill>
                  <a:prstClr val="black"/>
                </a:solidFill>
                <a:effectLst/>
                <a:uLnTx/>
                <a:uFillTx/>
                <a:latin typeface="Calibri"/>
                <a:ea typeface="+mn-ea"/>
                <a:cs typeface="+mn-cs"/>
              </a:rPr>
              <a:t>: Cho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thống</a:t>
            </a:r>
            <a:r>
              <a:rPr kumimoji="0" lang="en-US" sz="1800" b="0" i="0" u="none" strike="noStrike" kern="1200" cap="none" spc="0" normalizeH="0" baseline="0" noProof="0">
                <a:ln>
                  <a:noFill/>
                </a:ln>
                <a:solidFill>
                  <a:prstClr val="black"/>
                </a:solidFill>
                <a:effectLst/>
                <a:uLnTx/>
                <a:uFillTx/>
                <a:latin typeface="Calibri"/>
                <a:ea typeface="+mn-ea"/>
                <a:cs typeface="+mn-cs"/>
              </a:rPr>
              <a:t> LTI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đồ</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nvGrpSpPr>
          <p:cNvPr id="30" name="Group 29"/>
          <p:cNvGrpSpPr/>
          <p:nvPr/>
        </p:nvGrpSpPr>
        <p:grpSpPr>
          <a:xfrm>
            <a:off x="978048" y="907611"/>
            <a:ext cx="5198634" cy="676440"/>
            <a:chOff x="978048" y="907611"/>
            <a:chExt cx="5198634" cy="676440"/>
          </a:xfrm>
        </p:grpSpPr>
        <p:cxnSp>
          <p:nvCxnSpPr>
            <p:cNvPr id="7" name="Straight Arrow Connector 6"/>
            <p:cNvCxnSpPr/>
            <p:nvPr/>
          </p:nvCxnSpPr>
          <p:spPr>
            <a:xfrm>
              <a:off x="1290920" y="1147482"/>
              <a:ext cx="9502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2241176" y="907611"/>
              <a:ext cx="1066800"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h</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p>
          </p:txBody>
        </p:sp>
        <p:sp>
          <p:nvSpPr>
            <p:cNvPr id="9" name="Rectangle 8"/>
            <p:cNvSpPr/>
            <p:nvPr/>
          </p:nvSpPr>
          <p:spPr bwMode="auto">
            <a:xfrm>
              <a:off x="4061011" y="907611"/>
              <a:ext cx="1066800"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h</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2</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p>
          </p:txBody>
        </p:sp>
        <p:cxnSp>
          <p:nvCxnSpPr>
            <p:cNvPr id="11" name="Straight Arrow Connector 10"/>
            <p:cNvCxnSpPr>
              <a:stCxn id="8" idx="3"/>
              <a:endCxn id="9" idx="1"/>
            </p:cNvCxnSpPr>
            <p:nvPr/>
          </p:nvCxnSpPr>
          <p:spPr>
            <a:xfrm>
              <a:off x="3307976" y="1169895"/>
              <a:ext cx="7530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p:cNvCxnSpPr>
            <p:nvPr/>
          </p:nvCxnSpPr>
          <p:spPr>
            <a:xfrm>
              <a:off x="5127811" y="1169895"/>
              <a:ext cx="788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978048" y="1138517"/>
              <a:ext cx="7342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15" name="TextBox 14"/>
            <p:cNvSpPr txBox="1"/>
            <p:nvPr/>
          </p:nvSpPr>
          <p:spPr>
            <a:xfrm flipH="1">
              <a:off x="5522258" y="1214719"/>
              <a:ext cx="654424" cy="369332"/>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grpSp>
      <p:sp>
        <p:nvSpPr>
          <p:cNvPr id="19" name="TextBox 18"/>
          <p:cNvSpPr txBox="1"/>
          <p:nvPr/>
        </p:nvSpPr>
        <p:spPr>
          <a:xfrm flipH="1">
            <a:off x="152846" y="1787569"/>
            <a:ext cx="1192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Trong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20" name="Object 19"/>
          <p:cNvGraphicFramePr>
            <a:graphicFrameLocks noChangeAspect="1"/>
          </p:cNvGraphicFramePr>
          <p:nvPr/>
        </p:nvGraphicFramePr>
        <p:xfrm>
          <a:off x="1450601" y="1679094"/>
          <a:ext cx="2647950" cy="673100"/>
        </p:xfrm>
        <a:graphic>
          <a:graphicData uri="http://schemas.openxmlformats.org/presentationml/2006/ole">
            <mc:AlternateContent xmlns:mc="http://schemas.openxmlformats.org/markup-compatibility/2006">
              <mc:Choice xmlns:v="urn:schemas-microsoft-com:vml" Requires="v">
                <p:oleObj spid="_x0000_s152577" name="Equation" r:id="rId3" imgW="1079280" imgH="431640" progId="Equation.DSMT4">
                  <p:embed/>
                </p:oleObj>
              </mc:Choice>
              <mc:Fallback>
                <p:oleObj name="Equation" r:id="rId3" imgW="1079280" imgH="431640" progId="Equation.DSMT4">
                  <p:embed/>
                  <p:pic>
                    <p:nvPicPr>
                      <p:cNvPr id="20" name="Object 19"/>
                      <p:cNvPicPr>
                        <a:picLocks noChangeAspect="1" noChangeArrowheads="1"/>
                      </p:cNvPicPr>
                      <p:nvPr/>
                    </p:nvPicPr>
                    <p:blipFill>
                      <a:blip r:embed="rId4"/>
                      <a:srcRect/>
                      <a:stretch>
                        <a:fillRect/>
                      </a:stretch>
                    </p:blipFill>
                    <p:spPr bwMode="auto">
                      <a:xfrm>
                        <a:off x="1450601" y="1679094"/>
                        <a:ext cx="2647950" cy="673100"/>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1447800" y="2408049"/>
          <a:ext cx="2895600" cy="355600"/>
        </p:xfrm>
        <a:graphic>
          <a:graphicData uri="http://schemas.openxmlformats.org/presentationml/2006/ole">
            <mc:AlternateContent xmlns:mc="http://schemas.openxmlformats.org/markup-compatibility/2006">
              <mc:Choice xmlns:v="urn:schemas-microsoft-com:vml" Requires="v">
                <p:oleObj spid="_x0000_s152578" name="Equation" r:id="rId5" imgW="1180800" imgH="228600" progId="Equation.DSMT4">
                  <p:embed/>
                </p:oleObj>
              </mc:Choice>
              <mc:Fallback>
                <p:oleObj name="Equation" r:id="rId5" imgW="1180800" imgH="228600" progId="Equation.DSMT4">
                  <p:embed/>
                  <p:pic>
                    <p:nvPicPr>
                      <p:cNvPr id="21" name="Object 20"/>
                      <p:cNvPicPr>
                        <a:picLocks noChangeAspect="1" noChangeArrowheads="1"/>
                      </p:cNvPicPr>
                      <p:nvPr/>
                    </p:nvPicPr>
                    <p:blipFill>
                      <a:blip r:embed="rId6"/>
                      <a:srcRect/>
                      <a:stretch>
                        <a:fillRect/>
                      </a:stretch>
                    </p:blipFill>
                    <p:spPr bwMode="auto">
                      <a:xfrm>
                        <a:off x="1447800" y="2408049"/>
                        <a:ext cx="2895600" cy="355600"/>
                      </a:xfrm>
                      <a:prstGeom prst="rect">
                        <a:avLst/>
                      </a:prstGeom>
                      <a:noFill/>
                    </p:spPr>
                  </p:pic>
                </p:oleObj>
              </mc:Fallback>
            </mc:AlternateContent>
          </a:graphicData>
        </a:graphic>
      </p:graphicFrame>
      <p:sp>
        <p:nvSpPr>
          <p:cNvPr id="22" name="TextBox 21"/>
          <p:cNvSpPr txBox="1"/>
          <p:nvPr/>
        </p:nvSpPr>
        <p:spPr>
          <a:xfrm flipH="1">
            <a:off x="189600" y="3235632"/>
            <a:ext cx="652496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Bài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làm</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Từ</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đồ</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thống</a:t>
            </a:r>
            <a:r>
              <a:rPr kumimoji="0" lang="en-US" sz="1800" b="0" i="0" u="none" strike="noStrike" kern="1200" cap="none" spc="0" normalizeH="0" baseline="0" noProof="0">
                <a:ln>
                  <a:noFill/>
                </a:ln>
                <a:solidFill>
                  <a:prstClr val="black"/>
                </a:solidFill>
                <a:effectLst/>
                <a:uLnTx/>
                <a:uFillTx/>
                <a:latin typeface="Calibri"/>
                <a:ea typeface="+mn-ea"/>
                <a:cs typeface="+mn-cs"/>
              </a:rPr>
              <a:t>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h</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(n) //h</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Trong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miền</a:t>
            </a:r>
            <a:r>
              <a:rPr kumimoji="0" lang="en-US" sz="1800" b="0" i="0" u="none" strike="noStrike" kern="1200" cap="none" spc="0" normalizeH="0" baseline="0" noProof="0">
                <a:ln>
                  <a:noFill/>
                </a:ln>
                <a:solidFill>
                  <a:prstClr val="black"/>
                </a:solidFill>
                <a:effectLst/>
                <a:uLnTx/>
                <a:uFillTx/>
                <a:latin typeface="Calibri"/>
                <a:ea typeface="+mn-ea"/>
                <a:cs typeface="+mn-cs"/>
              </a:rPr>
              <a:t> n: h(n) = h</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(n) * h</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Trong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miền</a:t>
            </a:r>
            <a:r>
              <a:rPr kumimoji="0" lang="en-US" sz="1800" b="0" i="0" u="none" strike="noStrike" kern="1200" cap="none" spc="0" normalizeH="0" baseline="0" noProof="0">
                <a:ln>
                  <a:noFill/>
                </a:ln>
                <a:solidFill>
                  <a:prstClr val="black"/>
                </a:solidFill>
                <a:effectLst/>
                <a:uLnTx/>
                <a:uFillTx/>
                <a:latin typeface="Calibri"/>
                <a:ea typeface="+mn-ea"/>
                <a:cs typeface="+mn-cs"/>
              </a:rPr>
              <a:t> z: H(z) = ZT[h(n)] = =H</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(z) . H</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(z) 	(*)</a:t>
            </a:r>
          </a:p>
        </p:txBody>
      </p:sp>
      <p:cxnSp>
        <p:nvCxnSpPr>
          <p:cNvPr id="24" name="Straight Arrow Connector 23"/>
          <p:cNvCxnSpPr/>
          <p:nvPr/>
        </p:nvCxnSpPr>
        <p:spPr>
          <a:xfrm>
            <a:off x="2976285" y="2294604"/>
            <a:ext cx="3227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9739" y="4386211"/>
            <a:ext cx="1388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Mặt</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khác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27" name="Object 26"/>
          <p:cNvGraphicFramePr>
            <a:graphicFrameLocks noChangeAspect="1"/>
          </p:cNvGraphicFramePr>
          <p:nvPr/>
        </p:nvGraphicFramePr>
        <p:xfrm>
          <a:off x="1345153" y="4443038"/>
          <a:ext cx="5202238" cy="1306513"/>
        </p:xfrm>
        <a:graphic>
          <a:graphicData uri="http://schemas.openxmlformats.org/presentationml/2006/ole">
            <mc:AlternateContent xmlns:mc="http://schemas.openxmlformats.org/markup-compatibility/2006">
              <mc:Choice xmlns:v="urn:schemas-microsoft-com:vml" Requires="v">
                <p:oleObj spid="_x0000_s152579" name="Equation" r:id="rId7" imgW="2120760" imgH="838080" progId="Equation.DSMT4">
                  <p:embed/>
                </p:oleObj>
              </mc:Choice>
              <mc:Fallback>
                <p:oleObj name="Equation" r:id="rId7" imgW="2120760" imgH="838080" progId="Equation.DSMT4">
                  <p:embed/>
                  <p:pic>
                    <p:nvPicPr>
                      <p:cNvPr id="27" name="Object 26"/>
                      <p:cNvPicPr>
                        <a:picLocks noChangeAspect="1" noChangeArrowheads="1"/>
                      </p:cNvPicPr>
                      <p:nvPr/>
                    </p:nvPicPr>
                    <p:blipFill>
                      <a:blip r:embed="rId8"/>
                      <a:srcRect/>
                      <a:stretch>
                        <a:fillRect/>
                      </a:stretch>
                    </p:blipFill>
                    <p:spPr bwMode="auto">
                      <a:xfrm>
                        <a:off x="1345153" y="4443038"/>
                        <a:ext cx="5202238" cy="1306513"/>
                      </a:xfrm>
                      <a:prstGeom prst="rect">
                        <a:avLst/>
                      </a:prstGeom>
                      <a:noFill/>
                    </p:spPr>
                  </p:pic>
                </p:oleObj>
              </mc:Fallback>
            </mc:AlternateContent>
          </a:graphicData>
        </a:graphic>
      </p:graphicFrame>
      <p:graphicFrame>
        <p:nvGraphicFramePr>
          <p:cNvPr id="28" name="Object 27"/>
          <p:cNvGraphicFramePr>
            <a:graphicFrameLocks noChangeAspect="1"/>
          </p:cNvGraphicFramePr>
          <p:nvPr/>
        </p:nvGraphicFramePr>
        <p:xfrm>
          <a:off x="1119188" y="5756275"/>
          <a:ext cx="8318500" cy="1028700"/>
        </p:xfrm>
        <a:graphic>
          <a:graphicData uri="http://schemas.openxmlformats.org/presentationml/2006/ole">
            <mc:AlternateContent xmlns:mc="http://schemas.openxmlformats.org/markup-compatibility/2006">
              <mc:Choice xmlns:v="urn:schemas-microsoft-com:vml" Requires="v">
                <p:oleObj spid="_x0000_s152580" name="Equation" r:id="rId9" imgW="3390840" imgH="660240" progId="Equation.DSMT4">
                  <p:embed/>
                </p:oleObj>
              </mc:Choice>
              <mc:Fallback>
                <p:oleObj name="Equation" r:id="rId9" imgW="3390840" imgH="660240" progId="Equation.DSMT4">
                  <p:embed/>
                  <p:pic>
                    <p:nvPicPr>
                      <p:cNvPr id="28" name="Object 27"/>
                      <p:cNvPicPr>
                        <a:picLocks noChangeAspect="1" noChangeArrowheads="1"/>
                      </p:cNvPicPr>
                      <p:nvPr/>
                    </p:nvPicPr>
                    <p:blipFill>
                      <a:blip r:embed="rId10"/>
                      <a:srcRect/>
                      <a:stretch>
                        <a:fillRect/>
                      </a:stretch>
                    </p:blipFill>
                    <p:spPr bwMode="auto">
                      <a:xfrm>
                        <a:off x="1119188" y="5756275"/>
                        <a:ext cx="8318500" cy="1028700"/>
                      </a:xfrm>
                      <a:prstGeom prst="rect">
                        <a:avLst/>
                      </a:prstGeom>
                      <a:noFill/>
                    </p:spPr>
                  </p:pic>
                </p:oleObj>
              </mc:Fallback>
            </mc:AlternateContent>
          </a:graphicData>
        </a:graphic>
      </p:graphicFrame>
      <p:sp>
        <p:nvSpPr>
          <p:cNvPr id="29" name="TextBox 28"/>
          <p:cNvSpPr txBox="1"/>
          <p:nvPr/>
        </p:nvSpPr>
        <p:spPr>
          <a:xfrm flipH="1">
            <a:off x="189600" y="2808711"/>
            <a:ext cx="58082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đáp</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ứng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xung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thống</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5806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2" grpId="0"/>
      <p:bldP spid="25" grpId="0"/>
      <p:bldP spid="2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635" y="735106"/>
            <a:ext cx="562983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Thay</a:t>
            </a:r>
            <a:r>
              <a:rPr kumimoji="0" lang="en-US" sz="1800" b="0" i="0" u="none" strike="noStrike" kern="1200" cap="none" spc="0" normalizeH="0" baseline="0" noProof="0">
                <a:ln>
                  <a:noFill/>
                </a:ln>
                <a:solidFill>
                  <a:prstClr val="black"/>
                </a:solidFill>
                <a:effectLst/>
                <a:uLnTx/>
                <a:uFillTx/>
                <a:latin typeface="Calibri"/>
                <a:ea typeface="+mn-ea"/>
                <a:cs typeface="+mn-cs"/>
              </a:rPr>
              <a:t> H</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(z)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H</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(z) </a:t>
            </a:r>
            <a:r>
              <a:rPr kumimoji="0" lang="en-US" sz="1800" b="0" i="0" u="none" strike="noStrike" kern="1200" cap="none" spc="0" normalizeH="0" baseline="0" noProof="0" err="1">
                <a:ln>
                  <a:noFill/>
                </a:ln>
                <a:solidFill>
                  <a:prstClr val="black"/>
                </a:solidFill>
                <a:effectLst/>
                <a:uLnTx/>
                <a:uFillTx/>
                <a:latin typeface="Calibri"/>
                <a:ea typeface="+mn-ea"/>
                <a:cs typeface="+mn-cs"/>
              </a:rPr>
              <a:t>vào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 ta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6" name="Object 5"/>
          <p:cNvGraphicFramePr>
            <a:graphicFrameLocks noChangeAspect="1"/>
          </p:cNvGraphicFramePr>
          <p:nvPr/>
        </p:nvGraphicFramePr>
        <p:xfrm>
          <a:off x="477837" y="1536234"/>
          <a:ext cx="8412163" cy="612775"/>
        </p:xfrm>
        <a:graphic>
          <a:graphicData uri="http://schemas.openxmlformats.org/presentationml/2006/ole">
            <mc:AlternateContent xmlns:mc="http://schemas.openxmlformats.org/markup-compatibility/2006">
              <mc:Choice xmlns:v="urn:schemas-microsoft-com:vml" Requires="v">
                <p:oleObj spid="_x0000_s153601" name="Equation" r:id="rId3" imgW="3429000" imgH="393480" progId="Equation.DSMT4">
                  <p:embed/>
                </p:oleObj>
              </mc:Choice>
              <mc:Fallback>
                <p:oleObj name="Equation" r:id="rId3" imgW="3429000" imgH="393480" progId="Equation.DSMT4">
                  <p:embed/>
                  <p:pic>
                    <p:nvPicPr>
                      <p:cNvPr id="6" name="Object 5"/>
                      <p:cNvPicPr>
                        <a:picLocks noChangeAspect="1" noChangeArrowheads="1"/>
                      </p:cNvPicPr>
                      <p:nvPr/>
                    </p:nvPicPr>
                    <p:blipFill>
                      <a:blip r:embed="rId4"/>
                      <a:srcRect/>
                      <a:stretch>
                        <a:fillRect/>
                      </a:stretch>
                    </p:blipFill>
                    <p:spPr bwMode="auto">
                      <a:xfrm>
                        <a:off x="477837" y="1536234"/>
                        <a:ext cx="8412163" cy="612775"/>
                      </a:xfrm>
                      <a:prstGeom prst="rect">
                        <a:avLst/>
                      </a:prstGeom>
                      <a:noFill/>
                    </p:spPr>
                  </p:pic>
                </p:oleObj>
              </mc:Fallback>
            </mc:AlternateContent>
          </a:graphicData>
        </a:graphic>
      </p:graphicFrame>
      <p:graphicFrame>
        <p:nvGraphicFramePr>
          <p:cNvPr id="7" name="Object 6"/>
          <p:cNvGraphicFramePr>
            <a:graphicFrameLocks noChangeAspect="1"/>
          </p:cNvGraphicFramePr>
          <p:nvPr/>
        </p:nvGraphicFramePr>
        <p:xfrm>
          <a:off x="600635" y="2149009"/>
          <a:ext cx="10248901" cy="1263650"/>
        </p:xfrm>
        <a:graphic>
          <a:graphicData uri="http://schemas.openxmlformats.org/presentationml/2006/ole">
            <mc:AlternateContent xmlns:mc="http://schemas.openxmlformats.org/markup-compatibility/2006">
              <mc:Choice xmlns:v="urn:schemas-microsoft-com:vml" Requires="v">
                <p:oleObj spid="_x0000_s153602" name="Equation" r:id="rId5" imgW="4178160" imgH="812520" progId="Equation.DSMT4">
                  <p:embed/>
                </p:oleObj>
              </mc:Choice>
              <mc:Fallback>
                <p:oleObj name="Equation" r:id="rId5" imgW="4178160" imgH="812520" progId="Equation.DSMT4">
                  <p:embed/>
                  <p:pic>
                    <p:nvPicPr>
                      <p:cNvPr id="7" name="Object 6"/>
                      <p:cNvPicPr>
                        <a:picLocks noChangeAspect="1" noChangeArrowheads="1"/>
                      </p:cNvPicPr>
                      <p:nvPr/>
                    </p:nvPicPr>
                    <p:blipFill>
                      <a:blip r:embed="rId6"/>
                      <a:srcRect/>
                      <a:stretch>
                        <a:fillRect/>
                      </a:stretch>
                    </p:blipFill>
                    <p:spPr bwMode="auto">
                      <a:xfrm>
                        <a:off x="600635" y="2149009"/>
                        <a:ext cx="10248901" cy="1263650"/>
                      </a:xfrm>
                      <a:prstGeom prst="rect">
                        <a:avLst/>
                      </a:prstGeom>
                      <a:noFill/>
                    </p:spPr>
                  </p:pic>
                </p:oleObj>
              </mc:Fallback>
            </mc:AlternateContent>
          </a:graphicData>
        </a:graphic>
      </p:graphicFrame>
      <p:sp>
        <p:nvSpPr>
          <p:cNvPr id="8" name="TextBox 7"/>
          <p:cNvSpPr txBox="1"/>
          <p:nvPr/>
        </p:nvSpPr>
        <p:spPr>
          <a:xfrm>
            <a:off x="762000" y="3684836"/>
            <a:ext cx="62663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đáp</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ứng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xung</a:t>
            </a:r>
            <a:r>
              <a:rPr kumimoji="0" lang="en-US" sz="1800" b="0" i="0" u="none" strike="noStrike" kern="1200" cap="none" spc="0" normalizeH="0" baseline="0" noProof="0">
                <a:ln>
                  <a:noFill/>
                </a:ln>
                <a:solidFill>
                  <a:prstClr val="black"/>
                </a:solidFill>
                <a:effectLst/>
                <a:uLnTx/>
                <a:uFillTx/>
                <a:latin typeface="Calibri"/>
                <a:ea typeface="+mn-ea"/>
                <a:cs typeface="+mn-cs"/>
              </a:rPr>
              <a:t> h(n) = IZT[H(z)]</a:t>
            </a:r>
          </a:p>
        </p:txBody>
      </p:sp>
      <p:graphicFrame>
        <p:nvGraphicFramePr>
          <p:cNvPr id="10" name="Object 9"/>
          <p:cNvGraphicFramePr>
            <a:graphicFrameLocks noChangeAspect="1"/>
          </p:cNvGraphicFramePr>
          <p:nvPr/>
        </p:nvGraphicFramePr>
        <p:xfrm>
          <a:off x="477837" y="4116477"/>
          <a:ext cx="11337926" cy="1579563"/>
        </p:xfrm>
        <a:graphic>
          <a:graphicData uri="http://schemas.openxmlformats.org/presentationml/2006/ole">
            <mc:AlternateContent xmlns:mc="http://schemas.openxmlformats.org/markup-compatibility/2006">
              <mc:Choice xmlns:v="urn:schemas-microsoft-com:vml" Requires="v">
                <p:oleObj spid="_x0000_s153603" name="Equation" r:id="rId7" imgW="4622760" imgH="1015920" progId="Equation.DSMT4">
                  <p:embed/>
                </p:oleObj>
              </mc:Choice>
              <mc:Fallback>
                <p:oleObj name="Equation" r:id="rId7" imgW="4622760" imgH="1015920" progId="Equation.DSMT4">
                  <p:embed/>
                  <p:pic>
                    <p:nvPicPr>
                      <p:cNvPr id="10" name="Object 9"/>
                      <p:cNvPicPr>
                        <a:picLocks noChangeAspect="1" noChangeArrowheads="1"/>
                      </p:cNvPicPr>
                      <p:nvPr/>
                    </p:nvPicPr>
                    <p:blipFill>
                      <a:blip r:embed="rId8"/>
                      <a:srcRect/>
                      <a:stretch>
                        <a:fillRect/>
                      </a:stretch>
                    </p:blipFill>
                    <p:spPr bwMode="auto">
                      <a:xfrm>
                        <a:off x="477837" y="4116477"/>
                        <a:ext cx="11337926" cy="1579563"/>
                      </a:xfrm>
                      <a:prstGeom prst="rect">
                        <a:avLst/>
                      </a:prstGeom>
                      <a:noFill/>
                    </p:spPr>
                  </p:pic>
                </p:oleObj>
              </mc:Fallback>
            </mc:AlternateContent>
          </a:graphicData>
        </a:graphic>
      </p:graphicFrame>
      <p:sp>
        <p:nvSpPr>
          <p:cNvPr id="11" name="TextBox 10"/>
          <p:cNvSpPr txBox="1"/>
          <p:nvPr/>
        </p:nvSpPr>
        <p:spPr>
          <a:xfrm>
            <a:off x="125505" y="5787083"/>
            <a:ext cx="9502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Hay: </a:t>
            </a:r>
          </a:p>
        </p:txBody>
      </p:sp>
      <p:graphicFrame>
        <p:nvGraphicFramePr>
          <p:cNvPr id="12" name="Object 11"/>
          <p:cNvGraphicFramePr>
            <a:graphicFrameLocks noChangeAspect="1"/>
          </p:cNvGraphicFramePr>
          <p:nvPr/>
        </p:nvGraphicFramePr>
        <p:xfrm>
          <a:off x="985557" y="5911702"/>
          <a:ext cx="4081463" cy="671512"/>
        </p:xfrm>
        <a:graphic>
          <a:graphicData uri="http://schemas.openxmlformats.org/presentationml/2006/ole">
            <mc:AlternateContent xmlns:mc="http://schemas.openxmlformats.org/markup-compatibility/2006">
              <mc:Choice xmlns:v="urn:schemas-microsoft-com:vml" Requires="v">
                <p:oleObj spid="_x0000_s153604" name="Equation" r:id="rId9" imgW="1663560" imgH="431640" progId="Equation.DSMT4">
                  <p:embed/>
                </p:oleObj>
              </mc:Choice>
              <mc:Fallback>
                <p:oleObj name="Equation" r:id="rId9" imgW="1663560" imgH="431640" progId="Equation.DSMT4">
                  <p:embed/>
                  <p:pic>
                    <p:nvPicPr>
                      <p:cNvPr id="12" name="Object 11"/>
                      <p:cNvPicPr>
                        <a:picLocks noChangeAspect="1" noChangeArrowheads="1"/>
                      </p:cNvPicPr>
                      <p:nvPr/>
                    </p:nvPicPr>
                    <p:blipFill>
                      <a:blip r:embed="rId10"/>
                      <a:srcRect/>
                      <a:stretch>
                        <a:fillRect/>
                      </a:stretch>
                    </p:blipFill>
                    <p:spPr bwMode="auto">
                      <a:xfrm>
                        <a:off x="985557" y="5911702"/>
                        <a:ext cx="4081463" cy="671512"/>
                      </a:xfrm>
                      <a:prstGeom prst="rect">
                        <a:avLst/>
                      </a:prstGeom>
                      <a:noFill/>
                    </p:spPr>
                  </p:pic>
                </p:oleObj>
              </mc:Fallback>
            </mc:AlternateContent>
          </a:graphicData>
        </a:graphic>
      </p:graphicFrame>
      <p:cxnSp>
        <p:nvCxnSpPr>
          <p:cNvPr id="14" name="Straight Arrow Connector 13"/>
          <p:cNvCxnSpPr/>
          <p:nvPr/>
        </p:nvCxnSpPr>
        <p:spPr>
          <a:xfrm>
            <a:off x="2169459" y="6373906"/>
            <a:ext cx="2510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028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7" y="77348"/>
            <a:ext cx="10972800" cy="1143000"/>
          </a:xfrm>
        </p:spPr>
        <p:txBody>
          <a:bodyPr>
            <a:normAutofit fontScale="90000"/>
          </a:bodyPr>
          <a:lstStyle/>
          <a:p>
            <a:pPr algn="l"/>
            <a:r>
              <a:rPr lang="en-US">
                <a:solidFill>
                  <a:srgbClr val="0066FF"/>
                </a:solidFill>
              </a:rPr>
              <a:t>2.5. </a:t>
            </a:r>
            <a:r>
              <a:rPr lang="en-US" err="1">
                <a:solidFill>
                  <a:srgbClr val="0066FF"/>
                </a:solidFill>
              </a:rPr>
              <a:t>Biểu</a:t>
            </a:r>
            <a:r>
              <a:rPr lang="en-US">
                <a:solidFill>
                  <a:srgbClr val="0066FF"/>
                </a:solidFill>
              </a:rPr>
              <a:t> </a:t>
            </a:r>
            <a:r>
              <a:rPr lang="en-US" err="1">
                <a:solidFill>
                  <a:srgbClr val="0066FF"/>
                </a:solidFill>
              </a:rPr>
              <a:t>diễn</a:t>
            </a:r>
            <a:r>
              <a:rPr lang="en-US">
                <a:solidFill>
                  <a:srgbClr val="0066FF"/>
                </a:solidFill>
              </a:rPr>
              <a:t> </a:t>
            </a:r>
            <a:r>
              <a:rPr lang="en-US" err="1">
                <a:solidFill>
                  <a:srgbClr val="0066FF"/>
                </a:solidFill>
              </a:rPr>
              <a:t>hệ</a:t>
            </a:r>
            <a:r>
              <a:rPr lang="en-US">
                <a:solidFill>
                  <a:srgbClr val="0066FF"/>
                </a:solidFill>
              </a:rPr>
              <a:t> </a:t>
            </a:r>
            <a:r>
              <a:rPr lang="en-US" err="1">
                <a:solidFill>
                  <a:srgbClr val="0066FF"/>
                </a:solidFill>
              </a:rPr>
              <a:t>thống</a:t>
            </a:r>
            <a:r>
              <a:rPr lang="en-US">
                <a:solidFill>
                  <a:srgbClr val="0066FF"/>
                </a:solidFill>
              </a:rPr>
              <a:t> </a:t>
            </a:r>
            <a:r>
              <a:rPr lang="en-US" err="1">
                <a:solidFill>
                  <a:srgbClr val="0066FF"/>
                </a:solidFill>
              </a:rPr>
              <a:t>trong</a:t>
            </a:r>
            <a:r>
              <a:rPr lang="en-US">
                <a:solidFill>
                  <a:srgbClr val="0066FF"/>
                </a:solidFill>
              </a:rPr>
              <a:t> </a:t>
            </a:r>
            <a:r>
              <a:rPr lang="en-US" err="1">
                <a:solidFill>
                  <a:srgbClr val="0066FF"/>
                </a:solidFill>
              </a:rPr>
              <a:t>miền</a:t>
            </a:r>
            <a:r>
              <a:rPr lang="en-US">
                <a:solidFill>
                  <a:srgbClr val="0066FF"/>
                </a:solidFill>
              </a:rPr>
              <a:t> Z:</a:t>
            </a:r>
            <a:br>
              <a:rPr lang="en-US">
                <a:solidFill>
                  <a:srgbClr val="0066FF"/>
                </a:solidFill>
              </a:rPr>
            </a:br>
            <a:r>
              <a:rPr lang="en-US">
                <a:solidFill>
                  <a:srgbClr val="0066FF"/>
                </a:solidFill>
              </a:rPr>
              <a:t>2.5.1. </a:t>
            </a:r>
            <a:r>
              <a:rPr lang="en-US" err="1">
                <a:solidFill>
                  <a:srgbClr val="0066FF"/>
                </a:solidFill>
              </a:rPr>
              <a:t>Hàm</a:t>
            </a:r>
            <a:r>
              <a:rPr lang="en-US">
                <a:solidFill>
                  <a:srgbClr val="0066FF"/>
                </a:solidFill>
              </a:rPr>
              <a:t> </a:t>
            </a:r>
            <a:r>
              <a:rPr lang="en-US" err="1">
                <a:solidFill>
                  <a:srgbClr val="0066FF"/>
                </a:solidFill>
              </a:rPr>
              <a:t>truyền</a:t>
            </a:r>
            <a:r>
              <a:rPr lang="en-US">
                <a:solidFill>
                  <a:srgbClr val="0066FF"/>
                </a:solidFill>
              </a:rPr>
              <a:t> </a:t>
            </a:r>
            <a:r>
              <a:rPr lang="en-US" err="1">
                <a:solidFill>
                  <a:srgbClr val="0066FF"/>
                </a:solidFill>
              </a:rPr>
              <a:t>đạt</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hệ</a:t>
            </a:r>
            <a:r>
              <a:rPr lang="en-US">
                <a:solidFill>
                  <a:srgbClr val="0066FF"/>
                </a:solidFill>
              </a:rPr>
              <a:t> </a:t>
            </a:r>
            <a:r>
              <a:rPr lang="en-US" err="1">
                <a:solidFill>
                  <a:srgbClr val="0066FF"/>
                </a:solidFill>
              </a:rPr>
              <a:t>thống</a:t>
            </a:r>
            <a:r>
              <a:rPr lang="en-US">
                <a:solidFill>
                  <a:srgbClr val="0066FF"/>
                </a:solidFill>
              </a:rPr>
              <a:t>:</a:t>
            </a:r>
          </a:p>
        </p:txBody>
      </p:sp>
      <p:sp>
        <p:nvSpPr>
          <p:cNvPr id="3" name="Content Placeholder 2"/>
          <p:cNvSpPr>
            <a:spLocks noGrp="1"/>
          </p:cNvSpPr>
          <p:nvPr>
            <p:ph sz="half" idx="1"/>
          </p:nvPr>
        </p:nvSpPr>
        <p:spPr>
          <a:xfrm>
            <a:off x="104503" y="1600201"/>
            <a:ext cx="6035762" cy="2815045"/>
          </a:xfrm>
        </p:spPr>
        <p:txBody>
          <a:bodyPr>
            <a:normAutofit lnSpcReduction="10000"/>
          </a:bodyPr>
          <a:lstStyle/>
          <a:p>
            <a:pPr marL="0" indent="0">
              <a:buNone/>
            </a:pPr>
            <a:r>
              <a:rPr lang="en-US" sz="2400" err="1"/>
              <a:t>Trong</a:t>
            </a:r>
            <a:r>
              <a:rPr lang="en-US" sz="2400"/>
              <a:t> </a:t>
            </a:r>
            <a:r>
              <a:rPr lang="en-US" sz="2400" err="1"/>
              <a:t>miền</a:t>
            </a:r>
            <a:r>
              <a:rPr lang="en-US" sz="2400"/>
              <a:t> n: </a:t>
            </a:r>
            <a:r>
              <a:rPr lang="en-US" sz="2400" err="1"/>
              <a:t>hệ</a:t>
            </a:r>
            <a:r>
              <a:rPr lang="en-US" sz="2400"/>
              <a:t> </a:t>
            </a:r>
            <a:r>
              <a:rPr lang="en-US" sz="2400" err="1"/>
              <a:t>thống</a:t>
            </a:r>
            <a:r>
              <a:rPr lang="en-US" sz="2400"/>
              <a:t> </a:t>
            </a:r>
            <a:r>
              <a:rPr lang="en-US" sz="2400" err="1"/>
              <a:t>có</a:t>
            </a:r>
            <a:r>
              <a:rPr lang="en-US" sz="2400"/>
              <a:t> </a:t>
            </a:r>
            <a:r>
              <a:rPr lang="en-US" sz="2400" err="1"/>
              <a:t>mô</a:t>
            </a:r>
            <a:r>
              <a:rPr lang="en-US" sz="2400"/>
              <a:t> </a:t>
            </a:r>
            <a:r>
              <a:rPr lang="en-US" sz="2400" err="1"/>
              <a:t>hình</a:t>
            </a:r>
            <a:r>
              <a:rPr lang="en-US" sz="2400"/>
              <a:t> </a:t>
            </a:r>
            <a:r>
              <a:rPr lang="en-US" sz="2400" err="1"/>
              <a:t>sau</a:t>
            </a:r>
            <a:r>
              <a:rPr lang="en-US" sz="2400"/>
              <a:t>:</a:t>
            </a:r>
          </a:p>
          <a:p>
            <a:pPr marL="0" indent="0">
              <a:buNone/>
            </a:pPr>
            <a:endParaRPr lang="en-US" sz="2400"/>
          </a:p>
          <a:p>
            <a:pPr marL="0" indent="0">
              <a:buNone/>
            </a:pPr>
            <a:r>
              <a:rPr lang="en-US" sz="2400"/>
              <a:t>               x(n)			  y(n)</a:t>
            </a:r>
          </a:p>
          <a:p>
            <a:pPr>
              <a:buFontTx/>
              <a:buChar char="-"/>
            </a:pPr>
            <a:r>
              <a:rPr lang="en-US" sz="2400" err="1"/>
              <a:t>Đáp</a:t>
            </a:r>
            <a:r>
              <a:rPr lang="en-US" sz="2400"/>
              <a:t> </a:t>
            </a:r>
            <a:r>
              <a:rPr lang="en-US" sz="2400" err="1"/>
              <a:t>ứng</a:t>
            </a:r>
            <a:r>
              <a:rPr lang="en-US" sz="2400"/>
              <a:t> </a:t>
            </a:r>
            <a:r>
              <a:rPr lang="en-US" sz="2400" err="1"/>
              <a:t>của</a:t>
            </a:r>
            <a:r>
              <a:rPr lang="en-US" sz="2400"/>
              <a:t> </a:t>
            </a:r>
            <a:r>
              <a:rPr lang="en-US" sz="2400" err="1"/>
              <a:t>hệ</a:t>
            </a:r>
            <a:r>
              <a:rPr lang="en-US" sz="2400"/>
              <a:t> </a:t>
            </a:r>
            <a:r>
              <a:rPr lang="en-US" sz="2400" err="1"/>
              <a:t>thống</a:t>
            </a:r>
            <a:r>
              <a:rPr lang="en-US" sz="2400"/>
              <a:t>:</a:t>
            </a:r>
          </a:p>
          <a:p>
            <a:pPr marL="0" indent="0">
              <a:buNone/>
            </a:pPr>
            <a:r>
              <a:rPr lang="en-US" sz="2400"/>
              <a:t>	y(n) = x(n)*h(n)</a:t>
            </a:r>
          </a:p>
        </p:txBody>
      </p:sp>
      <p:sp>
        <p:nvSpPr>
          <p:cNvPr id="4" name="Content Placeholder 3"/>
          <p:cNvSpPr>
            <a:spLocks noGrp="1"/>
          </p:cNvSpPr>
          <p:nvPr>
            <p:ph sz="half" idx="2"/>
          </p:nvPr>
        </p:nvSpPr>
        <p:spPr>
          <a:xfrm>
            <a:off x="6140265" y="1600201"/>
            <a:ext cx="5929815" cy="3037113"/>
          </a:xfrm>
        </p:spPr>
        <p:txBody>
          <a:bodyPr>
            <a:normAutofit lnSpcReduction="10000"/>
          </a:bodyPr>
          <a:lstStyle/>
          <a:p>
            <a:pPr marL="0" indent="0">
              <a:buNone/>
            </a:pPr>
            <a:r>
              <a:rPr lang="en-US" sz="2400" err="1"/>
              <a:t>Trong</a:t>
            </a:r>
            <a:r>
              <a:rPr lang="en-US" sz="2400"/>
              <a:t> </a:t>
            </a:r>
            <a:r>
              <a:rPr lang="en-US" sz="2400" err="1"/>
              <a:t>miền</a:t>
            </a:r>
            <a:r>
              <a:rPr lang="en-US" sz="2400"/>
              <a:t> z: </a:t>
            </a:r>
            <a:r>
              <a:rPr lang="en-US" sz="2400" err="1"/>
              <a:t>Hệ</a:t>
            </a:r>
            <a:r>
              <a:rPr lang="en-US" sz="2400"/>
              <a:t> </a:t>
            </a:r>
            <a:r>
              <a:rPr lang="en-US" sz="2400" err="1"/>
              <a:t>thống</a:t>
            </a:r>
            <a:r>
              <a:rPr lang="en-US" sz="2400"/>
              <a:t> </a:t>
            </a:r>
            <a:r>
              <a:rPr lang="en-US" sz="2400" err="1"/>
              <a:t>có</a:t>
            </a:r>
            <a:r>
              <a:rPr lang="en-US" sz="2400"/>
              <a:t> </a:t>
            </a:r>
            <a:r>
              <a:rPr lang="en-US" sz="2400" err="1"/>
              <a:t>mô</a:t>
            </a:r>
            <a:r>
              <a:rPr lang="en-US" sz="2400"/>
              <a:t> </a:t>
            </a:r>
            <a:r>
              <a:rPr lang="en-US" sz="2400" err="1"/>
              <a:t>hình</a:t>
            </a:r>
            <a:r>
              <a:rPr lang="en-US" sz="2400"/>
              <a:t> </a:t>
            </a:r>
            <a:r>
              <a:rPr lang="en-US" sz="2400" err="1"/>
              <a:t>sau</a:t>
            </a:r>
            <a:r>
              <a:rPr lang="en-US" sz="2400"/>
              <a:t>:</a:t>
            </a:r>
          </a:p>
          <a:p>
            <a:pPr marL="0" indent="0">
              <a:buNone/>
            </a:pPr>
            <a:endParaRPr lang="en-US" sz="2400"/>
          </a:p>
          <a:p>
            <a:pPr marL="0" indent="0">
              <a:buNone/>
            </a:pPr>
            <a:r>
              <a:rPr lang="en-US" sz="2400"/>
              <a:t>           X(z)			     Y(z)</a:t>
            </a:r>
          </a:p>
          <a:p>
            <a:pPr marL="0" indent="0">
              <a:buNone/>
            </a:pPr>
            <a:r>
              <a:rPr lang="en-US" sz="2400"/>
              <a:t>-Theo tính </a:t>
            </a:r>
            <a:r>
              <a:rPr lang="en-US" sz="2400" err="1"/>
              <a:t>chất</a:t>
            </a:r>
            <a:r>
              <a:rPr lang="en-US" sz="2400"/>
              <a:t> </a:t>
            </a:r>
            <a:r>
              <a:rPr lang="en-US" sz="2400" err="1"/>
              <a:t>của</a:t>
            </a:r>
            <a:r>
              <a:rPr lang="en-US" sz="2400"/>
              <a:t> </a:t>
            </a:r>
            <a:r>
              <a:rPr lang="en-US" sz="2400" err="1"/>
              <a:t>biến</a:t>
            </a:r>
            <a:r>
              <a:rPr lang="en-US" sz="2400"/>
              <a:t> </a:t>
            </a:r>
            <a:r>
              <a:rPr lang="en-US" sz="2400" err="1"/>
              <a:t>đổi</a:t>
            </a:r>
            <a:r>
              <a:rPr lang="en-US" sz="2400"/>
              <a:t> z:</a:t>
            </a:r>
          </a:p>
          <a:p>
            <a:pPr marL="0" indent="0">
              <a:buNone/>
            </a:pPr>
            <a:r>
              <a:rPr lang="en-US" sz="2400"/>
              <a:t>     Y(z) = ZT[y(n)] = ZT[x(n)*h(n)]</a:t>
            </a:r>
          </a:p>
          <a:p>
            <a:pPr marL="0" indent="0">
              <a:buNone/>
            </a:pPr>
            <a:r>
              <a:rPr lang="en-US" sz="2400"/>
              <a:t>	   = X(z).H(z)		              (2.5.1)</a:t>
            </a:r>
          </a:p>
          <a:p>
            <a:pPr marL="0" indent="0">
              <a:buNone/>
            </a:pPr>
            <a:r>
              <a:rPr lang="en-US"/>
              <a:t>		</a:t>
            </a:r>
          </a:p>
          <a:p>
            <a:pPr marL="0" indent="0">
              <a:buNone/>
            </a:pPr>
            <a:endParaRPr lang="en-US"/>
          </a:p>
        </p:txBody>
      </p:sp>
      <p:sp>
        <p:nvSpPr>
          <p:cNvPr id="7" name="Rectangle 6"/>
          <p:cNvSpPr/>
          <p:nvPr/>
        </p:nvSpPr>
        <p:spPr bwMode="auto">
          <a:xfrm>
            <a:off x="2312126" y="2167401"/>
            <a:ext cx="1319348" cy="52456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h(n)</a:t>
            </a:r>
          </a:p>
        </p:txBody>
      </p:sp>
      <p:cxnSp>
        <p:nvCxnSpPr>
          <p:cNvPr id="9" name="Straight Arrow Connector 8"/>
          <p:cNvCxnSpPr>
            <a:endCxn id="7" idx="1"/>
          </p:cNvCxnSpPr>
          <p:nvPr/>
        </p:nvCxnSpPr>
        <p:spPr>
          <a:xfrm>
            <a:off x="1384663" y="2429684"/>
            <a:ext cx="92746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7" idx="3"/>
          </p:cNvCxnSpPr>
          <p:nvPr/>
        </p:nvCxnSpPr>
        <p:spPr>
          <a:xfrm flipV="1">
            <a:off x="3631474" y="2429684"/>
            <a:ext cx="81569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bwMode="auto">
          <a:xfrm>
            <a:off x="8321035" y="2180472"/>
            <a:ext cx="1345479" cy="52456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H(z)</a:t>
            </a:r>
          </a:p>
        </p:txBody>
      </p:sp>
      <p:cxnSp>
        <p:nvCxnSpPr>
          <p:cNvPr id="17" name="Straight Arrow Connector 16"/>
          <p:cNvCxnSpPr>
            <a:endCxn id="15" idx="1"/>
          </p:cNvCxnSpPr>
          <p:nvPr/>
        </p:nvCxnSpPr>
        <p:spPr>
          <a:xfrm>
            <a:off x="7313748" y="2442755"/>
            <a:ext cx="100728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5" idx="3"/>
          </p:cNvCxnSpPr>
          <p:nvPr/>
        </p:nvCxnSpPr>
        <p:spPr>
          <a:xfrm flipV="1">
            <a:off x="9666514" y="2432959"/>
            <a:ext cx="1084217" cy="9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5845263" y="1600201"/>
            <a:ext cx="0" cy="2553788"/>
          </a:xfrm>
          <a:prstGeom prst="line">
            <a:avLst/>
          </a:prstGeom>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 y="4637314"/>
            <a:ext cx="89741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Từ</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(2.5.1)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hàm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truyền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sp>
        <p:nvSpPr>
          <p:cNvPr id="31" name="Rectangle 5"/>
          <p:cNvSpPr>
            <a:spLocks noChangeArrowheads="1"/>
          </p:cNvSpPr>
          <p:nvPr/>
        </p:nvSpPr>
        <p:spPr bwMode="auto">
          <a:xfrm>
            <a:off x="6327910" y="5321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1"/>
          <p:cNvGraphicFramePr>
            <a:graphicFrameLocks noChangeAspect="1"/>
          </p:cNvGraphicFramePr>
          <p:nvPr/>
        </p:nvGraphicFramePr>
        <p:xfrm>
          <a:off x="7976099" y="4569301"/>
          <a:ext cx="1996168" cy="644596"/>
        </p:xfrm>
        <a:graphic>
          <a:graphicData uri="http://schemas.openxmlformats.org/presentationml/2006/ole">
            <mc:AlternateContent xmlns:mc="http://schemas.openxmlformats.org/markup-compatibility/2006">
              <mc:Choice xmlns:v="urn:schemas-microsoft-com:vml" Requires="v">
                <p:oleObj spid="_x0000_s154625" name="Equation" r:id="rId3" imgW="850680" imgH="419040" progId="Equation.DSMT4">
                  <p:embed/>
                </p:oleObj>
              </mc:Choice>
              <mc:Fallback>
                <p:oleObj name="Equation" r:id="rId3" imgW="850680" imgH="419040" progId="Equation.DSMT4">
                  <p:embed/>
                  <p:pic>
                    <p:nvPicPr>
                      <p:cNvPr id="32" name="Object 31"/>
                      <p:cNvPicPr>
                        <a:picLocks noChangeAspect="1" noChangeArrowheads="1"/>
                      </p:cNvPicPr>
                      <p:nvPr/>
                    </p:nvPicPr>
                    <p:blipFill>
                      <a:blip r:embed="rId4"/>
                      <a:srcRect/>
                      <a:stretch>
                        <a:fillRect/>
                      </a:stretch>
                    </p:blipFill>
                    <p:spPr bwMode="auto">
                      <a:xfrm>
                        <a:off x="7976099" y="4569301"/>
                        <a:ext cx="1996168" cy="644596"/>
                      </a:xfrm>
                      <a:prstGeom prst="rect">
                        <a:avLst/>
                      </a:prstGeom>
                      <a:noFill/>
                    </p:spPr>
                  </p:pic>
                </p:oleObj>
              </mc:Fallback>
            </mc:AlternateContent>
          </a:graphicData>
        </a:graphic>
      </p:graphicFrame>
      <p:sp>
        <p:nvSpPr>
          <p:cNvPr id="33" name="TextBox 32"/>
          <p:cNvSpPr txBox="1"/>
          <p:nvPr/>
        </p:nvSpPr>
        <p:spPr>
          <a:xfrm flipH="1">
            <a:off x="10939054" y="4584645"/>
            <a:ext cx="12866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(2.5.2)</a:t>
            </a:r>
          </a:p>
        </p:txBody>
      </p:sp>
      <p:sp>
        <p:nvSpPr>
          <p:cNvPr id="34" name="TextBox 33"/>
          <p:cNvSpPr txBox="1"/>
          <p:nvPr/>
        </p:nvSpPr>
        <p:spPr>
          <a:xfrm flipH="1">
            <a:off x="-36289" y="5551879"/>
            <a:ext cx="117631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Theo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nghĩa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về</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z: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Hàm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truyền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z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xung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35" name="Rectangle 8"/>
          <p:cNvSpPr>
            <a:spLocks noChangeArrowheads="1"/>
          </p:cNvSpPr>
          <p:nvPr/>
        </p:nvSpPr>
        <p:spPr bwMode="auto">
          <a:xfrm>
            <a:off x="-5476927" y="6283513"/>
            <a:ext cx="21837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 name="Object 35"/>
          <p:cNvGraphicFramePr>
            <a:graphicFrameLocks noChangeAspect="1"/>
          </p:cNvGraphicFramePr>
          <p:nvPr/>
        </p:nvGraphicFramePr>
        <p:xfrm>
          <a:off x="2608730" y="6013545"/>
          <a:ext cx="3531536" cy="698594"/>
        </p:xfrm>
        <a:graphic>
          <a:graphicData uri="http://schemas.openxmlformats.org/presentationml/2006/ole">
            <mc:AlternateContent xmlns:mc="http://schemas.openxmlformats.org/markup-compatibility/2006">
              <mc:Choice xmlns:v="urn:schemas-microsoft-com:vml" Requires="v">
                <p:oleObj spid="_x0000_s154626" name="Equation" r:id="rId5" imgW="1968500" imgH="431800" progId="Equation.DSMT4">
                  <p:embed/>
                </p:oleObj>
              </mc:Choice>
              <mc:Fallback>
                <p:oleObj name="Equation" r:id="rId5" imgW="1968500" imgH="431800" progId="Equation.DSMT4">
                  <p:embed/>
                  <p:pic>
                    <p:nvPicPr>
                      <p:cNvPr id="36"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8730" y="6013545"/>
                        <a:ext cx="3531536" cy="698594"/>
                      </a:xfrm>
                      <a:prstGeom prst="rect">
                        <a:avLst/>
                      </a:prstGeom>
                      <a:noFill/>
                    </p:spPr>
                  </p:pic>
                </p:oleObj>
              </mc:Fallback>
            </mc:AlternateContent>
          </a:graphicData>
        </a:graphic>
      </p:graphicFrame>
      <p:sp>
        <p:nvSpPr>
          <p:cNvPr id="37" name="TextBox 36"/>
          <p:cNvSpPr txBox="1"/>
          <p:nvPr/>
        </p:nvSpPr>
        <p:spPr>
          <a:xfrm>
            <a:off x="10971710" y="6044299"/>
            <a:ext cx="15479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(2.5.3)</a:t>
            </a:r>
          </a:p>
        </p:txBody>
      </p:sp>
    </p:spTree>
    <p:extLst>
      <p:ext uri="{BB962C8B-B14F-4D97-AF65-F5344CB8AC3E}">
        <p14:creationId xmlns:p14="http://schemas.microsoft.com/office/powerpoint/2010/main" val="2463235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30" grpId="0"/>
      <p:bldP spid="3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13062"/>
            <a:ext cx="12192000" cy="9948670"/>
          </a:xfrm>
        </p:spPr>
        <p:txBody>
          <a:bodyPr/>
          <a:lstStyle/>
          <a:p>
            <a:pPr marL="0" indent="0">
              <a:buNone/>
            </a:pPr>
            <a:r>
              <a:rPr lang="en-US">
                <a:solidFill>
                  <a:srgbClr val="0066FF"/>
                </a:solidFill>
              </a:rPr>
              <a:t>2.5.2. </a:t>
            </a:r>
            <a:r>
              <a:rPr lang="en-US" err="1">
                <a:solidFill>
                  <a:srgbClr val="0066FF"/>
                </a:solidFill>
              </a:rPr>
              <a:t>Tìm</a:t>
            </a:r>
            <a:r>
              <a:rPr lang="en-US">
                <a:solidFill>
                  <a:srgbClr val="0066FF"/>
                </a:solidFill>
              </a:rPr>
              <a:t> </a:t>
            </a:r>
            <a:r>
              <a:rPr lang="en-US" err="1">
                <a:solidFill>
                  <a:srgbClr val="0066FF"/>
                </a:solidFill>
              </a:rPr>
              <a:t>hàm</a:t>
            </a:r>
            <a:r>
              <a:rPr lang="en-US">
                <a:solidFill>
                  <a:srgbClr val="0066FF"/>
                </a:solidFill>
              </a:rPr>
              <a:t> </a:t>
            </a:r>
            <a:r>
              <a:rPr lang="en-US" err="1">
                <a:solidFill>
                  <a:srgbClr val="0066FF"/>
                </a:solidFill>
              </a:rPr>
              <a:t>truyền</a:t>
            </a:r>
            <a:r>
              <a:rPr lang="en-US">
                <a:solidFill>
                  <a:srgbClr val="0066FF"/>
                </a:solidFill>
              </a:rPr>
              <a:t> </a:t>
            </a:r>
            <a:r>
              <a:rPr lang="en-US" err="1">
                <a:solidFill>
                  <a:srgbClr val="0066FF"/>
                </a:solidFill>
              </a:rPr>
              <a:t>đạt</a:t>
            </a:r>
            <a:r>
              <a:rPr lang="en-US">
                <a:solidFill>
                  <a:srgbClr val="0066FF"/>
                </a:solidFill>
              </a:rPr>
              <a:t> H(z) </a:t>
            </a:r>
            <a:r>
              <a:rPr lang="en-US" err="1">
                <a:solidFill>
                  <a:srgbClr val="0066FF"/>
                </a:solidFill>
              </a:rPr>
              <a:t>từ</a:t>
            </a:r>
            <a:r>
              <a:rPr lang="en-US">
                <a:solidFill>
                  <a:srgbClr val="0066FF"/>
                </a:solidFill>
              </a:rPr>
              <a:t> </a:t>
            </a:r>
            <a:r>
              <a:rPr lang="en-US" err="1">
                <a:solidFill>
                  <a:srgbClr val="0066FF"/>
                </a:solidFill>
              </a:rPr>
              <a:t>phương</a:t>
            </a:r>
            <a:r>
              <a:rPr lang="en-US">
                <a:solidFill>
                  <a:srgbClr val="0066FF"/>
                </a:solidFill>
              </a:rPr>
              <a:t> </a:t>
            </a:r>
            <a:r>
              <a:rPr lang="en-US" err="1">
                <a:solidFill>
                  <a:srgbClr val="0066FF"/>
                </a:solidFill>
              </a:rPr>
              <a:t>trình</a:t>
            </a:r>
            <a:r>
              <a:rPr lang="en-US">
                <a:solidFill>
                  <a:srgbClr val="0066FF"/>
                </a:solidFill>
              </a:rPr>
              <a:t> </a:t>
            </a:r>
            <a:r>
              <a:rPr lang="en-US" err="1">
                <a:solidFill>
                  <a:srgbClr val="0066FF"/>
                </a:solidFill>
              </a:rPr>
              <a:t>sai</a:t>
            </a:r>
            <a:r>
              <a:rPr lang="en-US">
                <a:solidFill>
                  <a:srgbClr val="0066FF"/>
                </a:solidFill>
              </a:rPr>
              <a:t> </a:t>
            </a:r>
            <a:r>
              <a:rPr lang="en-US" err="1">
                <a:solidFill>
                  <a:srgbClr val="0066FF"/>
                </a:solidFill>
              </a:rPr>
              <a:t>phân</a:t>
            </a:r>
            <a:r>
              <a:rPr lang="en-US">
                <a:solidFill>
                  <a:srgbClr val="0066FF"/>
                </a:solidFill>
              </a:rPr>
              <a:t> </a:t>
            </a:r>
            <a:r>
              <a:rPr lang="en-US" err="1">
                <a:solidFill>
                  <a:srgbClr val="0066FF"/>
                </a:solidFill>
              </a:rPr>
              <a:t>tuyến</a:t>
            </a:r>
            <a:r>
              <a:rPr lang="en-US">
                <a:solidFill>
                  <a:srgbClr val="0066FF"/>
                </a:solidFill>
              </a:rPr>
              <a:t> tính </a:t>
            </a:r>
            <a:r>
              <a:rPr lang="en-US" err="1">
                <a:solidFill>
                  <a:srgbClr val="0066FF"/>
                </a:solidFill>
              </a:rPr>
              <a:t>hệ</a:t>
            </a:r>
            <a:r>
              <a:rPr lang="en-US">
                <a:solidFill>
                  <a:srgbClr val="0066FF"/>
                </a:solidFill>
              </a:rPr>
              <a:t> </a:t>
            </a:r>
            <a:r>
              <a:rPr lang="en-US" err="1">
                <a:solidFill>
                  <a:srgbClr val="0066FF"/>
                </a:solidFill>
              </a:rPr>
              <a:t>số</a:t>
            </a:r>
            <a:r>
              <a:rPr lang="en-US">
                <a:solidFill>
                  <a:srgbClr val="0066FF"/>
                </a:solidFill>
              </a:rPr>
              <a:t> </a:t>
            </a:r>
            <a:r>
              <a:rPr lang="en-US" err="1">
                <a:solidFill>
                  <a:srgbClr val="0066FF"/>
                </a:solidFill>
              </a:rPr>
              <a:t>hằng</a:t>
            </a:r>
            <a:r>
              <a:rPr lang="en-US">
                <a:solidFill>
                  <a:srgbClr val="0066FF"/>
                </a:solidFill>
              </a:rPr>
              <a:t>:</a:t>
            </a:r>
          </a:p>
          <a:p>
            <a:pPr>
              <a:buFontTx/>
              <a:buChar char="-"/>
            </a:pPr>
            <a:r>
              <a:rPr lang="en-US" err="1"/>
              <a:t>Hệ</a:t>
            </a:r>
            <a:r>
              <a:rPr lang="en-US"/>
              <a:t> </a:t>
            </a:r>
            <a:r>
              <a:rPr lang="en-US" err="1"/>
              <a:t>thống</a:t>
            </a:r>
            <a:r>
              <a:rPr lang="en-US"/>
              <a:t> </a:t>
            </a:r>
            <a:r>
              <a:rPr lang="en-US" err="1"/>
              <a:t>tuyến</a:t>
            </a:r>
            <a:r>
              <a:rPr lang="en-US"/>
              <a:t> tính </a:t>
            </a:r>
            <a:r>
              <a:rPr lang="en-US" err="1"/>
              <a:t>bất</a:t>
            </a:r>
            <a:r>
              <a:rPr lang="en-US"/>
              <a:t> </a:t>
            </a:r>
            <a:r>
              <a:rPr lang="en-US" err="1"/>
              <a:t>biến</a:t>
            </a:r>
            <a:r>
              <a:rPr lang="en-US"/>
              <a:t> </a:t>
            </a:r>
            <a:r>
              <a:rPr lang="en-US" err="1"/>
              <a:t>nhân</a:t>
            </a:r>
            <a:r>
              <a:rPr lang="en-US"/>
              <a:t> </a:t>
            </a:r>
            <a:r>
              <a:rPr lang="en-US" err="1"/>
              <a:t>quả</a:t>
            </a:r>
            <a:r>
              <a:rPr lang="en-US"/>
              <a:t> </a:t>
            </a:r>
            <a:r>
              <a:rPr lang="en-US" err="1"/>
              <a:t>được</a:t>
            </a:r>
            <a:r>
              <a:rPr lang="en-US"/>
              <a:t> </a:t>
            </a:r>
            <a:r>
              <a:rPr lang="en-US" err="1"/>
              <a:t>mô</a:t>
            </a:r>
            <a:r>
              <a:rPr lang="en-US"/>
              <a:t> </a:t>
            </a:r>
            <a:r>
              <a:rPr lang="en-US" err="1"/>
              <a:t>tả</a:t>
            </a:r>
            <a:r>
              <a:rPr lang="en-US"/>
              <a:t> </a:t>
            </a:r>
            <a:r>
              <a:rPr lang="en-US" err="1"/>
              <a:t>bởi</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sau</a:t>
            </a:r>
            <a:r>
              <a:rPr lang="en-US"/>
              <a:t>:</a:t>
            </a:r>
          </a:p>
          <a:p>
            <a:pPr marL="0" indent="0">
              <a:buNone/>
            </a:pPr>
            <a:r>
              <a:rPr lang="en-US"/>
              <a:t>                                                                                                              (2.5.4)</a:t>
            </a:r>
          </a:p>
          <a:p>
            <a:pPr marL="0" indent="0">
              <a:buNone/>
            </a:pPr>
            <a:r>
              <a:rPr lang="en-US"/>
              <a:t>- </a:t>
            </a:r>
            <a:r>
              <a:rPr lang="en-US" err="1"/>
              <a:t>Lấy</a:t>
            </a:r>
            <a:r>
              <a:rPr lang="en-US"/>
              <a:t> </a:t>
            </a:r>
            <a:r>
              <a:rPr lang="en-US" err="1"/>
              <a:t>biến</a:t>
            </a:r>
            <a:r>
              <a:rPr lang="en-US"/>
              <a:t> </a:t>
            </a:r>
            <a:r>
              <a:rPr lang="en-US" err="1"/>
              <a:t>đổi</a:t>
            </a:r>
            <a:r>
              <a:rPr lang="en-US"/>
              <a:t> z </a:t>
            </a:r>
            <a:r>
              <a:rPr lang="en-US" err="1"/>
              <a:t>hai</a:t>
            </a:r>
            <a:r>
              <a:rPr lang="en-US"/>
              <a:t> </a:t>
            </a:r>
            <a:r>
              <a:rPr lang="en-US" err="1"/>
              <a:t>vế</a:t>
            </a:r>
            <a:r>
              <a:rPr lang="en-US"/>
              <a:t> </a:t>
            </a:r>
            <a:r>
              <a:rPr lang="en-US" err="1"/>
              <a:t>của</a:t>
            </a:r>
            <a:r>
              <a:rPr lang="en-US"/>
              <a:t> </a:t>
            </a:r>
            <a:r>
              <a:rPr lang="en-US" err="1"/>
              <a:t>phương</a:t>
            </a:r>
            <a:r>
              <a:rPr lang="en-US"/>
              <a:t> </a:t>
            </a:r>
            <a:r>
              <a:rPr lang="en-US" err="1"/>
              <a:t>trình</a:t>
            </a:r>
            <a:r>
              <a:rPr lang="en-US"/>
              <a:t> (2.5.4):</a:t>
            </a:r>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marL="1371600" lvl="3" indent="0">
              <a:buNone/>
            </a:pPr>
            <a:endParaRPr lang="en-US"/>
          </a:p>
          <a:p>
            <a:pPr marL="1371600" lvl="3" indent="0">
              <a:buNone/>
            </a:pPr>
            <a:r>
              <a:rPr lang="en-US"/>
              <a:t>                                                                                                                           </a:t>
            </a:r>
            <a:r>
              <a:rPr lang="en-US" sz="2400">
                <a:latin typeface="Times New Roman" panose="02020603050405020304" pitchFamily="18" charset="0"/>
                <a:cs typeface="Times New Roman" panose="02020603050405020304" pitchFamily="18" charset="0"/>
              </a:rPr>
              <a:t>(2.5.5)                       </a:t>
            </a:r>
          </a:p>
          <a:p>
            <a:pPr>
              <a:buFontTx/>
              <a:buChar char="-"/>
            </a:pPr>
            <a:endParaRPr lang="en-US"/>
          </a:p>
          <a:p>
            <a:pPr>
              <a:buFontTx/>
              <a:buChar char="-"/>
            </a:pPr>
            <a:endParaRPr lang="en-US"/>
          </a:p>
          <a:p>
            <a:pPr>
              <a:buFontTx/>
              <a:buChar char="-"/>
            </a:pPr>
            <a:endParaRPr lang="en-US"/>
          </a:p>
          <a:p>
            <a:pPr marL="0" indent="0">
              <a:buNone/>
            </a:pPr>
            <a:endParaRPr lang="en-US"/>
          </a:p>
          <a:p>
            <a:pPr marL="0" indent="0">
              <a:buNone/>
            </a:pPr>
            <a:endParaRPr lang="en-US"/>
          </a:p>
          <a:p>
            <a:pPr marL="0" indent="0">
              <a:buNone/>
            </a:pPr>
            <a:r>
              <a:rPr lang="en-US"/>
              <a:t>			</a:t>
            </a:r>
          </a:p>
        </p:txBody>
      </p:sp>
      <p:sp>
        <p:nvSpPr>
          <p:cNvPr id="18" name="Rectangle 13"/>
          <p:cNvSpPr>
            <a:spLocks noChangeArrowheads="1"/>
          </p:cNvSpPr>
          <p:nvPr/>
        </p:nvSpPr>
        <p:spPr bwMode="auto">
          <a:xfrm>
            <a:off x="0" y="-1045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9" name="Object 18"/>
          <p:cNvGraphicFramePr>
            <a:graphicFrameLocks noChangeAspect="1"/>
          </p:cNvGraphicFramePr>
          <p:nvPr/>
        </p:nvGraphicFramePr>
        <p:xfrm>
          <a:off x="2991395" y="881530"/>
          <a:ext cx="3396342" cy="770708"/>
        </p:xfrm>
        <a:graphic>
          <a:graphicData uri="http://schemas.openxmlformats.org/presentationml/2006/ole">
            <mc:AlternateContent xmlns:mc="http://schemas.openxmlformats.org/markup-compatibility/2006">
              <mc:Choice xmlns:v="urn:schemas-microsoft-com:vml" Requires="v">
                <p:oleObj spid="_x0000_s155649" name="Equation" r:id="rId3" imgW="1765300" imgH="431800" progId="Equation.DSMT4">
                  <p:embed/>
                </p:oleObj>
              </mc:Choice>
              <mc:Fallback>
                <p:oleObj name="Equation" r:id="rId3" imgW="1765300" imgH="431800" progId="Equation.DSMT4">
                  <p:embed/>
                  <p:pic>
                    <p:nvPicPr>
                      <p:cNvPr id="19"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395" y="881530"/>
                        <a:ext cx="3396342" cy="770708"/>
                      </a:xfrm>
                      <a:prstGeom prst="rect">
                        <a:avLst/>
                      </a:prstGeom>
                      <a:noFill/>
                    </p:spPr>
                  </p:pic>
                </p:oleObj>
              </mc:Fallback>
            </mc:AlternateContent>
          </a:graphicData>
        </a:graphic>
      </p:graphicFrame>
      <p:sp>
        <p:nvSpPr>
          <p:cNvPr id="20" name="Rectangle 15"/>
          <p:cNvSpPr>
            <a:spLocks noChangeArrowheads="1"/>
          </p:cNvSpPr>
          <p:nvPr/>
        </p:nvSpPr>
        <p:spPr bwMode="auto">
          <a:xfrm>
            <a:off x="2991395" y="2842391"/>
            <a:ext cx="195784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 name="Object 20"/>
          <p:cNvGraphicFramePr>
            <a:graphicFrameLocks noChangeAspect="1"/>
          </p:cNvGraphicFramePr>
          <p:nvPr/>
        </p:nvGraphicFramePr>
        <p:xfrm>
          <a:off x="2468880" y="2231416"/>
          <a:ext cx="4546069" cy="738881"/>
        </p:xfrm>
        <a:graphic>
          <a:graphicData uri="http://schemas.openxmlformats.org/presentationml/2006/ole">
            <mc:AlternateContent xmlns:mc="http://schemas.openxmlformats.org/markup-compatibility/2006">
              <mc:Choice xmlns:v="urn:schemas-microsoft-com:vml" Requires="v">
                <p:oleObj spid="_x0000_s155650" name="Equation" r:id="rId5" imgW="2324100" imgH="431800" progId="Equation.DSMT4">
                  <p:embed/>
                </p:oleObj>
              </mc:Choice>
              <mc:Fallback>
                <p:oleObj name="Equation" r:id="rId5" imgW="2324100" imgH="431800" progId="Equation.DSMT4">
                  <p:embed/>
                  <p:pic>
                    <p:nvPicPr>
                      <p:cNvPr id="21"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8880" y="2231416"/>
                        <a:ext cx="4546069" cy="738881"/>
                      </a:xfrm>
                      <a:prstGeom prst="rect">
                        <a:avLst/>
                      </a:prstGeom>
                      <a:noFill/>
                    </p:spPr>
                  </p:pic>
                </p:oleObj>
              </mc:Fallback>
            </mc:AlternateContent>
          </a:graphicData>
        </a:graphic>
      </p:graphicFrame>
      <p:sp>
        <p:nvSpPr>
          <p:cNvPr id="23" name="Rectangle 17"/>
          <p:cNvSpPr>
            <a:spLocks noChangeArrowheads="1"/>
          </p:cNvSpPr>
          <p:nvPr/>
        </p:nvSpPr>
        <p:spPr bwMode="auto">
          <a:xfrm>
            <a:off x="2991395" y="36011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4" name="Object 23"/>
          <p:cNvGraphicFramePr>
            <a:graphicFrameLocks noChangeAspect="1"/>
          </p:cNvGraphicFramePr>
          <p:nvPr/>
        </p:nvGraphicFramePr>
        <p:xfrm>
          <a:off x="2109651" y="2969669"/>
          <a:ext cx="5410265" cy="703146"/>
        </p:xfrm>
        <a:graphic>
          <a:graphicData uri="http://schemas.openxmlformats.org/presentationml/2006/ole">
            <mc:AlternateContent xmlns:mc="http://schemas.openxmlformats.org/markup-compatibility/2006">
              <mc:Choice xmlns:v="urn:schemas-microsoft-com:vml" Requires="v">
                <p:oleObj spid="_x0000_s155651" name="Equation" r:id="rId7" imgW="3073320" imgH="431640" progId="Equation.DSMT4">
                  <p:embed/>
                </p:oleObj>
              </mc:Choice>
              <mc:Fallback>
                <p:oleObj name="Equation" r:id="rId7" imgW="3073320" imgH="431640" progId="Equation.DSMT4">
                  <p:embed/>
                  <p:pic>
                    <p:nvPicPr>
                      <p:cNvPr id="24" name="Object 23"/>
                      <p:cNvPicPr>
                        <a:picLocks noChangeAspect="1" noChangeArrowheads="1"/>
                      </p:cNvPicPr>
                      <p:nvPr/>
                    </p:nvPicPr>
                    <p:blipFill>
                      <a:blip r:embed="rId8"/>
                      <a:srcRect/>
                      <a:stretch>
                        <a:fillRect/>
                      </a:stretch>
                    </p:blipFill>
                    <p:spPr bwMode="auto">
                      <a:xfrm>
                        <a:off x="2109651" y="2969669"/>
                        <a:ext cx="5410265" cy="703146"/>
                      </a:xfrm>
                      <a:prstGeom prst="rect">
                        <a:avLst/>
                      </a:prstGeom>
                      <a:noFill/>
                    </p:spPr>
                  </p:pic>
                </p:oleObj>
              </mc:Fallback>
            </mc:AlternateContent>
          </a:graphicData>
        </a:graphic>
      </p:graphicFrame>
      <p:sp>
        <p:nvSpPr>
          <p:cNvPr id="25" name="Rectangle 19"/>
          <p:cNvSpPr>
            <a:spLocks noChangeArrowheads="1"/>
          </p:cNvSpPr>
          <p:nvPr/>
        </p:nvSpPr>
        <p:spPr bwMode="auto">
          <a:xfrm>
            <a:off x="2625634" y="48880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1936750" y="3800093"/>
          <a:ext cx="5583166" cy="753784"/>
        </p:xfrm>
        <a:graphic>
          <a:graphicData uri="http://schemas.openxmlformats.org/presentationml/2006/ole">
            <mc:AlternateContent xmlns:mc="http://schemas.openxmlformats.org/markup-compatibility/2006">
              <mc:Choice xmlns:v="urn:schemas-microsoft-com:vml" Requires="v">
                <p:oleObj spid="_x0000_s155652" name="Equation" r:id="rId9" imgW="3009600" imgH="431640" progId="Equation.DSMT4">
                  <p:embed/>
                </p:oleObj>
              </mc:Choice>
              <mc:Fallback>
                <p:oleObj name="Equation" r:id="rId9" imgW="3009600" imgH="431640" progId="Equation.DSMT4">
                  <p:embed/>
                  <p:pic>
                    <p:nvPicPr>
                      <p:cNvPr id="26" name="Object 25"/>
                      <p:cNvPicPr>
                        <a:picLocks noChangeAspect="1" noChangeArrowheads="1"/>
                      </p:cNvPicPr>
                      <p:nvPr/>
                    </p:nvPicPr>
                    <p:blipFill>
                      <a:blip r:embed="rId10"/>
                      <a:srcRect/>
                      <a:stretch>
                        <a:fillRect/>
                      </a:stretch>
                    </p:blipFill>
                    <p:spPr bwMode="auto">
                      <a:xfrm>
                        <a:off x="1936750" y="3800093"/>
                        <a:ext cx="5583166" cy="753784"/>
                      </a:xfrm>
                      <a:prstGeom prst="rect">
                        <a:avLst/>
                      </a:prstGeom>
                      <a:noFill/>
                    </p:spPr>
                  </p:pic>
                </p:oleObj>
              </mc:Fallback>
            </mc:AlternateContent>
          </a:graphicData>
        </a:graphic>
      </p:graphicFrame>
      <p:sp>
        <p:nvSpPr>
          <p:cNvPr id="27"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8" name="Object 27"/>
          <p:cNvGraphicFramePr>
            <a:graphicFrameLocks noChangeAspect="1"/>
          </p:cNvGraphicFramePr>
          <p:nvPr/>
        </p:nvGraphicFramePr>
        <p:xfrm>
          <a:off x="1880668" y="4599132"/>
          <a:ext cx="5639248" cy="829850"/>
        </p:xfrm>
        <a:graphic>
          <a:graphicData uri="http://schemas.openxmlformats.org/presentationml/2006/ole">
            <mc:AlternateContent xmlns:mc="http://schemas.openxmlformats.org/markup-compatibility/2006">
              <mc:Choice xmlns:v="urn:schemas-microsoft-com:vml" Requires="v">
                <p:oleObj spid="_x0000_s155653" name="Equation" r:id="rId11" imgW="2070000" imgH="431640" progId="Equation.DSMT4">
                  <p:embed/>
                </p:oleObj>
              </mc:Choice>
              <mc:Fallback>
                <p:oleObj name="Equation" r:id="rId11" imgW="2070000" imgH="431640" progId="Equation.DSMT4">
                  <p:embed/>
                  <p:pic>
                    <p:nvPicPr>
                      <p:cNvPr id="28" name="Object 27"/>
                      <p:cNvPicPr>
                        <a:picLocks noChangeAspect="1" noChangeArrowheads="1"/>
                      </p:cNvPicPr>
                      <p:nvPr/>
                    </p:nvPicPr>
                    <p:blipFill>
                      <a:blip r:embed="rId12"/>
                      <a:srcRect/>
                      <a:stretch>
                        <a:fillRect/>
                      </a:stretch>
                    </p:blipFill>
                    <p:spPr bwMode="auto">
                      <a:xfrm>
                        <a:off x="1880668" y="4599132"/>
                        <a:ext cx="5639248" cy="829850"/>
                      </a:xfrm>
                      <a:prstGeom prst="rect">
                        <a:avLst/>
                      </a:prstGeom>
                      <a:noFill/>
                    </p:spPr>
                  </p:pic>
                </p:oleObj>
              </mc:Fallback>
            </mc:AlternateContent>
          </a:graphicData>
        </a:graphic>
      </p:graphicFrame>
      <p:graphicFrame>
        <p:nvGraphicFramePr>
          <p:cNvPr id="30" name="Object 29"/>
          <p:cNvGraphicFramePr>
            <a:graphicFrameLocks noChangeAspect="1"/>
          </p:cNvGraphicFramePr>
          <p:nvPr/>
        </p:nvGraphicFramePr>
        <p:xfrm>
          <a:off x="1936750" y="5391968"/>
          <a:ext cx="3331286" cy="1466031"/>
        </p:xfrm>
        <a:graphic>
          <a:graphicData uri="http://schemas.openxmlformats.org/presentationml/2006/ole">
            <mc:AlternateContent xmlns:mc="http://schemas.openxmlformats.org/markup-compatibility/2006">
              <mc:Choice xmlns:v="urn:schemas-microsoft-com:vml" Requires="v">
                <p:oleObj spid="_x0000_s155654" name="Equation" r:id="rId13" imgW="1879560" imgH="838080" progId="Equation.DSMT4">
                  <p:embed/>
                </p:oleObj>
              </mc:Choice>
              <mc:Fallback>
                <p:oleObj name="Equation" r:id="rId13" imgW="1879560" imgH="838080" progId="Equation.DSMT4">
                  <p:embed/>
                  <p:pic>
                    <p:nvPicPr>
                      <p:cNvPr id="30" name="Object 29"/>
                      <p:cNvPicPr>
                        <a:picLocks noChangeAspect="1" noChangeArrowheads="1"/>
                      </p:cNvPicPr>
                      <p:nvPr/>
                    </p:nvPicPr>
                    <p:blipFill>
                      <a:blip r:embed="rId14"/>
                      <a:srcRect/>
                      <a:stretch>
                        <a:fillRect/>
                      </a:stretch>
                    </p:blipFill>
                    <p:spPr bwMode="auto">
                      <a:xfrm>
                        <a:off x="1936750" y="5391968"/>
                        <a:ext cx="3331286" cy="1466031"/>
                      </a:xfrm>
                      <a:prstGeom prst="rect">
                        <a:avLst/>
                      </a:prstGeom>
                      <a:noFill/>
                    </p:spPr>
                  </p:pic>
                </p:oleObj>
              </mc:Fallback>
            </mc:AlternateContent>
          </a:graphicData>
        </a:graphic>
      </p:graphicFrame>
    </p:spTree>
    <p:extLst>
      <p:ext uri="{BB962C8B-B14F-4D97-AF65-F5344CB8AC3E}">
        <p14:creationId xmlns:p14="http://schemas.microsoft.com/office/powerpoint/2010/main" val="2632297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567" y="152400"/>
            <a:ext cx="12200709" cy="6705600"/>
          </a:xfrm>
        </p:spPr>
        <p:txBody>
          <a:bodyPr>
            <a:normAutofit/>
          </a:bodyPr>
          <a:lstStyle/>
          <a:p>
            <a:pPr algn="just">
              <a:lnSpc>
                <a:spcPct val="80000"/>
              </a:lnSpc>
              <a:buFont typeface="Wingdings" panose="05000000000000000000" pitchFamily="2" charset="2"/>
              <a:buChar char="v"/>
            </a:pPr>
            <a:r>
              <a:rPr lang="en-US" sz="2800" b="1" err="1"/>
              <a:t>Định</a:t>
            </a:r>
            <a:r>
              <a:rPr lang="en-US" sz="2800" b="1"/>
              <a:t> </a:t>
            </a:r>
            <a:r>
              <a:rPr lang="en-US" sz="2800" b="1" err="1"/>
              <a:t>nghĩa</a:t>
            </a:r>
            <a:r>
              <a:rPr lang="en-US" sz="2800" b="1"/>
              <a:t> </a:t>
            </a:r>
            <a:r>
              <a:rPr lang="en-US" sz="2800" b="1" err="1"/>
              <a:t>tín</a:t>
            </a:r>
            <a:r>
              <a:rPr lang="en-US" sz="2800" b="1"/>
              <a:t> </a:t>
            </a:r>
            <a:r>
              <a:rPr lang="en-US" sz="2800" b="1" err="1"/>
              <a:t>hiệu</a:t>
            </a:r>
            <a:r>
              <a:rPr lang="en-US" sz="2800" b="1"/>
              <a:t> </a:t>
            </a:r>
            <a:r>
              <a:rPr lang="en-US" sz="2800" b="1" err="1"/>
              <a:t>liên</a:t>
            </a:r>
            <a:r>
              <a:rPr lang="en-US" sz="2800" b="1"/>
              <a:t> </a:t>
            </a:r>
            <a:r>
              <a:rPr lang="en-US" sz="2800" b="1" err="1"/>
              <a:t>tục</a:t>
            </a:r>
            <a:r>
              <a:rPr lang="en-US" sz="2800" b="1"/>
              <a:t>:</a:t>
            </a:r>
            <a:r>
              <a:rPr lang="en-US" sz="2800"/>
              <a:t> </a:t>
            </a:r>
            <a:r>
              <a:rPr lang="en-US" sz="2800" err="1"/>
              <a:t>Nếu</a:t>
            </a:r>
            <a:r>
              <a:rPr lang="en-US" sz="2800"/>
              <a:t> </a:t>
            </a:r>
            <a:r>
              <a:rPr lang="en-US" sz="2800" err="1"/>
              <a:t>biến</a:t>
            </a:r>
            <a:r>
              <a:rPr lang="en-US" sz="2800"/>
              <a:t> </a:t>
            </a:r>
            <a:r>
              <a:rPr lang="en-US" sz="2800" err="1"/>
              <a:t>độc</a:t>
            </a:r>
            <a:r>
              <a:rPr lang="en-US" sz="2800"/>
              <a:t> </a:t>
            </a:r>
            <a:r>
              <a:rPr lang="en-US" sz="2800" err="1"/>
              <a:t>lập</a:t>
            </a:r>
            <a:r>
              <a:rPr lang="en-US" sz="2800"/>
              <a:t> </a:t>
            </a:r>
            <a:r>
              <a:rPr lang="en-US" sz="2800" err="1"/>
              <a:t>của</a:t>
            </a:r>
            <a:r>
              <a:rPr lang="en-US" sz="2800"/>
              <a:t> </a:t>
            </a:r>
            <a:r>
              <a:rPr lang="en-US" sz="2800" err="1"/>
              <a:t>biểu</a:t>
            </a:r>
            <a:r>
              <a:rPr lang="en-US" sz="2800"/>
              <a:t> </a:t>
            </a:r>
            <a:r>
              <a:rPr lang="en-US" sz="2800" err="1"/>
              <a:t>diễn</a:t>
            </a:r>
            <a:r>
              <a:rPr lang="en-US" sz="2800"/>
              <a:t> toán </a:t>
            </a:r>
            <a:r>
              <a:rPr lang="en-US" sz="2800" err="1"/>
              <a:t>học</a:t>
            </a:r>
            <a:r>
              <a:rPr lang="en-US" sz="2800"/>
              <a:t> </a:t>
            </a:r>
            <a:r>
              <a:rPr lang="en-US" sz="2800" err="1"/>
              <a:t>của</a:t>
            </a:r>
            <a:r>
              <a:rPr lang="en-US" sz="2800"/>
              <a:t> </a:t>
            </a:r>
            <a:r>
              <a:rPr lang="en-US" sz="2800" err="1"/>
              <a:t>một</a:t>
            </a:r>
            <a:r>
              <a:rPr lang="en-US" sz="2800"/>
              <a:t> </a:t>
            </a:r>
            <a:r>
              <a:rPr lang="en-US" sz="2800" err="1"/>
              <a:t>tín</a:t>
            </a:r>
            <a:r>
              <a:rPr lang="en-US" sz="2800"/>
              <a:t> </a:t>
            </a:r>
            <a:r>
              <a:rPr lang="en-US" sz="2800" err="1"/>
              <a:t>hiệu</a:t>
            </a:r>
            <a:r>
              <a:rPr lang="en-US" sz="2800"/>
              <a:t> </a:t>
            </a:r>
            <a:r>
              <a:rPr lang="en-US" sz="2800" err="1"/>
              <a:t>là</a:t>
            </a:r>
            <a:r>
              <a:rPr lang="en-US" sz="2800"/>
              <a:t> </a:t>
            </a:r>
            <a:r>
              <a:rPr lang="en-US" sz="2800" err="1"/>
              <a:t>liên</a:t>
            </a:r>
            <a:r>
              <a:rPr lang="en-US" sz="2800"/>
              <a:t> </a:t>
            </a:r>
            <a:r>
              <a:rPr lang="en-US" sz="2800" err="1"/>
              <a:t>tục</a:t>
            </a:r>
            <a:r>
              <a:rPr lang="en-US" sz="2800"/>
              <a:t> </a:t>
            </a:r>
            <a:r>
              <a:rPr lang="en-US" sz="2800" err="1"/>
              <a:t>thì</a:t>
            </a:r>
            <a:r>
              <a:rPr lang="en-US" sz="2800"/>
              <a:t> </a:t>
            </a:r>
            <a:r>
              <a:rPr lang="en-US" sz="2800" err="1"/>
              <a:t>tín</a:t>
            </a:r>
            <a:r>
              <a:rPr lang="en-US" sz="2800"/>
              <a:t> </a:t>
            </a:r>
            <a:r>
              <a:rPr lang="en-US" sz="2800" err="1"/>
              <a:t>hiệu</a:t>
            </a:r>
            <a:r>
              <a:rPr lang="en-US" sz="2800"/>
              <a:t> </a:t>
            </a:r>
            <a:r>
              <a:rPr lang="en-US" sz="2800" err="1"/>
              <a:t>đó</a:t>
            </a:r>
            <a:r>
              <a:rPr lang="en-US" sz="2800"/>
              <a:t> </a:t>
            </a:r>
            <a:r>
              <a:rPr lang="en-US" sz="2800" err="1"/>
              <a:t>gọi</a:t>
            </a:r>
            <a:r>
              <a:rPr lang="en-US" sz="2800"/>
              <a:t> </a:t>
            </a:r>
            <a:r>
              <a:rPr lang="en-US" sz="2800" err="1"/>
              <a:t>là</a:t>
            </a:r>
            <a:r>
              <a:rPr lang="en-US" sz="2800"/>
              <a:t> </a:t>
            </a:r>
            <a:r>
              <a:rPr lang="en-US" sz="2800" err="1"/>
              <a:t>tín</a:t>
            </a:r>
            <a:r>
              <a:rPr lang="en-US" sz="2800"/>
              <a:t> </a:t>
            </a:r>
            <a:r>
              <a:rPr lang="en-US" sz="2800" err="1"/>
              <a:t>hiệu</a:t>
            </a:r>
            <a:r>
              <a:rPr lang="en-US" sz="2800"/>
              <a:t> </a:t>
            </a:r>
            <a:r>
              <a:rPr lang="en-US" sz="2800" err="1"/>
              <a:t>liên</a:t>
            </a:r>
            <a:r>
              <a:rPr lang="en-US" sz="2800"/>
              <a:t> </a:t>
            </a:r>
            <a:r>
              <a:rPr lang="en-US" sz="2800" err="1"/>
              <a:t>tục</a:t>
            </a:r>
            <a:r>
              <a:rPr lang="en-US" sz="2800"/>
              <a:t> </a:t>
            </a:r>
            <a:endParaRPr lang="en-US" sz="2800" u="sng"/>
          </a:p>
          <a:p>
            <a:pPr lvl="1" algn="just">
              <a:lnSpc>
                <a:spcPct val="80000"/>
              </a:lnSpc>
              <a:buFont typeface="Wingdings" panose="05000000000000000000" pitchFamily="2" charset="2"/>
              <a:buChar char="§"/>
            </a:pPr>
            <a:r>
              <a:rPr lang="en-US" b="1" err="1">
                <a:latin typeface="Times New Roman" panose="02020603050405020304" pitchFamily="18" charset="0"/>
                <a:cs typeface="Times New Roman" panose="02020603050405020304" pitchFamily="18" charset="0"/>
              </a:rPr>
              <a:t>Định</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nghĩa</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hiệu</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tương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tự</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Nếu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tương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endParaRPr lang="en-US" u="sng">
              <a:latin typeface="Times New Roman" panose="02020603050405020304" pitchFamily="18" charset="0"/>
              <a:cs typeface="Times New Roman" panose="02020603050405020304" pitchFamily="18" charset="0"/>
            </a:endParaRPr>
          </a:p>
          <a:p>
            <a:pPr lvl="1" algn="just">
              <a:lnSpc>
                <a:spcPct val="80000"/>
              </a:lnSpc>
              <a:buFont typeface="Wingdings" panose="05000000000000000000" pitchFamily="2" charset="2"/>
              <a:buChar char="§"/>
            </a:pPr>
            <a:r>
              <a:rPr lang="en-US" b="1" err="1">
                <a:latin typeface="Times New Roman" panose="02020603050405020304" pitchFamily="18" charset="0"/>
                <a:cs typeface="Times New Roman" panose="02020603050405020304" pitchFamily="18" charset="0"/>
              </a:rPr>
              <a:t>Định</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nghĩa</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hiệu</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lượng</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tử</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hoá</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Nếu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hoá</a:t>
            </a:r>
            <a:endParaRPr lang="en-US">
              <a:latin typeface="Times New Roman" panose="02020603050405020304" pitchFamily="18" charset="0"/>
              <a:cs typeface="Times New Roman" panose="02020603050405020304" pitchFamily="18" charset="0"/>
            </a:endParaRPr>
          </a:p>
          <a:p>
            <a:pPr marL="0" indent="0" algn="just">
              <a:lnSpc>
                <a:spcPct val="80000"/>
              </a:lnSpc>
              <a:buNone/>
            </a:pPr>
            <a:endParaRPr lang="en-US" sz="2800" u="sng"/>
          </a:p>
          <a:p>
            <a:pPr marL="0" indent="0" algn="just">
              <a:lnSpc>
                <a:spcPct val="80000"/>
              </a:lnSpc>
              <a:buNone/>
            </a:pPr>
            <a:endParaRPr lang="en-US" sz="2800" b="1"/>
          </a:p>
          <a:p>
            <a:pPr algn="just">
              <a:lnSpc>
                <a:spcPct val="80000"/>
              </a:lnSpc>
              <a:buFont typeface="Wingdings" panose="05000000000000000000" pitchFamily="2" charset="2"/>
              <a:buChar char="v"/>
            </a:pPr>
            <a:r>
              <a:rPr lang="en-US" sz="2800" b="1" err="1"/>
              <a:t>Định</a:t>
            </a:r>
            <a:r>
              <a:rPr lang="en-US" sz="2800" b="1"/>
              <a:t> </a:t>
            </a:r>
            <a:r>
              <a:rPr lang="en-US" sz="2800" b="1" err="1"/>
              <a:t>nghĩa</a:t>
            </a:r>
            <a:r>
              <a:rPr lang="en-US" sz="2800" b="1"/>
              <a:t> </a:t>
            </a:r>
            <a:r>
              <a:rPr lang="en-US" sz="2800" b="1" err="1"/>
              <a:t>tín</a:t>
            </a:r>
            <a:r>
              <a:rPr lang="en-US" sz="2800" b="1"/>
              <a:t> </a:t>
            </a:r>
            <a:r>
              <a:rPr lang="en-US" sz="2800" b="1" err="1"/>
              <a:t>hiệu</a:t>
            </a:r>
            <a:r>
              <a:rPr lang="en-US" sz="2800" b="1"/>
              <a:t> </a:t>
            </a:r>
            <a:r>
              <a:rPr lang="en-US" sz="2800" b="1" err="1"/>
              <a:t>rời</a:t>
            </a:r>
            <a:r>
              <a:rPr lang="en-US" sz="2800" b="1"/>
              <a:t> </a:t>
            </a:r>
            <a:r>
              <a:rPr lang="en-US" sz="2800" b="1" err="1"/>
              <a:t>rạc</a:t>
            </a:r>
            <a:r>
              <a:rPr lang="en-US" sz="2800" b="1"/>
              <a:t>:</a:t>
            </a:r>
            <a:r>
              <a:rPr lang="en-US" sz="2800"/>
              <a:t> </a:t>
            </a:r>
            <a:r>
              <a:rPr lang="en-US" sz="2800" err="1"/>
              <a:t>Nếu</a:t>
            </a:r>
            <a:r>
              <a:rPr lang="en-US" sz="2800"/>
              <a:t> </a:t>
            </a:r>
            <a:r>
              <a:rPr lang="en-US" sz="2800" err="1"/>
              <a:t>biến</a:t>
            </a:r>
            <a:r>
              <a:rPr lang="en-US" sz="2800"/>
              <a:t> </a:t>
            </a:r>
            <a:r>
              <a:rPr lang="en-US" sz="2800" err="1"/>
              <a:t>độc</a:t>
            </a:r>
            <a:r>
              <a:rPr lang="en-US" sz="2800"/>
              <a:t> </a:t>
            </a:r>
            <a:r>
              <a:rPr lang="en-US" sz="2800" err="1"/>
              <a:t>lập</a:t>
            </a:r>
            <a:r>
              <a:rPr lang="en-US" sz="2800"/>
              <a:t> </a:t>
            </a:r>
            <a:r>
              <a:rPr lang="en-US" sz="2800" err="1"/>
              <a:t>của</a:t>
            </a:r>
            <a:r>
              <a:rPr lang="en-US" sz="2800"/>
              <a:t> </a:t>
            </a:r>
            <a:r>
              <a:rPr lang="en-US" sz="2800" err="1"/>
              <a:t>biểu</a:t>
            </a:r>
            <a:r>
              <a:rPr lang="en-US" sz="2800"/>
              <a:t> </a:t>
            </a:r>
            <a:r>
              <a:rPr lang="en-US" sz="2800" err="1"/>
              <a:t>diễn</a:t>
            </a:r>
            <a:r>
              <a:rPr lang="en-US" sz="2800"/>
              <a:t> toán </a:t>
            </a:r>
            <a:r>
              <a:rPr lang="en-US" sz="2800" err="1"/>
              <a:t>học</a:t>
            </a:r>
            <a:r>
              <a:rPr lang="en-US" sz="2800"/>
              <a:t> </a:t>
            </a:r>
            <a:r>
              <a:rPr lang="en-US" sz="2800" err="1"/>
              <a:t>của</a:t>
            </a:r>
            <a:r>
              <a:rPr lang="en-US" sz="2800"/>
              <a:t> </a:t>
            </a:r>
            <a:r>
              <a:rPr lang="en-US" sz="2800" err="1"/>
              <a:t>một</a:t>
            </a:r>
            <a:r>
              <a:rPr lang="en-US" sz="2800"/>
              <a:t> </a:t>
            </a:r>
            <a:r>
              <a:rPr lang="en-US" sz="2800" err="1"/>
              <a:t>tín</a:t>
            </a:r>
            <a:r>
              <a:rPr lang="en-US" sz="2800"/>
              <a:t> </a:t>
            </a:r>
            <a:r>
              <a:rPr lang="en-US" sz="2800" err="1"/>
              <a:t>hiệu</a:t>
            </a:r>
            <a:r>
              <a:rPr lang="en-US" sz="2800"/>
              <a:t> </a:t>
            </a:r>
            <a:r>
              <a:rPr lang="en-US" sz="2800" err="1"/>
              <a:t>là</a:t>
            </a:r>
            <a:r>
              <a:rPr lang="en-US" sz="2800"/>
              <a:t> </a:t>
            </a:r>
            <a:r>
              <a:rPr lang="en-US" sz="2800" err="1"/>
              <a:t>rời</a:t>
            </a:r>
            <a:r>
              <a:rPr lang="en-US" sz="2800"/>
              <a:t> </a:t>
            </a:r>
            <a:r>
              <a:rPr lang="en-US" sz="2800" err="1"/>
              <a:t>rạc</a:t>
            </a:r>
            <a:r>
              <a:rPr lang="en-US" sz="2800"/>
              <a:t>  </a:t>
            </a:r>
            <a:r>
              <a:rPr lang="en-US" sz="2800" err="1"/>
              <a:t>thì</a:t>
            </a:r>
            <a:r>
              <a:rPr lang="en-US" sz="2800"/>
              <a:t> </a:t>
            </a:r>
            <a:r>
              <a:rPr lang="en-US" sz="2800" err="1"/>
              <a:t>tín</a:t>
            </a:r>
            <a:r>
              <a:rPr lang="en-US" sz="2800"/>
              <a:t> </a:t>
            </a:r>
            <a:r>
              <a:rPr lang="en-US" sz="2800" err="1"/>
              <a:t>hiệu</a:t>
            </a:r>
            <a:r>
              <a:rPr lang="en-US" sz="2800"/>
              <a:t> </a:t>
            </a:r>
            <a:r>
              <a:rPr lang="en-US" sz="2800" err="1"/>
              <a:t>đó</a:t>
            </a:r>
            <a:r>
              <a:rPr lang="en-US" sz="2800"/>
              <a:t> </a:t>
            </a:r>
            <a:r>
              <a:rPr lang="en-US" sz="2800" err="1"/>
              <a:t>gọi</a:t>
            </a:r>
            <a:r>
              <a:rPr lang="en-US" sz="2800"/>
              <a:t> </a:t>
            </a:r>
            <a:r>
              <a:rPr lang="en-US" sz="2800" err="1"/>
              <a:t>là</a:t>
            </a:r>
            <a:r>
              <a:rPr lang="en-US" sz="2800"/>
              <a:t> </a:t>
            </a:r>
            <a:r>
              <a:rPr lang="en-US" sz="2800" err="1"/>
              <a:t>tín</a:t>
            </a:r>
            <a:r>
              <a:rPr lang="en-US" sz="2800"/>
              <a:t> </a:t>
            </a:r>
            <a:r>
              <a:rPr lang="en-US" sz="2800" err="1"/>
              <a:t>hiệu</a:t>
            </a:r>
            <a:r>
              <a:rPr lang="en-US" sz="2800"/>
              <a:t> </a:t>
            </a:r>
            <a:r>
              <a:rPr lang="en-US" sz="2800" err="1"/>
              <a:t>rời</a:t>
            </a:r>
            <a:r>
              <a:rPr lang="en-US" sz="2800"/>
              <a:t> </a:t>
            </a:r>
            <a:r>
              <a:rPr lang="en-US" sz="2800" err="1"/>
              <a:t>rạc</a:t>
            </a:r>
            <a:r>
              <a:rPr lang="en-US" sz="2800"/>
              <a:t> </a:t>
            </a:r>
            <a:endParaRPr lang="en-US" sz="2800" u="sng"/>
          </a:p>
          <a:p>
            <a:pPr lvl="1" algn="just">
              <a:lnSpc>
                <a:spcPct val="80000"/>
              </a:lnSpc>
              <a:buFont typeface="Wingdings" panose="05000000000000000000" pitchFamily="2" charset="2"/>
              <a:buChar char="§"/>
            </a:pPr>
            <a:r>
              <a:rPr lang="en-US" b="1" err="1">
                <a:latin typeface="Times New Roman" panose="02020603050405020304" pitchFamily="18" charset="0"/>
                <a:cs typeface="Times New Roman" panose="02020603050405020304" pitchFamily="18" charset="0"/>
              </a:rPr>
              <a:t>Định</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nghĩa</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hiệu</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lấy</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mẫu</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Nếu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tục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lấy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mẫu</a:t>
            </a:r>
            <a:endParaRPr lang="en-US" u="sng">
              <a:latin typeface="Times New Roman" panose="02020603050405020304" pitchFamily="18" charset="0"/>
              <a:cs typeface="Times New Roman" panose="02020603050405020304" pitchFamily="18" charset="0"/>
            </a:endParaRPr>
          </a:p>
          <a:p>
            <a:pPr lvl="1" algn="just">
              <a:lnSpc>
                <a:spcPct val="80000"/>
              </a:lnSpc>
              <a:buFont typeface="Wingdings" panose="05000000000000000000" pitchFamily="2" charset="2"/>
              <a:buChar char="§"/>
            </a:pPr>
            <a:r>
              <a:rPr lang="en-US" b="1" err="1">
                <a:latin typeface="Times New Roman" panose="02020603050405020304" pitchFamily="18" charset="0"/>
                <a:cs typeface="Times New Roman" panose="02020603050405020304" pitchFamily="18" charset="0"/>
              </a:rPr>
              <a:t>Định</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nghĩa</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tín</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hiệu</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số</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Nếu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rời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thì</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gọi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số</a:t>
            </a:r>
            <a:endParaRPr lang="en-US" u="sng">
              <a:latin typeface="Times New Roman" panose="02020603050405020304" pitchFamily="18" charset="0"/>
              <a:cs typeface="Times New Roman" panose="02020603050405020304" pitchFamily="18" charset="0"/>
            </a:endParaRPr>
          </a:p>
          <a:p>
            <a:pPr marL="0" indent="0" algn="just">
              <a:lnSpc>
                <a:spcPct val="80000"/>
              </a:lnSpc>
              <a:buNone/>
            </a:pPr>
            <a:endParaRPr lang="en-US" sz="2800" b="1"/>
          </a:p>
          <a:p>
            <a:pPr marL="0" indent="0" algn="just">
              <a:lnSpc>
                <a:spcPct val="80000"/>
              </a:lnSpc>
              <a:buNone/>
            </a:pPr>
            <a:endParaRPr lang="vi-VN" sz="2800"/>
          </a:p>
        </p:txBody>
      </p:sp>
    </p:spTree>
    <p:extLst>
      <p:ext uri="{BB962C8B-B14F-4D97-AF65-F5344CB8AC3E}">
        <p14:creationId xmlns:p14="http://schemas.microsoft.com/office/powerpoint/2010/main" val="3236518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740434"/>
          </a:xfrm>
        </p:spPr>
        <p:txBody>
          <a:bodyPr/>
          <a:lstStyle/>
          <a:p>
            <a:pPr marL="0" indent="0">
              <a:buNone/>
            </a:pPr>
            <a:r>
              <a:rPr lang="en-US" err="1"/>
              <a:t>Ví</a:t>
            </a:r>
            <a:r>
              <a:rPr lang="en-US"/>
              <a:t> </a:t>
            </a:r>
            <a:r>
              <a:rPr lang="en-US" err="1"/>
              <a:t>dụ</a:t>
            </a:r>
            <a:r>
              <a:rPr lang="en-US"/>
              <a:t> 1: Cho </a:t>
            </a:r>
            <a:r>
              <a:rPr lang="en-US" err="1"/>
              <a:t>hệ</a:t>
            </a:r>
            <a:r>
              <a:rPr lang="en-US"/>
              <a:t> </a:t>
            </a:r>
            <a:r>
              <a:rPr lang="en-US" err="1"/>
              <a:t>thống</a:t>
            </a:r>
            <a:r>
              <a:rPr lang="en-US"/>
              <a:t> LTI </a:t>
            </a:r>
            <a:r>
              <a:rPr lang="en-US" err="1"/>
              <a:t>có</a:t>
            </a:r>
            <a:r>
              <a:rPr lang="en-US"/>
              <a:t> </a:t>
            </a:r>
            <a:r>
              <a:rPr lang="en-US" err="1"/>
              <a:t>phương</a:t>
            </a:r>
            <a:r>
              <a:rPr lang="en-US"/>
              <a:t> </a:t>
            </a:r>
            <a:r>
              <a:rPr lang="en-US" err="1"/>
              <a:t>trình</a:t>
            </a:r>
            <a:r>
              <a:rPr lang="en-US"/>
              <a:t> SPTTHSH </a:t>
            </a:r>
            <a:r>
              <a:rPr lang="en-US" err="1"/>
              <a:t>sau</a:t>
            </a:r>
            <a:r>
              <a:rPr lang="en-US"/>
              <a:t>:</a:t>
            </a:r>
          </a:p>
          <a:p>
            <a:pPr marL="0" indent="0">
              <a:buNone/>
            </a:pPr>
            <a:r>
              <a:rPr lang="en-US"/>
              <a:t>		y(n) = x(n) +2x(n-1) + 3x(n-3)</a:t>
            </a:r>
          </a:p>
          <a:p>
            <a:pPr marL="0" indent="0">
              <a:buNone/>
            </a:pPr>
            <a:r>
              <a:rPr lang="en-US" err="1"/>
              <a:t>Xác</a:t>
            </a:r>
            <a:r>
              <a:rPr lang="en-US"/>
              <a:t> </a:t>
            </a:r>
            <a:r>
              <a:rPr lang="en-US" err="1"/>
              <a:t>định</a:t>
            </a:r>
            <a:r>
              <a:rPr lang="en-US"/>
              <a:t> </a:t>
            </a:r>
            <a:r>
              <a:rPr lang="en-US" err="1"/>
              <a:t>Hàm</a:t>
            </a:r>
            <a:r>
              <a:rPr lang="en-US"/>
              <a:t> </a:t>
            </a:r>
            <a:r>
              <a:rPr lang="en-US" err="1"/>
              <a:t>truyền</a:t>
            </a:r>
            <a:r>
              <a:rPr lang="en-US"/>
              <a:t> </a:t>
            </a:r>
            <a:r>
              <a:rPr lang="en-US" err="1"/>
              <a:t>đạt</a:t>
            </a:r>
            <a:r>
              <a:rPr lang="en-US"/>
              <a:t> </a:t>
            </a:r>
            <a:r>
              <a:rPr lang="en-US" err="1"/>
              <a:t>của</a:t>
            </a:r>
            <a:r>
              <a:rPr lang="en-US"/>
              <a:t> </a:t>
            </a:r>
            <a:r>
              <a:rPr lang="en-US" err="1"/>
              <a:t>hệ</a:t>
            </a:r>
            <a:r>
              <a:rPr lang="en-US"/>
              <a:t> </a:t>
            </a:r>
            <a:r>
              <a:rPr lang="en-US" err="1"/>
              <a:t>thống</a:t>
            </a:r>
            <a:r>
              <a:rPr lang="en-US"/>
              <a:t> </a:t>
            </a:r>
            <a:r>
              <a:rPr lang="en-US" err="1"/>
              <a:t>và</a:t>
            </a:r>
            <a:r>
              <a:rPr lang="en-US"/>
              <a:t> </a:t>
            </a:r>
            <a:r>
              <a:rPr lang="en-US" err="1"/>
              <a:t>vẽ</a:t>
            </a:r>
            <a:r>
              <a:rPr lang="en-US"/>
              <a:t> </a:t>
            </a:r>
            <a:r>
              <a:rPr lang="en-US" err="1"/>
              <a:t>sơ</a:t>
            </a:r>
            <a:r>
              <a:rPr lang="en-US"/>
              <a:t> </a:t>
            </a:r>
            <a:r>
              <a:rPr lang="en-US" err="1"/>
              <a:t>đồ</a:t>
            </a:r>
            <a:r>
              <a:rPr lang="en-US"/>
              <a:t> </a:t>
            </a:r>
            <a:r>
              <a:rPr lang="en-US" err="1"/>
              <a:t>hệ</a:t>
            </a:r>
            <a:r>
              <a:rPr lang="en-US"/>
              <a:t> </a:t>
            </a:r>
            <a:r>
              <a:rPr lang="en-US" err="1"/>
              <a:t>thống</a:t>
            </a:r>
            <a:r>
              <a:rPr lang="en-US"/>
              <a:t> </a:t>
            </a:r>
            <a:r>
              <a:rPr lang="en-US" err="1"/>
              <a:t>trên</a:t>
            </a:r>
            <a:r>
              <a:rPr lang="en-US"/>
              <a:t>.</a:t>
            </a:r>
          </a:p>
          <a:p>
            <a:pPr marL="0" indent="0">
              <a:buNone/>
            </a:pPr>
            <a:r>
              <a:rPr lang="en-US" err="1"/>
              <a:t>Ví</a:t>
            </a:r>
            <a:r>
              <a:rPr lang="en-US"/>
              <a:t> </a:t>
            </a:r>
            <a:r>
              <a:rPr lang="en-US" err="1"/>
              <a:t>dụ</a:t>
            </a:r>
            <a:r>
              <a:rPr lang="en-US"/>
              <a:t> 2: Cho </a:t>
            </a:r>
            <a:r>
              <a:rPr lang="en-US" err="1"/>
              <a:t>hệ</a:t>
            </a:r>
            <a:r>
              <a:rPr lang="en-US"/>
              <a:t> </a:t>
            </a:r>
            <a:r>
              <a:rPr lang="en-US" err="1"/>
              <a:t>thống</a:t>
            </a:r>
            <a:r>
              <a:rPr lang="en-US"/>
              <a:t> LTI </a:t>
            </a:r>
            <a:r>
              <a:rPr lang="en-US" err="1"/>
              <a:t>có</a:t>
            </a:r>
            <a:r>
              <a:rPr lang="en-US"/>
              <a:t> </a:t>
            </a:r>
            <a:r>
              <a:rPr lang="en-US" err="1"/>
              <a:t>phương</a:t>
            </a:r>
            <a:r>
              <a:rPr lang="en-US"/>
              <a:t> </a:t>
            </a:r>
            <a:r>
              <a:rPr lang="en-US" err="1"/>
              <a:t>trình</a:t>
            </a:r>
            <a:r>
              <a:rPr lang="en-US"/>
              <a:t> SPTTHSH </a:t>
            </a:r>
            <a:r>
              <a:rPr lang="en-US" err="1"/>
              <a:t>sau</a:t>
            </a:r>
            <a:r>
              <a:rPr lang="en-US"/>
              <a:t>:</a:t>
            </a:r>
          </a:p>
          <a:p>
            <a:pPr marL="0" indent="0">
              <a:buNone/>
            </a:pPr>
            <a:r>
              <a:rPr lang="en-US"/>
              <a:t>		y(n) – 2y(n-1) +3y(n-2) = -2x(n-2)</a:t>
            </a:r>
          </a:p>
          <a:p>
            <a:pPr marL="0" indent="0">
              <a:buNone/>
            </a:pPr>
            <a:r>
              <a:rPr lang="en-US" err="1"/>
              <a:t>Xác</a:t>
            </a:r>
            <a:r>
              <a:rPr lang="en-US"/>
              <a:t> </a:t>
            </a:r>
            <a:r>
              <a:rPr lang="en-US" err="1"/>
              <a:t>định</a:t>
            </a:r>
            <a:r>
              <a:rPr lang="en-US"/>
              <a:t> </a:t>
            </a:r>
            <a:r>
              <a:rPr lang="en-US" err="1"/>
              <a:t>hàm</a:t>
            </a:r>
            <a:r>
              <a:rPr lang="en-US"/>
              <a:t> </a:t>
            </a:r>
            <a:r>
              <a:rPr lang="en-US" err="1"/>
              <a:t>truyền</a:t>
            </a:r>
            <a:r>
              <a:rPr lang="en-US"/>
              <a:t> </a:t>
            </a:r>
            <a:r>
              <a:rPr lang="en-US" err="1"/>
              <a:t>đạt</a:t>
            </a:r>
            <a:r>
              <a:rPr lang="en-US"/>
              <a:t> </a:t>
            </a:r>
            <a:r>
              <a:rPr lang="en-US" err="1"/>
              <a:t>của</a:t>
            </a:r>
            <a:r>
              <a:rPr lang="en-US"/>
              <a:t> </a:t>
            </a:r>
            <a:r>
              <a:rPr lang="en-US" err="1"/>
              <a:t>hệ</a:t>
            </a:r>
            <a:r>
              <a:rPr lang="en-US"/>
              <a:t> </a:t>
            </a:r>
            <a:r>
              <a:rPr lang="en-US" err="1"/>
              <a:t>thống</a:t>
            </a:r>
            <a:r>
              <a:rPr lang="en-US"/>
              <a:t> </a:t>
            </a:r>
            <a:r>
              <a:rPr lang="en-US" err="1"/>
              <a:t>và</a:t>
            </a:r>
            <a:r>
              <a:rPr lang="en-US"/>
              <a:t> </a:t>
            </a:r>
            <a:r>
              <a:rPr lang="en-US" err="1"/>
              <a:t>vẽ</a:t>
            </a:r>
            <a:r>
              <a:rPr lang="en-US"/>
              <a:t> </a:t>
            </a:r>
            <a:r>
              <a:rPr lang="en-US" err="1"/>
              <a:t>sơ</a:t>
            </a:r>
            <a:r>
              <a:rPr lang="en-US"/>
              <a:t> </a:t>
            </a:r>
            <a:r>
              <a:rPr lang="en-US" err="1"/>
              <a:t>đồ</a:t>
            </a:r>
            <a:r>
              <a:rPr lang="en-US"/>
              <a:t> </a:t>
            </a:r>
            <a:r>
              <a:rPr lang="en-US" err="1"/>
              <a:t>hệ</a:t>
            </a:r>
            <a:r>
              <a:rPr lang="en-US"/>
              <a:t> </a:t>
            </a:r>
            <a:r>
              <a:rPr lang="en-US" err="1"/>
              <a:t>thống</a:t>
            </a:r>
            <a:r>
              <a:rPr lang="en-US"/>
              <a:t> </a:t>
            </a:r>
            <a:r>
              <a:rPr lang="en-US" err="1"/>
              <a:t>trên</a:t>
            </a:r>
            <a:r>
              <a:rPr lang="en-US"/>
              <a:t>.</a:t>
            </a:r>
          </a:p>
          <a:p>
            <a:pPr marL="0" indent="0">
              <a:buNone/>
            </a:pPr>
            <a:r>
              <a:rPr lang="en-US" err="1"/>
              <a:t>Ví</a:t>
            </a:r>
            <a:r>
              <a:rPr lang="en-US"/>
              <a:t> </a:t>
            </a:r>
            <a:r>
              <a:rPr lang="en-US" err="1"/>
              <a:t>dụ</a:t>
            </a:r>
            <a:r>
              <a:rPr lang="en-US"/>
              <a:t> 3: Cho </a:t>
            </a:r>
            <a:r>
              <a:rPr lang="en-US" err="1"/>
              <a:t>hệ</a:t>
            </a:r>
            <a:r>
              <a:rPr lang="en-US"/>
              <a:t> LTI </a:t>
            </a:r>
            <a:r>
              <a:rPr lang="en-US" err="1"/>
              <a:t>có</a:t>
            </a:r>
            <a:r>
              <a:rPr lang="en-US"/>
              <a:t> </a:t>
            </a:r>
            <a:r>
              <a:rPr lang="en-US" err="1"/>
              <a:t>hàm</a:t>
            </a:r>
            <a:r>
              <a:rPr lang="en-US"/>
              <a:t> </a:t>
            </a:r>
            <a:r>
              <a:rPr lang="en-US" err="1"/>
              <a:t>truyền</a:t>
            </a:r>
            <a:r>
              <a:rPr lang="en-US"/>
              <a:t> </a:t>
            </a:r>
            <a:r>
              <a:rPr lang="en-US" err="1"/>
              <a:t>đạt</a:t>
            </a:r>
            <a:r>
              <a:rPr lang="en-US"/>
              <a:t> </a:t>
            </a:r>
            <a:r>
              <a:rPr lang="en-US" err="1"/>
              <a:t>sau</a:t>
            </a:r>
            <a:r>
              <a:rPr lang="en-US"/>
              <a:t>:</a:t>
            </a:r>
          </a:p>
          <a:p>
            <a:pPr marL="0" indent="0">
              <a:buNone/>
            </a:pPr>
            <a:r>
              <a:rPr lang="en-US"/>
              <a:t>		H(z) = 2-z</a:t>
            </a:r>
            <a:r>
              <a:rPr lang="en-US" baseline="30000"/>
              <a:t>-1</a:t>
            </a:r>
            <a:r>
              <a:rPr lang="en-US"/>
              <a:t> +2z</a:t>
            </a:r>
            <a:r>
              <a:rPr lang="en-US" baseline="30000"/>
              <a:t>-2</a:t>
            </a:r>
            <a:r>
              <a:rPr lang="en-US"/>
              <a:t> – z</a:t>
            </a:r>
            <a:r>
              <a:rPr lang="en-US" baseline="30000"/>
              <a:t>-3</a:t>
            </a:r>
            <a:r>
              <a:rPr lang="en-US"/>
              <a:t> + 3z</a:t>
            </a:r>
            <a:r>
              <a:rPr lang="en-US" baseline="30000"/>
              <a:t>-4</a:t>
            </a:r>
            <a:r>
              <a:rPr lang="en-US"/>
              <a:t> </a:t>
            </a:r>
          </a:p>
          <a:p>
            <a:pPr marL="0" indent="0">
              <a:buNone/>
            </a:pPr>
            <a:r>
              <a:rPr lang="en-US" err="1"/>
              <a:t>Viết</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Vẽ</a:t>
            </a:r>
            <a:r>
              <a:rPr lang="en-US"/>
              <a:t> </a:t>
            </a:r>
            <a:r>
              <a:rPr lang="en-US" err="1"/>
              <a:t>sơ</a:t>
            </a:r>
            <a:r>
              <a:rPr lang="en-US"/>
              <a:t> </a:t>
            </a:r>
            <a:r>
              <a:rPr lang="en-US" err="1"/>
              <a:t>đồ</a:t>
            </a:r>
            <a:r>
              <a:rPr lang="en-US"/>
              <a:t> </a:t>
            </a:r>
            <a:r>
              <a:rPr lang="en-US" err="1"/>
              <a:t>hệ</a:t>
            </a:r>
            <a:r>
              <a:rPr lang="en-US"/>
              <a:t> </a:t>
            </a:r>
            <a:r>
              <a:rPr lang="en-US" err="1"/>
              <a:t>thống</a:t>
            </a:r>
            <a:endParaRPr lang="en-US"/>
          </a:p>
          <a:p>
            <a:pPr marL="0" indent="0">
              <a:buNone/>
            </a:pPr>
            <a:r>
              <a:rPr lang="en-US" err="1"/>
              <a:t>Ví</a:t>
            </a:r>
            <a:r>
              <a:rPr lang="en-US"/>
              <a:t> </a:t>
            </a:r>
            <a:r>
              <a:rPr lang="en-US" err="1"/>
              <a:t>dụ</a:t>
            </a:r>
            <a:r>
              <a:rPr lang="en-US"/>
              <a:t> 4: Cho </a:t>
            </a:r>
            <a:r>
              <a:rPr lang="en-US" err="1"/>
              <a:t>hệ</a:t>
            </a:r>
            <a:r>
              <a:rPr lang="en-US"/>
              <a:t> LTI </a:t>
            </a:r>
            <a:r>
              <a:rPr lang="en-US" err="1"/>
              <a:t>có</a:t>
            </a:r>
            <a:r>
              <a:rPr lang="en-US"/>
              <a:t> </a:t>
            </a:r>
            <a:r>
              <a:rPr lang="en-US" err="1"/>
              <a:t>sơ</a:t>
            </a:r>
            <a:r>
              <a:rPr lang="en-US"/>
              <a:t> </a:t>
            </a:r>
            <a:r>
              <a:rPr lang="en-US" err="1"/>
              <a:t>đồ</a:t>
            </a:r>
            <a:r>
              <a:rPr lang="en-US"/>
              <a:t> </a:t>
            </a:r>
            <a:r>
              <a:rPr lang="en-US" err="1"/>
              <a:t>sau</a:t>
            </a:r>
            <a:r>
              <a:rPr lang="en-US"/>
              <a:t>. </a:t>
            </a:r>
            <a:r>
              <a:rPr lang="en-US" err="1"/>
              <a:t>Xác</a:t>
            </a:r>
            <a:r>
              <a:rPr lang="en-US"/>
              <a:t> </a:t>
            </a:r>
            <a:r>
              <a:rPr lang="en-US" err="1"/>
              <a:t>định</a:t>
            </a:r>
            <a:r>
              <a:rPr lang="en-US"/>
              <a:t> </a:t>
            </a:r>
            <a:r>
              <a:rPr lang="en-US" err="1"/>
              <a:t>hàm</a:t>
            </a:r>
            <a:r>
              <a:rPr lang="en-US"/>
              <a:t> </a:t>
            </a:r>
            <a:r>
              <a:rPr lang="en-US" err="1"/>
              <a:t>truyền</a:t>
            </a:r>
            <a:r>
              <a:rPr lang="en-US"/>
              <a:t> </a:t>
            </a:r>
            <a:r>
              <a:rPr lang="en-US" err="1"/>
              <a:t>đạt</a:t>
            </a:r>
            <a:r>
              <a:rPr lang="en-US"/>
              <a:t> </a:t>
            </a:r>
            <a:r>
              <a:rPr lang="en-US" err="1"/>
              <a:t>của</a:t>
            </a:r>
            <a:r>
              <a:rPr lang="en-US"/>
              <a:t> </a:t>
            </a:r>
            <a:r>
              <a:rPr lang="en-US" err="1"/>
              <a:t>hệ</a:t>
            </a:r>
            <a:r>
              <a:rPr lang="en-US"/>
              <a:t> </a:t>
            </a:r>
            <a:r>
              <a:rPr lang="en-US" err="1"/>
              <a:t>thống</a:t>
            </a:r>
            <a:endParaRPr lang="en-US"/>
          </a:p>
        </p:txBody>
      </p:sp>
      <p:grpSp>
        <p:nvGrpSpPr>
          <p:cNvPr id="4" name="Group 3"/>
          <p:cNvGrpSpPr/>
          <p:nvPr/>
        </p:nvGrpSpPr>
        <p:grpSpPr>
          <a:xfrm>
            <a:off x="839025" y="4643768"/>
            <a:ext cx="6614549" cy="2042073"/>
            <a:chOff x="1589651" y="2263227"/>
            <a:chExt cx="6614549" cy="2042073"/>
          </a:xfrm>
        </p:grpSpPr>
        <p:cxnSp>
          <p:nvCxnSpPr>
            <p:cNvPr id="5" name="Straight Arrow Connector 4"/>
            <p:cNvCxnSpPr/>
            <p:nvPr/>
          </p:nvCxnSpPr>
          <p:spPr>
            <a:xfrm flipV="1">
              <a:off x="2027591" y="2373809"/>
              <a:ext cx="2020539" cy="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Flowchart: Or 5"/>
            <p:cNvSpPr/>
            <p:nvPr/>
          </p:nvSpPr>
          <p:spPr bwMode="auto">
            <a:xfrm>
              <a:off x="4050447" y="2278223"/>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7" name="Straight Connector 6"/>
            <p:cNvCxnSpPr>
              <a:endCxn id="8" idx="0"/>
            </p:cNvCxnSpPr>
            <p:nvPr/>
          </p:nvCxnSpPr>
          <p:spPr>
            <a:xfrm flipH="1">
              <a:off x="2396011" y="2374314"/>
              <a:ext cx="1" cy="214282"/>
            </a:xfrm>
            <a:prstGeom prst="line">
              <a:avLst/>
            </a:prstGeom>
          </p:spPr>
          <p:style>
            <a:lnRef idx="1">
              <a:schemeClr val="dk1"/>
            </a:lnRef>
            <a:fillRef idx="0">
              <a:schemeClr val="dk1"/>
            </a:fillRef>
            <a:effectRef idx="0">
              <a:schemeClr val="dk1"/>
            </a:effectRef>
            <a:fontRef idx="minor">
              <a:schemeClr val="tx1"/>
            </a:fontRef>
          </p:style>
        </p:cxnSp>
        <p:sp>
          <p:nvSpPr>
            <p:cNvPr id="8" name="Rectangle 7"/>
            <p:cNvSpPr/>
            <p:nvPr/>
          </p:nvSpPr>
          <p:spPr bwMode="auto">
            <a:xfrm>
              <a:off x="2145760" y="2588596"/>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9" name="Straight Connector 8"/>
            <p:cNvCxnSpPr>
              <a:stCxn id="8" idx="2"/>
            </p:cNvCxnSpPr>
            <p:nvPr/>
          </p:nvCxnSpPr>
          <p:spPr>
            <a:xfrm>
              <a:off x="2396011" y="2986723"/>
              <a:ext cx="1" cy="292073"/>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2376748" y="3997720"/>
              <a:ext cx="594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Isosceles Triangle 10"/>
            <p:cNvSpPr/>
            <p:nvPr/>
          </p:nvSpPr>
          <p:spPr bwMode="auto">
            <a:xfrm rot="5400000">
              <a:off x="3003096" y="3886412"/>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2" name="Straight Arrow Connector 11"/>
            <p:cNvCxnSpPr>
              <a:endCxn id="6" idx="4"/>
            </p:cNvCxnSpPr>
            <p:nvPr/>
          </p:nvCxnSpPr>
          <p:spPr>
            <a:xfrm flipV="1">
              <a:off x="4173753" y="2478032"/>
              <a:ext cx="1820" cy="1547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589651" y="2334655"/>
              <a:ext cx="601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14" name="TextBox 13"/>
            <p:cNvSpPr txBox="1"/>
            <p:nvPr/>
          </p:nvSpPr>
          <p:spPr>
            <a:xfrm>
              <a:off x="2905778" y="3512062"/>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5" name="TextBox 14"/>
            <p:cNvSpPr txBox="1"/>
            <p:nvPr/>
          </p:nvSpPr>
          <p:spPr>
            <a:xfrm>
              <a:off x="7602905" y="2376858"/>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cxnSp>
          <p:nvCxnSpPr>
            <p:cNvPr id="16" name="Straight Arrow Connector 15"/>
            <p:cNvCxnSpPr/>
            <p:nvPr/>
          </p:nvCxnSpPr>
          <p:spPr>
            <a:xfrm flipV="1">
              <a:off x="4300698" y="2384991"/>
              <a:ext cx="968561" cy="3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5514301" y="2373809"/>
              <a:ext cx="2188240" cy="11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Flowchart: Or 17"/>
            <p:cNvSpPr/>
            <p:nvPr/>
          </p:nvSpPr>
          <p:spPr bwMode="auto">
            <a:xfrm>
              <a:off x="5277953" y="2263227"/>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9" name="Straight Connector 18"/>
            <p:cNvCxnSpPr/>
            <p:nvPr/>
          </p:nvCxnSpPr>
          <p:spPr>
            <a:xfrm flipH="1">
              <a:off x="7092845" y="2383209"/>
              <a:ext cx="1" cy="214282"/>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bwMode="auto">
            <a:xfrm>
              <a:off x="6856500" y="2608170"/>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21" name="Straight Connector 20"/>
            <p:cNvCxnSpPr/>
            <p:nvPr/>
          </p:nvCxnSpPr>
          <p:spPr>
            <a:xfrm>
              <a:off x="7092842" y="3016972"/>
              <a:ext cx="1" cy="29207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6397365" y="3290237"/>
              <a:ext cx="7093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Isosceles Triangle 22"/>
            <p:cNvSpPr/>
            <p:nvPr/>
          </p:nvSpPr>
          <p:spPr bwMode="auto">
            <a:xfrm rot="16200000">
              <a:off x="6188490" y="3181014"/>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24" name="Flowchart: Or 23"/>
            <p:cNvSpPr/>
            <p:nvPr/>
          </p:nvSpPr>
          <p:spPr bwMode="auto">
            <a:xfrm>
              <a:off x="5284814" y="3178892"/>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5" name="Straight Arrow Connector 24"/>
            <p:cNvCxnSpPr/>
            <p:nvPr/>
          </p:nvCxnSpPr>
          <p:spPr>
            <a:xfrm flipH="1" flipV="1">
              <a:off x="5397864" y="2458263"/>
              <a:ext cx="11586" cy="6952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3" idx="0"/>
              <a:endCxn id="24" idx="6"/>
            </p:cNvCxnSpPr>
            <p:nvPr/>
          </p:nvCxnSpPr>
          <p:spPr>
            <a:xfrm flipH="1" flipV="1">
              <a:off x="5535065" y="3278796"/>
              <a:ext cx="642835" cy="11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H="1">
              <a:off x="7088456" y="3298620"/>
              <a:ext cx="1" cy="214282"/>
            </a:xfrm>
            <a:prstGeom prst="line">
              <a:avLst/>
            </a:prstGeom>
          </p:spPr>
          <p:style>
            <a:lnRef idx="1">
              <a:schemeClr val="dk1"/>
            </a:lnRef>
            <a:fillRef idx="0">
              <a:schemeClr val="dk1"/>
            </a:fillRef>
            <a:effectRef idx="0">
              <a:schemeClr val="dk1"/>
            </a:effectRef>
            <a:fontRef idx="minor">
              <a:schemeClr val="tx1"/>
            </a:fontRef>
          </p:style>
        </p:cxnSp>
        <p:sp>
          <p:nvSpPr>
            <p:cNvPr id="28" name="Rectangle 27"/>
            <p:cNvSpPr/>
            <p:nvPr/>
          </p:nvSpPr>
          <p:spPr bwMode="auto">
            <a:xfrm>
              <a:off x="6852111" y="3523581"/>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29" name="Straight Connector 28"/>
            <p:cNvCxnSpPr/>
            <p:nvPr/>
          </p:nvCxnSpPr>
          <p:spPr>
            <a:xfrm>
              <a:off x="7088453" y="3932383"/>
              <a:ext cx="1" cy="292073"/>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6392976" y="4205648"/>
              <a:ext cx="7093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Isosceles Triangle 30"/>
            <p:cNvSpPr/>
            <p:nvPr/>
          </p:nvSpPr>
          <p:spPr bwMode="auto">
            <a:xfrm rot="16200000">
              <a:off x="6184101" y="4096425"/>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32" name="Straight Arrow Connector 31"/>
            <p:cNvCxnSpPr/>
            <p:nvPr/>
          </p:nvCxnSpPr>
          <p:spPr>
            <a:xfrm flipH="1" flipV="1">
              <a:off x="5393476" y="3373674"/>
              <a:ext cx="4388" cy="850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6017696" y="2969932"/>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34" name="TextBox 33"/>
            <p:cNvSpPr txBox="1"/>
            <p:nvPr/>
          </p:nvSpPr>
          <p:spPr>
            <a:xfrm>
              <a:off x="5945865" y="3867296"/>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cxnSp>
          <p:nvCxnSpPr>
            <p:cNvPr id="35" name="Straight Connector 34"/>
            <p:cNvCxnSpPr/>
            <p:nvPr/>
          </p:nvCxnSpPr>
          <p:spPr>
            <a:xfrm flipV="1">
              <a:off x="3211971" y="4021761"/>
              <a:ext cx="975188" cy="509"/>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a:stCxn id="31" idx="0"/>
            </p:cNvCxnSpPr>
            <p:nvPr/>
          </p:nvCxnSpPr>
          <p:spPr>
            <a:xfrm flipH="1" flipV="1">
              <a:off x="5409450" y="4205648"/>
              <a:ext cx="764061" cy="509"/>
            </a:xfrm>
            <a:prstGeom prst="line">
              <a:avLst/>
            </a:prstGeom>
          </p:spPr>
          <p:style>
            <a:lnRef idx="1">
              <a:schemeClr val="dk1"/>
            </a:lnRef>
            <a:fillRef idx="0">
              <a:schemeClr val="dk1"/>
            </a:fillRef>
            <a:effectRef idx="0">
              <a:schemeClr val="dk1"/>
            </a:effectRef>
            <a:fontRef idx="minor">
              <a:schemeClr val="tx1"/>
            </a:fontRef>
          </p:style>
        </p:cxnSp>
        <p:sp>
          <p:nvSpPr>
            <p:cNvPr id="37" name="Rectangle 36"/>
            <p:cNvSpPr/>
            <p:nvPr/>
          </p:nvSpPr>
          <p:spPr bwMode="auto">
            <a:xfrm>
              <a:off x="2130096" y="3255789"/>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38" name="Straight Connector 37"/>
            <p:cNvCxnSpPr>
              <a:stCxn id="37" idx="2"/>
            </p:cNvCxnSpPr>
            <p:nvPr/>
          </p:nvCxnSpPr>
          <p:spPr>
            <a:xfrm flipH="1">
              <a:off x="2380346" y="3653916"/>
              <a:ext cx="1" cy="353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67929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319" y="204716"/>
            <a:ext cx="44082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Hướng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dẫn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cách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bài</a:t>
            </a:r>
            <a:r>
              <a:rPr kumimoji="0" lang="en-US" sz="1800" b="0" i="0" u="none" strike="noStrike" kern="1200" cap="none" spc="0" normalizeH="0" baseline="0" noProof="0">
                <a:ln>
                  <a:noFill/>
                </a:ln>
                <a:solidFill>
                  <a:prstClr val="black"/>
                </a:solidFill>
                <a:effectLst/>
                <a:uLnTx/>
                <a:uFillTx/>
                <a:latin typeface="Calibri"/>
                <a:ea typeface="+mn-ea"/>
                <a:cs typeface="+mn-cs"/>
              </a:rPr>
              <a:t> 1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bài</a:t>
            </a:r>
            <a:r>
              <a:rPr kumimoji="0" lang="en-US" sz="1800" b="0" i="0" u="none" strike="noStrike" kern="1200" cap="none" spc="0" normalizeH="0" baseline="0" noProof="0">
                <a:ln>
                  <a:noFill/>
                </a:ln>
                <a:solidFill>
                  <a:prstClr val="black"/>
                </a:solidFill>
                <a:effectLst/>
                <a:uLnTx/>
                <a:uFillTx/>
                <a:latin typeface="Calibri"/>
                <a:ea typeface="+mn-ea"/>
                <a:cs typeface="+mn-cs"/>
              </a:rPr>
              <a:t> 2</a:t>
            </a:r>
          </a:p>
        </p:txBody>
      </p:sp>
      <p:sp>
        <p:nvSpPr>
          <p:cNvPr id="5" name="TextBox 4"/>
          <p:cNvSpPr txBox="1"/>
          <p:nvPr/>
        </p:nvSpPr>
        <p:spPr>
          <a:xfrm>
            <a:off x="491319" y="750628"/>
            <a:ext cx="635985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Bước</a:t>
            </a:r>
            <a:r>
              <a:rPr kumimoji="0" lang="en-US" sz="1800" b="0" i="0" u="none" strike="noStrike" kern="1200" cap="none" spc="0" normalizeH="0" baseline="0" noProof="0">
                <a:ln>
                  <a:noFill/>
                </a:ln>
                <a:solidFill>
                  <a:prstClr val="black"/>
                </a:solidFill>
                <a:effectLst/>
                <a:uLnTx/>
                <a:uFillTx/>
                <a:latin typeface="Calibri"/>
                <a:ea typeface="+mn-ea"/>
                <a:cs typeface="+mn-cs"/>
              </a:rPr>
              <a:t> 1: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số</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Bậc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số</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a</a:t>
            </a:r>
            <a:r>
              <a:rPr kumimoji="0" lang="en-US" sz="1800" b="0" i="0" u="none" strike="noStrike" kern="1200" cap="none" spc="0" normalizeH="0" baseline="-25000" noProof="0" err="1">
                <a:ln>
                  <a:noFill/>
                </a:ln>
                <a:solidFill>
                  <a:prstClr val="black"/>
                </a:solidFill>
                <a:effectLst/>
                <a:uLnTx/>
                <a:uFillTx/>
                <a:latin typeface="Calibri"/>
                <a:ea typeface="+mn-ea"/>
                <a:cs typeface="+mn-cs"/>
              </a:rPr>
              <a:t>k</a:t>
            </a:r>
            <a:r>
              <a:rPr kumimoji="0" lang="en-US" sz="1800" b="0" i="0" u="none" strike="noStrike" kern="1200" cap="none" spc="0" normalizeH="0" baseline="0" noProof="0">
                <a:ln>
                  <a:noFill/>
                </a:ln>
                <a:solidFill>
                  <a:prstClr val="black"/>
                </a:solidFill>
                <a:effectLst/>
                <a:uLnTx/>
                <a:uFillTx/>
                <a:latin typeface="Calibri"/>
                <a:ea typeface="+mn-ea"/>
                <a:cs typeface="+mn-cs"/>
              </a:rPr>
              <a:t> , </a:t>
            </a:r>
            <a:r>
              <a:rPr kumimoji="0" lang="en-US" sz="1800" b="0" i="0" u="none" strike="noStrike" kern="1200" cap="none" spc="0" normalizeH="0" baseline="0" noProof="0" err="1">
                <a:ln>
                  <a:noFill/>
                </a:ln>
                <a:solidFill>
                  <a:prstClr val="black"/>
                </a:solidFill>
                <a:effectLst/>
                <a:uLnTx/>
                <a:uFillTx/>
                <a:latin typeface="Calibri"/>
                <a:ea typeface="+mn-ea"/>
                <a:cs typeface="+mn-cs"/>
              </a:rPr>
              <a:t>b</a:t>
            </a:r>
            <a:r>
              <a:rPr kumimoji="0" lang="en-US" sz="1800" b="0" i="0" u="none" strike="noStrike" kern="1200" cap="none" spc="0" normalizeH="0" baseline="-25000" noProof="0" err="1">
                <a:ln>
                  <a:noFill/>
                </a:ln>
                <a:solidFill>
                  <a:prstClr val="black"/>
                </a:solidFill>
                <a:effectLst/>
                <a:uLnTx/>
                <a:uFillTx/>
                <a:latin typeface="Calibri"/>
                <a:ea typeface="+mn-ea"/>
                <a:cs typeface="+mn-cs"/>
              </a:rPr>
              <a:t>r</a:t>
            </a:r>
            <a:r>
              <a:rPr kumimoji="0" lang="en-US" sz="1800" b="0" i="0" u="none" strike="noStrike" kern="1200" cap="none" spc="0" normalizeH="0" baseline="0" noProof="0">
                <a:ln>
                  <a:noFill/>
                </a:ln>
                <a:solidFill>
                  <a:prstClr val="black"/>
                </a:solidFill>
                <a:effectLst/>
                <a:uLnTx/>
                <a:uFillTx/>
                <a:latin typeface="Calibri"/>
                <a:ea typeface="+mn-ea"/>
                <a:cs typeface="+mn-cs"/>
              </a:rPr>
              <a:t> , M</a:t>
            </a:r>
          </a:p>
        </p:txBody>
      </p:sp>
      <p:sp>
        <p:nvSpPr>
          <p:cNvPr id="6" name="TextBox 5"/>
          <p:cNvSpPr txBox="1"/>
          <p:nvPr/>
        </p:nvSpPr>
        <p:spPr>
          <a:xfrm>
            <a:off x="491319" y="1850538"/>
            <a:ext cx="54727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Bước</a:t>
            </a:r>
            <a:r>
              <a:rPr kumimoji="0" lang="en-US" sz="1800" b="0" i="0" u="none" strike="noStrike" kern="1200" cap="none" spc="0" normalizeH="0" baseline="0" noProof="0">
                <a:ln>
                  <a:noFill/>
                </a:ln>
                <a:solidFill>
                  <a:prstClr val="black"/>
                </a:solidFill>
                <a:effectLst/>
                <a:uLnTx/>
                <a:uFillTx/>
                <a:latin typeface="Calibri"/>
                <a:ea typeface="+mn-ea"/>
                <a:cs typeface="+mn-cs"/>
              </a:rPr>
              <a:t> 2: </a:t>
            </a:r>
            <a:r>
              <a:rPr kumimoji="0" lang="en-US" sz="1800" b="0" i="0" u="none" strike="noStrike" kern="1200" cap="none" spc="0" normalizeH="0" baseline="0" noProof="0" err="1">
                <a:ln>
                  <a:noFill/>
                </a:ln>
                <a:solidFill>
                  <a:prstClr val="black"/>
                </a:solidFill>
                <a:effectLst/>
                <a:uLnTx/>
                <a:uFillTx/>
                <a:latin typeface="Calibri"/>
                <a:ea typeface="+mn-ea"/>
                <a:cs typeface="+mn-cs"/>
              </a:rPr>
              <a:t>Thay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vào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công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7" name="Object 6"/>
          <p:cNvGraphicFramePr>
            <a:graphicFrameLocks noChangeAspect="1"/>
          </p:cNvGraphicFramePr>
          <p:nvPr/>
        </p:nvGraphicFramePr>
        <p:xfrm>
          <a:off x="2212573" y="2219870"/>
          <a:ext cx="2519362" cy="1466850"/>
        </p:xfrm>
        <a:graphic>
          <a:graphicData uri="http://schemas.openxmlformats.org/presentationml/2006/ole">
            <mc:AlternateContent xmlns:mc="http://schemas.openxmlformats.org/markup-compatibility/2006">
              <mc:Choice xmlns:v="urn:schemas-microsoft-com:vml" Requires="v">
                <p:oleObj spid="_x0000_s157697" name="Equation" r:id="rId3" imgW="1422360" imgH="838080" progId="Equation.DSMT4">
                  <p:embed/>
                </p:oleObj>
              </mc:Choice>
              <mc:Fallback>
                <p:oleObj name="Equation" r:id="rId3" imgW="1422360" imgH="838080" progId="Equation.DSMT4">
                  <p:embed/>
                  <p:pic>
                    <p:nvPicPr>
                      <p:cNvPr id="7" name="Object 6"/>
                      <p:cNvPicPr>
                        <a:picLocks noChangeAspect="1" noChangeArrowheads="1"/>
                      </p:cNvPicPr>
                      <p:nvPr/>
                    </p:nvPicPr>
                    <p:blipFill>
                      <a:blip r:embed="rId4"/>
                      <a:srcRect/>
                      <a:stretch>
                        <a:fillRect/>
                      </a:stretch>
                    </p:blipFill>
                    <p:spPr bwMode="auto">
                      <a:xfrm>
                        <a:off x="2212573" y="2219870"/>
                        <a:ext cx="2519362" cy="1466850"/>
                      </a:xfrm>
                      <a:prstGeom prst="rect">
                        <a:avLst/>
                      </a:prstGeom>
                      <a:noFill/>
                    </p:spPr>
                  </p:pic>
                </p:oleObj>
              </mc:Fallback>
            </mc:AlternateContent>
          </a:graphicData>
        </a:graphic>
      </p:graphicFrame>
      <p:sp>
        <p:nvSpPr>
          <p:cNvPr id="8" name="TextBox 7"/>
          <p:cNvSpPr txBox="1"/>
          <p:nvPr/>
        </p:nvSpPr>
        <p:spPr>
          <a:xfrm>
            <a:off x="586853" y="3916907"/>
            <a:ext cx="55546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hàm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truyền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đạt</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thống</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94028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0943"/>
            <a:ext cx="12192000" cy="1596788"/>
          </a:xfrm>
        </p:spPr>
        <p:txBody>
          <a:bodyPr/>
          <a:lstStyle/>
          <a:p>
            <a:pPr marL="0" indent="0">
              <a:buNone/>
            </a:pPr>
            <a:r>
              <a:rPr lang="en-US" err="1"/>
              <a:t>Ví</a:t>
            </a:r>
            <a:r>
              <a:rPr lang="en-US"/>
              <a:t> </a:t>
            </a:r>
            <a:r>
              <a:rPr lang="en-US" err="1"/>
              <a:t>dụ</a:t>
            </a:r>
            <a:r>
              <a:rPr lang="en-US"/>
              <a:t> 1: Cho </a:t>
            </a:r>
            <a:r>
              <a:rPr lang="en-US" err="1"/>
              <a:t>hệ</a:t>
            </a:r>
            <a:r>
              <a:rPr lang="en-US"/>
              <a:t> </a:t>
            </a:r>
            <a:r>
              <a:rPr lang="en-US" err="1"/>
              <a:t>thống</a:t>
            </a:r>
            <a:r>
              <a:rPr lang="en-US"/>
              <a:t> LTI </a:t>
            </a:r>
            <a:r>
              <a:rPr lang="en-US" err="1"/>
              <a:t>có</a:t>
            </a:r>
            <a:r>
              <a:rPr lang="en-US"/>
              <a:t> </a:t>
            </a:r>
            <a:r>
              <a:rPr lang="en-US" err="1"/>
              <a:t>phương</a:t>
            </a:r>
            <a:r>
              <a:rPr lang="en-US"/>
              <a:t> </a:t>
            </a:r>
            <a:r>
              <a:rPr lang="en-US" err="1"/>
              <a:t>trình</a:t>
            </a:r>
            <a:r>
              <a:rPr lang="en-US"/>
              <a:t> SPTTHSH </a:t>
            </a:r>
            <a:r>
              <a:rPr lang="en-US" err="1"/>
              <a:t>sau</a:t>
            </a:r>
            <a:r>
              <a:rPr lang="en-US"/>
              <a:t>:</a:t>
            </a:r>
          </a:p>
          <a:p>
            <a:pPr marL="0" indent="0">
              <a:buNone/>
            </a:pPr>
            <a:r>
              <a:rPr lang="en-US"/>
              <a:t>		y(n) = x(n) +2x(n-1) + 3x(n-3)</a:t>
            </a:r>
          </a:p>
          <a:p>
            <a:pPr marL="0" indent="0">
              <a:buNone/>
            </a:pPr>
            <a:r>
              <a:rPr lang="en-US" err="1"/>
              <a:t>Xác</a:t>
            </a:r>
            <a:r>
              <a:rPr lang="en-US"/>
              <a:t> </a:t>
            </a:r>
            <a:r>
              <a:rPr lang="en-US" err="1"/>
              <a:t>định</a:t>
            </a:r>
            <a:r>
              <a:rPr lang="en-US"/>
              <a:t> </a:t>
            </a:r>
            <a:r>
              <a:rPr lang="en-US" err="1"/>
              <a:t>Hàm</a:t>
            </a:r>
            <a:r>
              <a:rPr lang="en-US"/>
              <a:t> </a:t>
            </a:r>
            <a:r>
              <a:rPr lang="en-US" err="1"/>
              <a:t>truyền</a:t>
            </a:r>
            <a:r>
              <a:rPr lang="en-US"/>
              <a:t> </a:t>
            </a:r>
            <a:r>
              <a:rPr lang="en-US" err="1"/>
              <a:t>đạt</a:t>
            </a:r>
            <a:r>
              <a:rPr lang="en-US"/>
              <a:t> </a:t>
            </a:r>
            <a:r>
              <a:rPr lang="en-US" err="1"/>
              <a:t>của</a:t>
            </a:r>
            <a:r>
              <a:rPr lang="en-US"/>
              <a:t> </a:t>
            </a:r>
            <a:r>
              <a:rPr lang="en-US" err="1"/>
              <a:t>hệ</a:t>
            </a:r>
            <a:r>
              <a:rPr lang="en-US"/>
              <a:t> </a:t>
            </a:r>
            <a:r>
              <a:rPr lang="en-US" err="1"/>
              <a:t>thống</a:t>
            </a:r>
            <a:r>
              <a:rPr lang="en-US"/>
              <a:t> </a:t>
            </a:r>
            <a:r>
              <a:rPr lang="en-US" err="1"/>
              <a:t>và</a:t>
            </a:r>
            <a:r>
              <a:rPr lang="en-US"/>
              <a:t> </a:t>
            </a:r>
            <a:r>
              <a:rPr lang="en-US" err="1"/>
              <a:t>vẽ</a:t>
            </a:r>
            <a:r>
              <a:rPr lang="en-US"/>
              <a:t> </a:t>
            </a:r>
            <a:r>
              <a:rPr lang="en-US" err="1"/>
              <a:t>sơ</a:t>
            </a:r>
            <a:r>
              <a:rPr lang="en-US"/>
              <a:t> </a:t>
            </a:r>
            <a:r>
              <a:rPr lang="en-US" err="1"/>
              <a:t>đồ</a:t>
            </a:r>
            <a:r>
              <a:rPr lang="en-US"/>
              <a:t> </a:t>
            </a:r>
            <a:r>
              <a:rPr lang="en-US" err="1"/>
              <a:t>hệ</a:t>
            </a:r>
            <a:r>
              <a:rPr lang="en-US"/>
              <a:t> </a:t>
            </a:r>
            <a:r>
              <a:rPr lang="en-US" err="1"/>
              <a:t>thống</a:t>
            </a:r>
            <a:r>
              <a:rPr lang="en-US"/>
              <a:t> </a:t>
            </a:r>
            <a:r>
              <a:rPr lang="en-US" err="1"/>
              <a:t>trên</a:t>
            </a:r>
            <a:r>
              <a:rPr lang="en-US"/>
              <a:t>.</a:t>
            </a:r>
          </a:p>
        </p:txBody>
      </p:sp>
      <p:sp>
        <p:nvSpPr>
          <p:cNvPr id="2" name="TextBox 1"/>
          <p:cNvSpPr txBox="1"/>
          <p:nvPr/>
        </p:nvSpPr>
        <p:spPr>
          <a:xfrm flipH="1">
            <a:off x="403254" y="1475295"/>
            <a:ext cx="80883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bậc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N = 0., a</a:t>
            </a:r>
            <a:r>
              <a:rPr kumimoji="0" lang="en-US" sz="1800" b="0" i="0" u="none" strike="noStrike" kern="1200" cap="none" spc="0" normalizeH="0" baseline="-25000" noProof="0">
                <a:ln>
                  <a:noFill/>
                </a:ln>
                <a:solidFill>
                  <a:prstClr val="black"/>
                </a:solidFill>
                <a:effectLst/>
                <a:uLnTx/>
                <a:uFillTx/>
                <a:latin typeface="Calibri"/>
                <a:ea typeface="+mn-ea"/>
                <a:cs typeface="+mn-cs"/>
              </a:rPr>
              <a:t>0 </a:t>
            </a:r>
            <a:r>
              <a:rPr kumimoji="0" lang="en-US" sz="1800" b="0" i="0" u="none" strike="noStrike" kern="1200" cap="none" spc="0" normalizeH="0" baseline="0" noProof="0">
                <a:ln>
                  <a:noFill/>
                </a:ln>
                <a:solidFill>
                  <a:prstClr val="black"/>
                </a:solidFill>
                <a:effectLst/>
                <a:uLnTx/>
                <a:uFillTx/>
                <a:latin typeface="Calibri"/>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số</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M =3, b</a:t>
            </a:r>
            <a:r>
              <a:rPr kumimoji="0" lang="en-US" sz="1800" b="0" i="0" u="none" strike="noStrike" kern="1200" cap="none" spc="0" normalizeH="0" baseline="-25000" noProof="0">
                <a:ln>
                  <a:noFill/>
                </a:ln>
                <a:solidFill>
                  <a:prstClr val="black"/>
                </a:solidFill>
                <a:effectLst/>
                <a:uLnTx/>
                <a:uFillTx/>
                <a:latin typeface="Calibri"/>
                <a:ea typeface="+mn-ea"/>
                <a:cs typeface="+mn-cs"/>
              </a:rPr>
              <a:t>0</a:t>
            </a:r>
            <a:r>
              <a:rPr kumimoji="0" lang="en-US" sz="1800" b="0" i="0" u="none" strike="noStrike" kern="1200" cap="none" spc="0" normalizeH="0" baseline="0" noProof="0">
                <a:ln>
                  <a:noFill/>
                </a:ln>
                <a:solidFill>
                  <a:prstClr val="black"/>
                </a:solidFill>
                <a:effectLst/>
                <a:uLnTx/>
                <a:uFillTx/>
                <a:latin typeface="Calibri"/>
                <a:ea typeface="+mn-ea"/>
                <a:cs typeface="+mn-cs"/>
              </a:rPr>
              <a:t> = 1, b</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 = 2, b</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 = 0, b</a:t>
            </a:r>
            <a:r>
              <a:rPr kumimoji="0" lang="en-US" sz="1800" b="0" i="0" u="none" strike="noStrike" kern="1200" cap="none" spc="0" normalizeH="0" baseline="-25000" noProof="0">
                <a:ln>
                  <a:noFill/>
                </a:ln>
                <a:solidFill>
                  <a:prstClr val="black"/>
                </a:solidFill>
                <a:effectLst/>
                <a:uLnTx/>
                <a:uFillTx/>
                <a:latin typeface="Calibri"/>
                <a:ea typeface="+mn-ea"/>
                <a:cs typeface="+mn-cs"/>
              </a:rPr>
              <a:t>3</a:t>
            </a:r>
            <a:r>
              <a:rPr kumimoji="0" lang="en-US" sz="1800" b="0" i="0" u="none" strike="noStrike" kern="1200" cap="none" spc="0" normalizeH="0" baseline="0" noProof="0">
                <a:ln>
                  <a:noFill/>
                </a:ln>
                <a:solidFill>
                  <a:prstClr val="black"/>
                </a:solidFill>
                <a:effectLst/>
                <a:uLnTx/>
                <a:uFillTx/>
                <a:latin typeface="Calibri"/>
                <a:ea typeface="+mn-ea"/>
                <a:cs typeface="+mn-cs"/>
              </a:rPr>
              <a:t>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8" name="Group 97"/>
          <p:cNvGrpSpPr/>
          <p:nvPr/>
        </p:nvGrpSpPr>
        <p:grpSpPr>
          <a:xfrm>
            <a:off x="7950113" y="1405012"/>
            <a:ext cx="4061391" cy="2540399"/>
            <a:chOff x="987332" y="2720782"/>
            <a:chExt cx="4061391" cy="2540399"/>
          </a:xfrm>
        </p:grpSpPr>
        <p:cxnSp>
          <p:nvCxnSpPr>
            <p:cNvPr id="40" name="Straight Arrow Connector 39"/>
            <p:cNvCxnSpPr/>
            <p:nvPr/>
          </p:nvCxnSpPr>
          <p:spPr>
            <a:xfrm flipV="1">
              <a:off x="1479864" y="2830016"/>
              <a:ext cx="2020539" cy="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Flowchart: Or 40"/>
            <p:cNvSpPr/>
            <p:nvPr/>
          </p:nvSpPr>
          <p:spPr bwMode="auto">
            <a:xfrm>
              <a:off x="3475424" y="2720782"/>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42" name="Straight Connector 41"/>
            <p:cNvCxnSpPr>
              <a:endCxn id="43" idx="0"/>
            </p:cNvCxnSpPr>
            <p:nvPr/>
          </p:nvCxnSpPr>
          <p:spPr>
            <a:xfrm flipH="1">
              <a:off x="1793692" y="2816873"/>
              <a:ext cx="1" cy="214282"/>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bwMode="auto">
            <a:xfrm>
              <a:off x="1543441" y="3031155"/>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44" name="Straight Connector 43"/>
            <p:cNvCxnSpPr>
              <a:stCxn id="43" idx="2"/>
            </p:cNvCxnSpPr>
            <p:nvPr/>
          </p:nvCxnSpPr>
          <p:spPr>
            <a:xfrm>
              <a:off x="1793692" y="3429282"/>
              <a:ext cx="1" cy="292073"/>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1774429" y="5163615"/>
              <a:ext cx="594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Isosceles Triangle 45"/>
            <p:cNvSpPr/>
            <p:nvPr/>
          </p:nvSpPr>
          <p:spPr bwMode="auto">
            <a:xfrm rot="5400000">
              <a:off x="2400777" y="5052306"/>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48" name="TextBox 47"/>
            <p:cNvSpPr txBox="1"/>
            <p:nvPr/>
          </p:nvSpPr>
          <p:spPr>
            <a:xfrm>
              <a:off x="987332" y="2777214"/>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49" name="TextBox 48"/>
            <p:cNvSpPr txBox="1"/>
            <p:nvPr/>
          </p:nvSpPr>
          <p:spPr>
            <a:xfrm>
              <a:off x="2339924" y="3093540"/>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50" name="TextBox 49"/>
            <p:cNvSpPr txBox="1"/>
            <p:nvPr/>
          </p:nvSpPr>
          <p:spPr>
            <a:xfrm>
              <a:off x="4447428" y="2998531"/>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cxnSp>
          <p:nvCxnSpPr>
            <p:cNvPr id="51" name="Straight Arrow Connector 50"/>
            <p:cNvCxnSpPr/>
            <p:nvPr/>
          </p:nvCxnSpPr>
          <p:spPr>
            <a:xfrm flipV="1">
              <a:off x="3698379" y="2827550"/>
              <a:ext cx="968561" cy="3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flipV="1">
              <a:off x="2609652" y="5154299"/>
              <a:ext cx="975188" cy="509"/>
            </a:xfrm>
            <a:prstGeom prst="line">
              <a:avLst/>
            </a:prstGeom>
          </p:spPr>
          <p:style>
            <a:lnRef idx="1">
              <a:schemeClr val="dk1"/>
            </a:lnRef>
            <a:fillRef idx="0">
              <a:schemeClr val="dk1"/>
            </a:fillRef>
            <a:effectRef idx="0">
              <a:schemeClr val="dk1"/>
            </a:effectRef>
            <a:fontRef idx="minor">
              <a:schemeClr val="tx1"/>
            </a:fontRef>
          </p:style>
        </p:cxnSp>
        <p:sp>
          <p:nvSpPr>
            <p:cNvPr id="72" name="Rectangle 71"/>
            <p:cNvSpPr/>
            <p:nvPr/>
          </p:nvSpPr>
          <p:spPr bwMode="auto">
            <a:xfrm>
              <a:off x="1527777" y="3698348"/>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73" name="Straight Connector 72"/>
            <p:cNvCxnSpPr>
              <a:stCxn id="72" idx="2"/>
            </p:cNvCxnSpPr>
            <p:nvPr/>
          </p:nvCxnSpPr>
          <p:spPr>
            <a:xfrm flipH="1">
              <a:off x="1778027" y="4096475"/>
              <a:ext cx="1" cy="353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778028" y="3542672"/>
              <a:ext cx="612159" cy="5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Isosceles Triangle 85"/>
            <p:cNvSpPr/>
            <p:nvPr/>
          </p:nvSpPr>
          <p:spPr bwMode="auto">
            <a:xfrm rot="5400000">
              <a:off x="2417125" y="3431257"/>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88" name="Straight Arrow Connector 87"/>
            <p:cNvCxnSpPr>
              <a:stCxn id="86" idx="0"/>
            </p:cNvCxnSpPr>
            <p:nvPr/>
          </p:nvCxnSpPr>
          <p:spPr>
            <a:xfrm>
              <a:off x="2626000" y="3540990"/>
              <a:ext cx="8613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Flowchart: Or 88"/>
            <p:cNvSpPr/>
            <p:nvPr/>
          </p:nvSpPr>
          <p:spPr bwMode="auto">
            <a:xfrm>
              <a:off x="3480818" y="3446008"/>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91" name="Straight Arrow Connector 90"/>
            <p:cNvCxnSpPr>
              <a:stCxn id="89" idx="0"/>
              <a:endCxn id="41" idx="4"/>
            </p:cNvCxnSpPr>
            <p:nvPr/>
          </p:nvCxnSpPr>
          <p:spPr>
            <a:xfrm flipH="1" flipV="1">
              <a:off x="3600550" y="2920591"/>
              <a:ext cx="5394" cy="525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bwMode="auto">
            <a:xfrm>
              <a:off x="1519571" y="4419582"/>
              <a:ext cx="500501" cy="39812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93" name="Straight Connector 92"/>
            <p:cNvCxnSpPr/>
            <p:nvPr/>
          </p:nvCxnSpPr>
          <p:spPr>
            <a:xfrm flipH="1">
              <a:off x="1769820" y="4817709"/>
              <a:ext cx="1" cy="353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89" idx="4"/>
            </p:cNvCxnSpPr>
            <p:nvPr/>
          </p:nvCxnSpPr>
          <p:spPr>
            <a:xfrm flipV="1">
              <a:off x="3600549" y="3645817"/>
              <a:ext cx="5395" cy="1508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2339924" y="4692267"/>
              <a:ext cx="601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grpSp>
      <p:sp>
        <p:nvSpPr>
          <p:cNvPr id="4" name="TextBox 3"/>
          <p:cNvSpPr txBox="1"/>
          <p:nvPr/>
        </p:nvSpPr>
        <p:spPr>
          <a:xfrm>
            <a:off x="655092" y="2347412"/>
            <a:ext cx="68921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Thay</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vào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biểu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hàm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truyền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đạt</a:t>
            </a:r>
            <a:r>
              <a:rPr kumimoji="0" lang="en-US" sz="1800" b="0" i="0" u="none" strike="noStrike" kern="1200" cap="none" spc="0" normalizeH="0" baseline="0" noProof="0">
                <a:ln>
                  <a:noFill/>
                </a:ln>
                <a:solidFill>
                  <a:prstClr val="black"/>
                </a:solidFill>
                <a:effectLst/>
                <a:uLnTx/>
                <a:uFillTx/>
                <a:latin typeface="Calibri"/>
                <a:ea typeface="+mn-ea"/>
                <a:cs typeface="+mn-cs"/>
              </a:rPr>
              <a:t> ta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29" name="Object 28"/>
          <p:cNvGraphicFramePr>
            <a:graphicFrameLocks noChangeAspect="1"/>
          </p:cNvGraphicFramePr>
          <p:nvPr/>
        </p:nvGraphicFramePr>
        <p:xfrm>
          <a:off x="419753" y="3210907"/>
          <a:ext cx="3959225" cy="2667000"/>
        </p:xfrm>
        <a:graphic>
          <a:graphicData uri="http://schemas.openxmlformats.org/presentationml/2006/ole">
            <mc:AlternateContent xmlns:mc="http://schemas.openxmlformats.org/markup-compatibility/2006">
              <mc:Choice xmlns:v="urn:schemas-microsoft-com:vml" Requires="v">
                <p:oleObj spid="_x0000_s158721" name="Equation" r:id="rId3" imgW="2234880" imgH="1523880" progId="Equation.DSMT4">
                  <p:embed/>
                </p:oleObj>
              </mc:Choice>
              <mc:Fallback>
                <p:oleObj name="Equation" r:id="rId3" imgW="2234880" imgH="1523880" progId="Equation.DSMT4">
                  <p:embed/>
                  <p:pic>
                    <p:nvPicPr>
                      <p:cNvPr id="29" name="Object 28"/>
                      <p:cNvPicPr>
                        <a:picLocks noChangeAspect="1" noChangeArrowheads="1"/>
                      </p:cNvPicPr>
                      <p:nvPr/>
                    </p:nvPicPr>
                    <p:blipFill>
                      <a:blip r:embed="rId4"/>
                      <a:srcRect/>
                      <a:stretch>
                        <a:fillRect/>
                      </a:stretch>
                    </p:blipFill>
                    <p:spPr bwMode="auto">
                      <a:xfrm>
                        <a:off x="419753" y="3210907"/>
                        <a:ext cx="3959225" cy="2667000"/>
                      </a:xfrm>
                      <a:prstGeom prst="rect">
                        <a:avLst/>
                      </a:prstGeom>
                      <a:noFill/>
                    </p:spPr>
                  </p:pic>
                </p:oleObj>
              </mc:Fallback>
            </mc:AlternateContent>
          </a:graphicData>
        </a:graphic>
      </p:graphicFrame>
      <p:grpSp>
        <p:nvGrpSpPr>
          <p:cNvPr id="30" name="Group 29"/>
          <p:cNvGrpSpPr/>
          <p:nvPr/>
        </p:nvGrpSpPr>
        <p:grpSpPr>
          <a:xfrm>
            <a:off x="5510378" y="4238166"/>
            <a:ext cx="4061391" cy="2540399"/>
            <a:chOff x="987332" y="2720782"/>
            <a:chExt cx="4061391" cy="2540399"/>
          </a:xfrm>
        </p:grpSpPr>
        <p:cxnSp>
          <p:nvCxnSpPr>
            <p:cNvPr id="31" name="Straight Arrow Connector 30"/>
            <p:cNvCxnSpPr/>
            <p:nvPr/>
          </p:nvCxnSpPr>
          <p:spPr>
            <a:xfrm flipV="1">
              <a:off x="1479864" y="2830016"/>
              <a:ext cx="2020539" cy="5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Flowchart: Or 31"/>
            <p:cNvSpPr/>
            <p:nvPr/>
          </p:nvSpPr>
          <p:spPr bwMode="auto">
            <a:xfrm>
              <a:off x="3475424" y="2720782"/>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33" name="Straight Connector 32"/>
            <p:cNvCxnSpPr>
              <a:endCxn id="34" idx="0"/>
            </p:cNvCxnSpPr>
            <p:nvPr/>
          </p:nvCxnSpPr>
          <p:spPr>
            <a:xfrm flipH="1">
              <a:off x="1793692" y="2816873"/>
              <a:ext cx="2" cy="205083"/>
            </a:xfrm>
            <a:prstGeom prst="line">
              <a:avLst/>
            </a:prstGeom>
          </p:spPr>
          <p:style>
            <a:lnRef idx="1">
              <a:schemeClr val="dk1"/>
            </a:lnRef>
            <a:fillRef idx="0">
              <a:schemeClr val="dk1"/>
            </a:fillRef>
            <a:effectRef idx="0">
              <a:schemeClr val="dk1"/>
            </a:effectRef>
            <a:fontRef idx="minor">
              <a:schemeClr val="tx1"/>
            </a:fontRef>
          </p:style>
        </p:cxnSp>
        <p:sp>
          <p:nvSpPr>
            <p:cNvPr id="34" name="Rectangle 33"/>
            <p:cNvSpPr/>
            <p:nvPr/>
          </p:nvSpPr>
          <p:spPr bwMode="auto">
            <a:xfrm>
              <a:off x="1543441" y="3021956"/>
              <a:ext cx="500501" cy="416524"/>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1800" b="0" i="0"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rPr>
                <a:t>-1</a:t>
              </a:r>
              <a:endPar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cxnSp>
          <p:nvCxnSpPr>
            <p:cNvPr id="35" name="Straight Connector 34"/>
            <p:cNvCxnSpPr>
              <a:stCxn id="34" idx="2"/>
            </p:cNvCxnSpPr>
            <p:nvPr/>
          </p:nvCxnSpPr>
          <p:spPr>
            <a:xfrm>
              <a:off x="1793692" y="3438480"/>
              <a:ext cx="1" cy="282875"/>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1774429" y="5163615"/>
              <a:ext cx="594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Isosceles Triangle 36"/>
            <p:cNvSpPr/>
            <p:nvPr/>
          </p:nvSpPr>
          <p:spPr bwMode="auto">
            <a:xfrm rot="5400000">
              <a:off x="2400777" y="5052306"/>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38" name="TextBox 37"/>
            <p:cNvSpPr txBox="1"/>
            <p:nvPr/>
          </p:nvSpPr>
          <p:spPr>
            <a:xfrm>
              <a:off x="987332" y="2777214"/>
              <a:ext cx="601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X(z)</a:t>
              </a:r>
            </a:p>
          </p:txBody>
        </p:sp>
        <p:sp>
          <p:nvSpPr>
            <p:cNvPr id="39" name="TextBox 38"/>
            <p:cNvSpPr txBox="1"/>
            <p:nvPr/>
          </p:nvSpPr>
          <p:spPr>
            <a:xfrm>
              <a:off x="2339924" y="3093540"/>
              <a:ext cx="601295" cy="280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47" name="TextBox 46"/>
            <p:cNvSpPr txBox="1"/>
            <p:nvPr/>
          </p:nvSpPr>
          <p:spPr>
            <a:xfrm>
              <a:off x="4447428" y="2998531"/>
              <a:ext cx="601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Y(z)</a:t>
              </a:r>
            </a:p>
          </p:txBody>
        </p:sp>
        <p:cxnSp>
          <p:nvCxnSpPr>
            <p:cNvPr id="52" name="Straight Arrow Connector 51"/>
            <p:cNvCxnSpPr/>
            <p:nvPr/>
          </p:nvCxnSpPr>
          <p:spPr>
            <a:xfrm flipV="1">
              <a:off x="3698379" y="2827550"/>
              <a:ext cx="968561" cy="3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2609652" y="5154299"/>
              <a:ext cx="975188" cy="509"/>
            </a:xfrm>
            <a:prstGeom prst="line">
              <a:avLst/>
            </a:prstGeom>
          </p:spPr>
          <p:style>
            <a:lnRef idx="1">
              <a:schemeClr val="dk1"/>
            </a:lnRef>
            <a:fillRef idx="0">
              <a:schemeClr val="dk1"/>
            </a:fillRef>
            <a:effectRef idx="0">
              <a:schemeClr val="dk1"/>
            </a:effectRef>
            <a:fontRef idx="minor">
              <a:schemeClr val="tx1"/>
            </a:fontRef>
          </p:style>
        </p:cxnSp>
        <p:sp>
          <p:nvSpPr>
            <p:cNvPr id="54" name="Rectangle 53"/>
            <p:cNvSpPr/>
            <p:nvPr/>
          </p:nvSpPr>
          <p:spPr bwMode="auto">
            <a:xfrm>
              <a:off x="1527777" y="3689149"/>
              <a:ext cx="500501" cy="416524"/>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1800" b="0" i="0"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rPr>
                <a:t>-1</a:t>
              </a:r>
              <a:endPar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cxnSp>
          <p:nvCxnSpPr>
            <p:cNvPr id="55" name="Straight Connector 54"/>
            <p:cNvCxnSpPr>
              <a:stCxn id="54" idx="2"/>
            </p:cNvCxnSpPr>
            <p:nvPr/>
          </p:nvCxnSpPr>
          <p:spPr>
            <a:xfrm>
              <a:off x="1778028" y="4105673"/>
              <a:ext cx="0" cy="344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778028" y="3542672"/>
              <a:ext cx="612159" cy="5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Isosceles Triangle 56"/>
            <p:cNvSpPr/>
            <p:nvPr/>
          </p:nvSpPr>
          <p:spPr bwMode="auto">
            <a:xfrm rot="5400000">
              <a:off x="2417125" y="3431257"/>
              <a:ext cx="198285" cy="219465"/>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58" name="Straight Arrow Connector 57"/>
            <p:cNvCxnSpPr>
              <a:stCxn id="57" idx="0"/>
            </p:cNvCxnSpPr>
            <p:nvPr/>
          </p:nvCxnSpPr>
          <p:spPr>
            <a:xfrm>
              <a:off x="2626000" y="3540990"/>
              <a:ext cx="8613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Flowchart: Or 58"/>
            <p:cNvSpPr/>
            <p:nvPr/>
          </p:nvSpPr>
          <p:spPr bwMode="auto">
            <a:xfrm>
              <a:off x="3480818" y="3446008"/>
              <a:ext cx="250251" cy="199809"/>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60" name="Straight Arrow Connector 59"/>
            <p:cNvCxnSpPr>
              <a:stCxn id="59" idx="0"/>
              <a:endCxn id="32" idx="4"/>
            </p:cNvCxnSpPr>
            <p:nvPr/>
          </p:nvCxnSpPr>
          <p:spPr>
            <a:xfrm flipH="1" flipV="1">
              <a:off x="3600550" y="2920591"/>
              <a:ext cx="5394" cy="5254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bwMode="auto">
            <a:xfrm>
              <a:off x="1519571" y="4410383"/>
              <a:ext cx="500501" cy="416524"/>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1800" b="0" i="0"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rPr>
                <a:t>-1</a:t>
              </a:r>
              <a:endPar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cxnSp>
          <p:nvCxnSpPr>
            <p:cNvPr id="62" name="Straight Connector 61"/>
            <p:cNvCxnSpPr/>
            <p:nvPr/>
          </p:nvCxnSpPr>
          <p:spPr>
            <a:xfrm flipH="1">
              <a:off x="1769820" y="4817709"/>
              <a:ext cx="1" cy="353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9" idx="4"/>
            </p:cNvCxnSpPr>
            <p:nvPr/>
          </p:nvCxnSpPr>
          <p:spPr>
            <a:xfrm flipV="1">
              <a:off x="3600549" y="3645817"/>
              <a:ext cx="5395" cy="1508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339924" y="4692267"/>
              <a:ext cx="6012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grpSp>
    </p:spTree>
    <p:extLst>
      <p:ext uri="{BB962C8B-B14F-4D97-AF65-F5344CB8AC3E}">
        <p14:creationId xmlns:p14="http://schemas.microsoft.com/office/powerpoint/2010/main" val="25077327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Or 4"/>
          <p:cNvSpPr/>
          <p:nvPr/>
        </p:nvSpPr>
        <p:spPr bwMode="auto">
          <a:xfrm>
            <a:off x="8813946" y="3005212"/>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6" name="Flowchart: Or 5"/>
          <p:cNvSpPr/>
          <p:nvPr/>
        </p:nvSpPr>
        <p:spPr bwMode="auto">
          <a:xfrm>
            <a:off x="4914722" y="3422082"/>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7" name="Flowchart: Or 6"/>
          <p:cNvSpPr/>
          <p:nvPr/>
        </p:nvSpPr>
        <p:spPr bwMode="auto">
          <a:xfrm>
            <a:off x="6153856" y="904169"/>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11" name="Flowchart: Or 10"/>
          <p:cNvSpPr/>
          <p:nvPr/>
        </p:nvSpPr>
        <p:spPr bwMode="auto">
          <a:xfrm>
            <a:off x="4914722" y="2535739"/>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13" name="Rectangle 12"/>
          <p:cNvSpPr/>
          <p:nvPr/>
        </p:nvSpPr>
        <p:spPr bwMode="auto">
          <a:xfrm>
            <a:off x="7247637" y="1451464"/>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4" name="Rectangle 13"/>
          <p:cNvSpPr/>
          <p:nvPr/>
        </p:nvSpPr>
        <p:spPr bwMode="auto">
          <a:xfrm>
            <a:off x="7247637" y="2425485"/>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5" name="Rectangle 14"/>
          <p:cNvSpPr/>
          <p:nvPr/>
        </p:nvSpPr>
        <p:spPr bwMode="auto">
          <a:xfrm>
            <a:off x="7247637" y="3403734"/>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6" name="Rectangle 15"/>
          <p:cNvSpPr/>
          <p:nvPr/>
        </p:nvSpPr>
        <p:spPr bwMode="auto">
          <a:xfrm>
            <a:off x="2816927" y="2837906"/>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7" name="Rectangle 16"/>
          <p:cNvSpPr/>
          <p:nvPr/>
        </p:nvSpPr>
        <p:spPr bwMode="auto">
          <a:xfrm>
            <a:off x="2816926" y="3873313"/>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20" name="Isosceles Triangle 19"/>
          <p:cNvSpPr/>
          <p:nvPr/>
        </p:nvSpPr>
        <p:spPr bwMode="auto">
          <a:xfrm rot="5400000">
            <a:off x="4032259" y="3424381"/>
            <a:ext cx="293510" cy="208845"/>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21" name="Isosceles Triangle 20"/>
          <p:cNvSpPr/>
          <p:nvPr/>
        </p:nvSpPr>
        <p:spPr bwMode="auto">
          <a:xfrm rot="5400000">
            <a:off x="8030792" y="2027065"/>
            <a:ext cx="293511" cy="208844"/>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22" name="Isosceles Triangle 21"/>
          <p:cNvSpPr/>
          <p:nvPr/>
        </p:nvSpPr>
        <p:spPr bwMode="auto">
          <a:xfrm rot="5400000">
            <a:off x="8038037" y="2990153"/>
            <a:ext cx="293511" cy="208844"/>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23" name="Isosceles Triangle 22"/>
          <p:cNvSpPr/>
          <p:nvPr/>
        </p:nvSpPr>
        <p:spPr bwMode="auto">
          <a:xfrm rot="5400000">
            <a:off x="8016677" y="4128084"/>
            <a:ext cx="290689" cy="177793"/>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24" name="Isosceles Triangle 23"/>
          <p:cNvSpPr/>
          <p:nvPr/>
        </p:nvSpPr>
        <p:spPr bwMode="auto">
          <a:xfrm rot="5400000">
            <a:off x="4032259" y="4434696"/>
            <a:ext cx="293511" cy="208844"/>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grpSp>
        <p:nvGrpSpPr>
          <p:cNvPr id="120" name="Group 119"/>
          <p:cNvGrpSpPr/>
          <p:nvPr/>
        </p:nvGrpSpPr>
        <p:grpSpPr>
          <a:xfrm>
            <a:off x="1243013" y="904169"/>
            <a:ext cx="3229513" cy="1374073"/>
            <a:chOff x="1243013" y="904169"/>
            <a:chExt cx="3229513" cy="1374073"/>
          </a:xfrm>
        </p:grpSpPr>
        <p:sp>
          <p:nvSpPr>
            <p:cNvPr id="9" name="Flowchart: Or 8"/>
            <p:cNvSpPr/>
            <p:nvPr/>
          </p:nvSpPr>
          <p:spPr bwMode="auto">
            <a:xfrm>
              <a:off x="2771774" y="904169"/>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12" name="Rectangle 11"/>
            <p:cNvSpPr/>
            <p:nvPr/>
          </p:nvSpPr>
          <p:spPr bwMode="auto">
            <a:xfrm>
              <a:off x="3885505" y="1413918"/>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8" name="Rectangle 17"/>
            <p:cNvSpPr/>
            <p:nvPr/>
          </p:nvSpPr>
          <p:spPr bwMode="auto">
            <a:xfrm>
              <a:off x="3185670" y="1508603"/>
              <a:ext cx="587021" cy="452496"/>
            </a:xfrm>
            <a:prstGeom prst="rect">
              <a:avLst/>
            </a:prstGeom>
            <a:noFill/>
            <a:ln w="9525">
              <a:noFill/>
              <a:miter lim="800000"/>
              <a:headEnd/>
              <a:tailEnd/>
            </a:ln>
          </p:spPr>
          <p:txBody>
            <a:bodyPr wrap="square" rtlCol="0" anchor="ctr">
              <a:spAutoFit/>
            </a:bodyPr>
            <a:lstStyle/>
            <a:p>
              <a:pPr algn="ctr">
                <a:lnSpc>
                  <a:spcPct val="130000"/>
                </a:lnSpc>
              </a:pPr>
              <a:r>
                <a:rPr lang="en-US" sz="2000" b="1">
                  <a:solidFill>
                    <a:srgbClr val="3122F6"/>
                  </a:solidFill>
                  <a:latin typeface="Times New Roman" pitchFamily="18" charset="0"/>
                  <a:cs typeface="Times New Roman" pitchFamily="18" charset="0"/>
                </a:rPr>
                <a:t>-a</a:t>
              </a:r>
              <a:r>
                <a:rPr lang="en-US" sz="2000" b="1" baseline="-25000">
                  <a:solidFill>
                    <a:srgbClr val="3122F6"/>
                  </a:solidFill>
                  <a:latin typeface="Times New Roman" pitchFamily="18" charset="0"/>
                  <a:cs typeface="Times New Roman" pitchFamily="18" charset="0"/>
                </a:rPr>
                <a:t>1</a:t>
              </a:r>
              <a:endParaRPr lang="en-US" sz="2000" b="1">
                <a:solidFill>
                  <a:srgbClr val="3122F6"/>
                </a:solidFill>
                <a:latin typeface="Times New Roman" pitchFamily="18" charset="0"/>
                <a:cs typeface="Times New Roman" pitchFamily="18" charset="0"/>
              </a:endParaRPr>
            </a:p>
          </p:txBody>
        </p:sp>
        <p:sp>
          <p:nvSpPr>
            <p:cNvPr id="19" name="Isosceles Triangle 18"/>
            <p:cNvSpPr/>
            <p:nvPr/>
          </p:nvSpPr>
          <p:spPr bwMode="auto">
            <a:xfrm rot="16200000">
              <a:off x="3418949" y="2027065"/>
              <a:ext cx="293511" cy="208844"/>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26" name="Straight Arrow Connector 25"/>
            <p:cNvCxnSpPr/>
            <p:nvPr/>
          </p:nvCxnSpPr>
          <p:spPr>
            <a:xfrm>
              <a:off x="1243013" y="1000125"/>
              <a:ext cx="528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771650" y="1000125"/>
              <a:ext cx="0"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71650" y="1000125"/>
              <a:ext cx="995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6"/>
            </p:cNvCxnSpPr>
            <p:nvPr/>
          </p:nvCxnSpPr>
          <p:spPr>
            <a:xfrm>
              <a:off x="2952396" y="1000125"/>
              <a:ext cx="1226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2" idx="0"/>
            </p:cNvCxnSpPr>
            <p:nvPr/>
          </p:nvCxnSpPr>
          <p:spPr>
            <a:xfrm>
              <a:off x="4179016" y="1000125"/>
              <a:ext cx="0" cy="4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a:off x="3765031" y="1729141"/>
              <a:ext cx="316786" cy="5111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9" idx="0"/>
              <a:endCxn id="9" idx="4"/>
            </p:cNvCxnSpPr>
            <p:nvPr/>
          </p:nvCxnSpPr>
          <p:spPr>
            <a:xfrm rot="10800000">
              <a:off x="2862085" y="1096081"/>
              <a:ext cx="599198" cy="1035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p:cNvCxnSpPr>
            <a:endCxn id="7" idx="2"/>
          </p:cNvCxnSpPr>
          <p:nvPr/>
        </p:nvCxnSpPr>
        <p:spPr>
          <a:xfrm>
            <a:off x="4179015" y="1000125"/>
            <a:ext cx="1974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 idx="6"/>
          </p:cNvCxnSpPr>
          <p:nvPr/>
        </p:nvCxnSpPr>
        <p:spPr>
          <a:xfrm>
            <a:off x="6334478" y="1000125"/>
            <a:ext cx="1182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17338" y="1000125"/>
            <a:ext cx="0" cy="464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3" idx="2"/>
            <a:endCxn id="14" idx="0"/>
          </p:cNvCxnSpPr>
          <p:nvPr/>
        </p:nvCxnSpPr>
        <p:spPr>
          <a:xfrm>
            <a:off x="7541148" y="1863885"/>
            <a:ext cx="0" cy="56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4" idx="2"/>
            <a:endCxn id="15" idx="0"/>
          </p:cNvCxnSpPr>
          <p:nvPr/>
        </p:nvCxnSpPr>
        <p:spPr>
          <a:xfrm>
            <a:off x="7541148" y="2837906"/>
            <a:ext cx="0" cy="565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Flowchart: Or 53"/>
          <p:cNvSpPr/>
          <p:nvPr/>
        </p:nvSpPr>
        <p:spPr bwMode="auto">
          <a:xfrm>
            <a:off x="8823675" y="904169"/>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56" name="Straight Arrow Connector 55"/>
          <p:cNvCxnSpPr/>
          <p:nvPr/>
        </p:nvCxnSpPr>
        <p:spPr>
          <a:xfrm>
            <a:off x="7517336" y="1000125"/>
            <a:ext cx="1296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6"/>
          </p:cNvCxnSpPr>
          <p:nvPr/>
        </p:nvCxnSpPr>
        <p:spPr>
          <a:xfrm>
            <a:off x="9004297" y="1000125"/>
            <a:ext cx="11034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541147" y="2138866"/>
            <a:ext cx="508891" cy="4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7551636" y="3105251"/>
            <a:ext cx="508891" cy="4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5" idx="2"/>
            <a:endCxn id="23" idx="3"/>
          </p:cNvCxnSpPr>
          <p:nvPr/>
        </p:nvCxnSpPr>
        <p:spPr>
          <a:xfrm rot="16200000" flipH="1">
            <a:off x="7606723" y="3750579"/>
            <a:ext cx="400826" cy="53197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5" name="Flowchart: Or 64"/>
          <p:cNvSpPr/>
          <p:nvPr/>
        </p:nvSpPr>
        <p:spPr bwMode="auto">
          <a:xfrm>
            <a:off x="8813946" y="2034514"/>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70" name="Straight Arrow Connector 69"/>
          <p:cNvCxnSpPr>
            <a:stCxn id="21" idx="0"/>
            <a:endCxn id="65" idx="2"/>
          </p:cNvCxnSpPr>
          <p:nvPr/>
        </p:nvCxnSpPr>
        <p:spPr>
          <a:xfrm flipV="1">
            <a:off x="8281970" y="2130470"/>
            <a:ext cx="531976" cy="1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2" idx="0"/>
            <a:endCxn id="5" idx="2"/>
          </p:cNvCxnSpPr>
          <p:nvPr/>
        </p:nvCxnSpPr>
        <p:spPr>
          <a:xfrm>
            <a:off x="8289215" y="3094576"/>
            <a:ext cx="524731" cy="6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3" idx="0"/>
            <a:endCxn id="5" idx="4"/>
          </p:cNvCxnSpPr>
          <p:nvPr/>
        </p:nvCxnSpPr>
        <p:spPr>
          <a:xfrm flipV="1">
            <a:off x="8250918" y="3197124"/>
            <a:ext cx="653339" cy="10198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5" idx="0"/>
            <a:endCxn id="65" idx="4"/>
          </p:cNvCxnSpPr>
          <p:nvPr/>
        </p:nvCxnSpPr>
        <p:spPr>
          <a:xfrm flipV="1">
            <a:off x="8904257" y="2226426"/>
            <a:ext cx="0" cy="77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5" idx="0"/>
            <a:endCxn id="54" idx="4"/>
          </p:cNvCxnSpPr>
          <p:nvPr/>
        </p:nvCxnSpPr>
        <p:spPr>
          <a:xfrm flipV="1">
            <a:off x="8904257" y="1096081"/>
            <a:ext cx="9729" cy="93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11" idx="6"/>
            <a:endCxn id="7" idx="4"/>
          </p:cNvCxnSpPr>
          <p:nvPr/>
        </p:nvCxnSpPr>
        <p:spPr>
          <a:xfrm flipV="1">
            <a:off x="5095344" y="1096081"/>
            <a:ext cx="1148823" cy="15356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p:cNvCxnSpPr>
            <a:endCxn id="11" idx="2"/>
          </p:cNvCxnSpPr>
          <p:nvPr/>
        </p:nvCxnSpPr>
        <p:spPr>
          <a:xfrm>
            <a:off x="1771650" y="1800225"/>
            <a:ext cx="3143072" cy="831470"/>
          </a:xfrm>
          <a:prstGeom prst="bentConnector3">
            <a:avLst>
              <a:gd name="adj1" fmla="val -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16" idx="0"/>
          </p:cNvCxnSpPr>
          <p:nvPr/>
        </p:nvCxnSpPr>
        <p:spPr>
          <a:xfrm>
            <a:off x="3110436" y="2657446"/>
            <a:ext cx="2" cy="180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16" idx="2"/>
            <a:endCxn id="17" idx="0"/>
          </p:cNvCxnSpPr>
          <p:nvPr/>
        </p:nvCxnSpPr>
        <p:spPr>
          <a:xfrm flipH="1">
            <a:off x="3110437" y="3250327"/>
            <a:ext cx="1" cy="62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17" idx="2"/>
            <a:endCxn id="24" idx="3"/>
          </p:cNvCxnSpPr>
          <p:nvPr/>
        </p:nvCxnSpPr>
        <p:spPr>
          <a:xfrm rot="16200000" flipH="1">
            <a:off x="3465823" y="3930348"/>
            <a:ext cx="253385" cy="9641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5400000" flipH="1" flipV="1">
            <a:off x="4181010" y="3729384"/>
            <a:ext cx="925125" cy="694346"/>
          </a:xfrm>
          <a:prstGeom prst="bentConnector3">
            <a:avLst>
              <a:gd name="adj1" fmla="val -9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 idx="0"/>
            <a:endCxn id="11" idx="4"/>
          </p:cNvCxnSpPr>
          <p:nvPr/>
        </p:nvCxnSpPr>
        <p:spPr>
          <a:xfrm flipV="1">
            <a:off x="5005033" y="2727651"/>
            <a:ext cx="0" cy="694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20" idx="3"/>
          </p:cNvCxnSpPr>
          <p:nvPr/>
        </p:nvCxnSpPr>
        <p:spPr>
          <a:xfrm>
            <a:off x="3110436" y="3528803"/>
            <a:ext cx="96415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20" idx="0"/>
            <a:endCxn id="6" idx="2"/>
          </p:cNvCxnSpPr>
          <p:nvPr/>
        </p:nvCxnSpPr>
        <p:spPr>
          <a:xfrm flipV="1">
            <a:off x="4283437" y="3518038"/>
            <a:ext cx="631285" cy="10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814388" y="1049853"/>
            <a:ext cx="692943" cy="461665"/>
          </a:xfrm>
          <a:prstGeom prst="rect">
            <a:avLst/>
          </a:prstGeom>
          <a:noFill/>
        </p:spPr>
        <p:txBody>
          <a:bodyPr wrap="square" rtlCol="0">
            <a:spAutoFit/>
          </a:bodyPr>
          <a:lstStyle/>
          <a:p>
            <a:r>
              <a:rPr lang="en-US" sz="2400"/>
              <a:t>X(z)</a:t>
            </a:r>
          </a:p>
        </p:txBody>
      </p:sp>
      <p:sp>
        <p:nvSpPr>
          <p:cNvPr id="111" name="TextBox 110"/>
          <p:cNvSpPr txBox="1"/>
          <p:nvPr/>
        </p:nvSpPr>
        <p:spPr>
          <a:xfrm>
            <a:off x="9637113" y="1102952"/>
            <a:ext cx="692943" cy="461665"/>
          </a:xfrm>
          <a:prstGeom prst="rect">
            <a:avLst/>
          </a:prstGeom>
          <a:noFill/>
        </p:spPr>
        <p:txBody>
          <a:bodyPr wrap="square" rtlCol="0">
            <a:spAutoFit/>
          </a:bodyPr>
          <a:lstStyle/>
          <a:p>
            <a:r>
              <a:rPr lang="en-US" sz="2400"/>
              <a:t>Y(z)</a:t>
            </a:r>
          </a:p>
        </p:txBody>
      </p:sp>
      <p:sp>
        <p:nvSpPr>
          <p:cNvPr id="112" name="TextBox 111"/>
          <p:cNvSpPr txBox="1"/>
          <p:nvPr/>
        </p:nvSpPr>
        <p:spPr>
          <a:xfrm>
            <a:off x="3911387" y="2974807"/>
            <a:ext cx="692943" cy="400110"/>
          </a:xfrm>
          <a:prstGeom prst="rect">
            <a:avLst/>
          </a:prstGeom>
          <a:noFill/>
        </p:spPr>
        <p:txBody>
          <a:bodyPr wrap="square" rtlCol="0">
            <a:spAutoFit/>
          </a:bodyPr>
          <a:lstStyle/>
          <a:p>
            <a:r>
              <a:rPr lang="en-US" sz="2000"/>
              <a:t>b</a:t>
            </a:r>
            <a:r>
              <a:rPr lang="en-US" sz="2000" baseline="-25000"/>
              <a:t>1</a:t>
            </a:r>
            <a:endParaRPr lang="en-US" sz="2000"/>
          </a:p>
        </p:txBody>
      </p:sp>
      <p:sp>
        <p:nvSpPr>
          <p:cNvPr id="113" name="TextBox 112"/>
          <p:cNvSpPr txBox="1"/>
          <p:nvPr/>
        </p:nvSpPr>
        <p:spPr>
          <a:xfrm>
            <a:off x="3949926" y="4023811"/>
            <a:ext cx="692943" cy="400110"/>
          </a:xfrm>
          <a:prstGeom prst="rect">
            <a:avLst/>
          </a:prstGeom>
          <a:noFill/>
        </p:spPr>
        <p:txBody>
          <a:bodyPr wrap="square" rtlCol="0">
            <a:spAutoFit/>
          </a:bodyPr>
          <a:lstStyle/>
          <a:p>
            <a:r>
              <a:rPr lang="en-US" sz="2000"/>
              <a:t>b</a:t>
            </a:r>
            <a:r>
              <a:rPr lang="en-US" sz="2000" baseline="-25000"/>
              <a:t>2</a:t>
            </a:r>
            <a:endParaRPr lang="en-US" sz="2000"/>
          </a:p>
        </p:txBody>
      </p:sp>
      <p:sp>
        <p:nvSpPr>
          <p:cNvPr id="114" name="TextBox 113"/>
          <p:cNvSpPr txBox="1"/>
          <p:nvPr/>
        </p:nvSpPr>
        <p:spPr>
          <a:xfrm>
            <a:off x="8020866" y="1624190"/>
            <a:ext cx="692943" cy="400110"/>
          </a:xfrm>
          <a:prstGeom prst="rect">
            <a:avLst/>
          </a:prstGeom>
          <a:noFill/>
        </p:spPr>
        <p:txBody>
          <a:bodyPr wrap="square" rtlCol="0">
            <a:spAutoFit/>
          </a:bodyPr>
          <a:lstStyle/>
          <a:p>
            <a:r>
              <a:rPr lang="en-US" sz="2000"/>
              <a:t>b</a:t>
            </a:r>
            <a:r>
              <a:rPr lang="en-US" sz="2000" baseline="-25000"/>
              <a:t>3</a:t>
            </a:r>
            <a:endParaRPr lang="en-US" sz="2000"/>
          </a:p>
        </p:txBody>
      </p:sp>
      <p:sp>
        <p:nvSpPr>
          <p:cNvPr id="115" name="TextBox 114"/>
          <p:cNvSpPr txBox="1"/>
          <p:nvPr/>
        </p:nvSpPr>
        <p:spPr>
          <a:xfrm>
            <a:off x="8020866" y="2555514"/>
            <a:ext cx="692943" cy="400110"/>
          </a:xfrm>
          <a:prstGeom prst="rect">
            <a:avLst/>
          </a:prstGeom>
          <a:noFill/>
        </p:spPr>
        <p:txBody>
          <a:bodyPr wrap="square" rtlCol="0">
            <a:spAutoFit/>
          </a:bodyPr>
          <a:lstStyle/>
          <a:p>
            <a:r>
              <a:rPr lang="en-US" sz="2000"/>
              <a:t>b</a:t>
            </a:r>
            <a:r>
              <a:rPr lang="en-US" sz="2000" baseline="-25000"/>
              <a:t>4</a:t>
            </a:r>
            <a:endParaRPr lang="en-US" sz="2000"/>
          </a:p>
        </p:txBody>
      </p:sp>
      <p:sp>
        <p:nvSpPr>
          <p:cNvPr id="116" name="TextBox 115"/>
          <p:cNvSpPr txBox="1"/>
          <p:nvPr/>
        </p:nvSpPr>
        <p:spPr>
          <a:xfrm>
            <a:off x="8002360" y="3710191"/>
            <a:ext cx="692943" cy="400110"/>
          </a:xfrm>
          <a:prstGeom prst="rect">
            <a:avLst/>
          </a:prstGeom>
          <a:noFill/>
        </p:spPr>
        <p:txBody>
          <a:bodyPr wrap="square" rtlCol="0">
            <a:spAutoFit/>
          </a:bodyPr>
          <a:lstStyle/>
          <a:p>
            <a:r>
              <a:rPr lang="en-US" sz="2000"/>
              <a:t>b</a:t>
            </a:r>
            <a:r>
              <a:rPr lang="en-US" sz="2000" baseline="-25000"/>
              <a:t>5</a:t>
            </a:r>
            <a:endParaRPr lang="en-US" sz="2000"/>
          </a:p>
        </p:txBody>
      </p:sp>
      <p:sp>
        <p:nvSpPr>
          <p:cNvPr id="119" name="TextBox 118"/>
          <p:cNvSpPr txBox="1"/>
          <p:nvPr/>
        </p:nvSpPr>
        <p:spPr>
          <a:xfrm>
            <a:off x="123197" y="83095"/>
            <a:ext cx="9944294" cy="461665"/>
          </a:xfrm>
          <a:prstGeom prst="rect">
            <a:avLst/>
          </a:prstGeom>
          <a:noFill/>
        </p:spPr>
        <p:txBody>
          <a:bodyPr wrap="square" rtlCol="0">
            <a:spAutoFit/>
          </a:bodyPr>
          <a:lstStyle/>
          <a:p>
            <a:r>
              <a:rPr lang="en-US" sz="2400" err="1"/>
              <a:t>Tìm</a:t>
            </a:r>
            <a:r>
              <a:rPr lang="en-US" sz="2400"/>
              <a:t> </a:t>
            </a:r>
            <a:r>
              <a:rPr lang="en-US" sz="2400" err="1"/>
              <a:t>hàm</a:t>
            </a:r>
            <a:r>
              <a:rPr lang="en-US" sz="2400"/>
              <a:t> </a:t>
            </a:r>
            <a:r>
              <a:rPr lang="en-US" sz="2400" err="1"/>
              <a:t>truyền</a:t>
            </a:r>
            <a:r>
              <a:rPr lang="en-US" sz="2400"/>
              <a:t> </a:t>
            </a:r>
            <a:r>
              <a:rPr lang="en-US" sz="2400" err="1"/>
              <a:t>đạt</a:t>
            </a:r>
            <a:r>
              <a:rPr lang="en-US" sz="2400"/>
              <a:t> H(z) </a:t>
            </a:r>
            <a:r>
              <a:rPr lang="en-US" sz="2400" err="1"/>
              <a:t>của</a:t>
            </a:r>
            <a:r>
              <a:rPr lang="en-US" sz="2400"/>
              <a:t> </a:t>
            </a:r>
            <a:r>
              <a:rPr lang="en-US" sz="2400" err="1"/>
              <a:t>hệ</a:t>
            </a:r>
            <a:r>
              <a:rPr lang="en-US" sz="2400"/>
              <a:t> </a:t>
            </a:r>
            <a:r>
              <a:rPr lang="en-US" sz="2400" err="1"/>
              <a:t>thống</a:t>
            </a:r>
            <a:r>
              <a:rPr lang="en-US" sz="2400"/>
              <a:t> </a:t>
            </a:r>
            <a:r>
              <a:rPr lang="en-US" sz="2400" err="1"/>
              <a:t>sau</a:t>
            </a:r>
            <a:endParaRPr lang="en-US" sz="2400"/>
          </a:p>
        </p:txBody>
      </p:sp>
      <p:sp>
        <p:nvSpPr>
          <p:cNvPr id="123" name="Flowchart: Or 122"/>
          <p:cNvSpPr/>
          <p:nvPr/>
        </p:nvSpPr>
        <p:spPr bwMode="auto">
          <a:xfrm>
            <a:off x="3083182" y="5037486"/>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124" name="Rectangle 123"/>
          <p:cNvSpPr/>
          <p:nvPr/>
        </p:nvSpPr>
        <p:spPr bwMode="auto">
          <a:xfrm>
            <a:off x="4196913" y="5547235"/>
            <a:ext cx="587021" cy="412421"/>
          </a:xfrm>
          <a:prstGeom prst="rect">
            <a:avLst/>
          </a:prstGeom>
          <a:noFill/>
          <a:ln w="9525">
            <a:solidFill>
              <a:srgbClr val="0070C0"/>
            </a:solidFill>
            <a:miter lim="800000"/>
            <a:headEnd/>
            <a:tailEnd/>
          </a:ln>
        </p:spPr>
        <p:txBody>
          <a:bodyPr wrap="square" rtlCol="0" anchor="ctr">
            <a:spAutoFit/>
          </a:bodyPr>
          <a:lstStyle/>
          <a:p>
            <a:pPr algn="ctr">
              <a:lnSpc>
                <a:spcPct val="130000"/>
              </a:lnSpc>
            </a:pPr>
            <a:r>
              <a:rPr lang="en-US" sz="1600" b="1">
                <a:solidFill>
                  <a:srgbClr val="3122F6"/>
                </a:solidFill>
                <a:latin typeface="Times New Roman" pitchFamily="18" charset="0"/>
                <a:cs typeface="Times New Roman" pitchFamily="18" charset="0"/>
              </a:rPr>
              <a:t>Z</a:t>
            </a:r>
            <a:r>
              <a:rPr lang="en-US" sz="1600" b="1" baseline="30000">
                <a:solidFill>
                  <a:srgbClr val="3122F6"/>
                </a:solidFill>
                <a:latin typeface="Times New Roman" pitchFamily="18" charset="0"/>
                <a:cs typeface="Times New Roman" pitchFamily="18" charset="0"/>
              </a:rPr>
              <a:t>-1</a:t>
            </a:r>
            <a:endParaRPr lang="en-US" sz="1600" b="1">
              <a:solidFill>
                <a:srgbClr val="3122F6"/>
              </a:solidFill>
              <a:latin typeface="Times New Roman" pitchFamily="18" charset="0"/>
              <a:cs typeface="Times New Roman" pitchFamily="18" charset="0"/>
            </a:endParaRPr>
          </a:p>
        </p:txBody>
      </p:sp>
      <p:sp>
        <p:nvSpPr>
          <p:cNvPr id="125" name="Rectangle 124"/>
          <p:cNvSpPr/>
          <p:nvPr/>
        </p:nvSpPr>
        <p:spPr bwMode="auto">
          <a:xfrm>
            <a:off x="3497078" y="5641920"/>
            <a:ext cx="587021" cy="452496"/>
          </a:xfrm>
          <a:prstGeom prst="rect">
            <a:avLst/>
          </a:prstGeom>
          <a:noFill/>
          <a:ln w="9525">
            <a:noFill/>
            <a:miter lim="800000"/>
            <a:headEnd/>
            <a:tailEnd/>
          </a:ln>
        </p:spPr>
        <p:txBody>
          <a:bodyPr wrap="square" rtlCol="0" anchor="ctr">
            <a:spAutoFit/>
          </a:bodyPr>
          <a:lstStyle/>
          <a:p>
            <a:pPr algn="ctr">
              <a:lnSpc>
                <a:spcPct val="130000"/>
              </a:lnSpc>
            </a:pPr>
            <a:r>
              <a:rPr lang="en-US" sz="2000" b="1">
                <a:solidFill>
                  <a:srgbClr val="3122F6"/>
                </a:solidFill>
                <a:latin typeface="Times New Roman" pitchFamily="18" charset="0"/>
                <a:cs typeface="Times New Roman" pitchFamily="18" charset="0"/>
              </a:rPr>
              <a:t>-a</a:t>
            </a:r>
            <a:r>
              <a:rPr lang="en-US" sz="2000" b="1" baseline="-25000">
                <a:solidFill>
                  <a:srgbClr val="3122F6"/>
                </a:solidFill>
                <a:latin typeface="Times New Roman" pitchFamily="18" charset="0"/>
                <a:cs typeface="Times New Roman" pitchFamily="18" charset="0"/>
              </a:rPr>
              <a:t>1</a:t>
            </a:r>
            <a:endParaRPr lang="en-US" sz="2000" b="1">
              <a:solidFill>
                <a:srgbClr val="3122F6"/>
              </a:solidFill>
              <a:latin typeface="Times New Roman" pitchFamily="18" charset="0"/>
              <a:cs typeface="Times New Roman" pitchFamily="18" charset="0"/>
            </a:endParaRPr>
          </a:p>
        </p:txBody>
      </p:sp>
      <p:sp>
        <p:nvSpPr>
          <p:cNvPr id="126" name="Isosceles Triangle 125"/>
          <p:cNvSpPr/>
          <p:nvPr/>
        </p:nvSpPr>
        <p:spPr bwMode="auto">
          <a:xfrm rot="16200000">
            <a:off x="3730357" y="6160382"/>
            <a:ext cx="293511" cy="208844"/>
          </a:xfrm>
          <a:prstGeom prst="triangle">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127" name="Straight Arrow Connector 126"/>
          <p:cNvCxnSpPr/>
          <p:nvPr/>
        </p:nvCxnSpPr>
        <p:spPr>
          <a:xfrm>
            <a:off x="2083058" y="5133442"/>
            <a:ext cx="995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23" idx="6"/>
          </p:cNvCxnSpPr>
          <p:nvPr/>
        </p:nvCxnSpPr>
        <p:spPr>
          <a:xfrm>
            <a:off x="3263804" y="5133442"/>
            <a:ext cx="1226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endCxn id="124" idx="0"/>
          </p:cNvCxnSpPr>
          <p:nvPr/>
        </p:nvCxnSpPr>
        <p:spPr>
          <a:xfrm>
            <a:off x="4490424" y="5133442"/>
            <a:ext cx="0" cy="413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p:cNvCxnSpPr/>
          <p:nvPr/>
        </p:nvCxnSpPr>
        <p:spPr>
          <a:xfrm rot="5400000">
            <a:off x="4076439" y="5862459"/>
            <a:ext cx="316786" cy="5111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26" idx="0"/>
            <a:endCxn id="123" idx="4"/>
          </p:cNvCxnSpPr>
          <p:nvPr/>
        </p:nvCxnSpPr>
        <p:spPr>
          <a:xfrm rot="10800000">
            <a:off x="3173493" y="5229398"/>
            <a:ext cx="599198" cy="10354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Flowchart: Or 131"/>
          <p:cNvSpPr/>
          <p:nvPr/>
        </p:nvSpPr>
        <p:spPr bwMode="auto">
          <a:xfrm>
            <a:off x="5725507" y="5034127"/>
            <a:ext cx="180622" cy="191912"/>
          </a:xfrm>
          <a:prstGeom prst="flowChartOr">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133" name="Straight Arrow Connector 132"/>
          <p:cNvCxnSpPr>
            <a:endCxn id="132" idx="2"/>
          </p:cNvCxnSpPr>
          <p:nvPr/>
        </p:nvCxnSpPr>
        <p:spPr>
          <a:xfrm flipV="1">
            <a:off x="4490423" y="5130083"/>
            <a:ext cx="1235084" cy="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p:cNvCxnSpPr/>
          <p:nvPr/>
        </p:nvCxnSpPr>
        <p:spPr>
          <a:xfrm flipV="1">
            <a:off x="4490422" y="5240327"/>
            <a:ext cx="1325396" cy="10387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32" idx="6"/>
          </p:cNvCxnSpPr>
          <p:nvPr/>
        </p:nvCxnSpPr>
        <p:spPr>
          <a:xfrm>
            <a:off x="5906129" y="5130083"/>
            <a:ext cx="963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771650" y="5092442"/>
            <a:ext cx="692943" cy="461665"/>
          </a:xfrm>
          <a:prstGeom prst="rect">
            <a:avLst/>
          </a:prstGeom>
          <a:noFill/>
        </p:spPr>
        <p:txBody>
          <a:bodyPr wrap="square" rtlCol="0">
            <a:spAutoFit/>
          </a:bodyPr>
          <a:lstStyle/>
          <a:p>
            <a:r>
              <a:rPr lang="en-US" sz="2400"/>
              <a:t>X(z)</a:t>
            </a:r>
          </a:p>
        </p:txBody>
      </p:sp>
      <p:sp>
        <p:nvSpPr>
          <p:cNvPr id="137" name="TextBox 136"/>
          <p:cNvSpPr txBox="1"/>
          <p:nvPr/>
        </p:nvSpPr>
        <p:spPr>
          <a:xfrm>
            <a:off x="6448268" y="5121017"/>
            <a:ext cx="692943" cy="461665"/>
          </a:xfrm>
          <a:prstGeom prst="rect">
            <a:avLst/>
          </a:prstGeom>
          <a:noFill/>
        </p:spPr>
        <p:txBody>
          <a:bodyPr wrap="square" rtlCol="0">
            <a:spAutoFit/>
          </a:bodyPr>
          <a:lstStyle/>
          <a:p>
            <a:r>
              <a:rPr lang="en-US" sz="2400"/>
              <a:t>Y(z)</a:t>
            </a:r>
          </a:p>
        </p:txBody>
      </p:sp>
      <p:sp>
        <p:nvSpPr>
          <p:cNvPr id="138" name="TextBox 137"/>
          <p:cNvSpPr txBox="1"/>
          <p:nvPr/>
        </p:nvSpPr>
        <p:spPr>
          <a:xfrm>
            <a:off x="0" y="777548"/>
            <a:ext cx="692943" cy="461665"/>
          </a:xfrm>
          <a:prstGeom prst="rect">
            <a:avLst/>
          </a:prstGeom>
          <a:noFill/>
        </p:spPr>
        <p:txBody>
          <a:bodyPr wrap="square" rtlCol="0">
            <a:spAutoFit/>
          </a:bodyPr>
          <a:lstStyle/>
          <a:p>
            <a:r>
              <a:rPr lang="en-US" sz="2400"/>
              <a:t>a.</a:t>
            </a:r>
          </a:p>
        </p:txBody>
      </p:sp>
      <p:sp>
        <p:nvSpPr>
          <p:cNvPr id="139" name="TextBox 138"/>
          <p:cNvSpPr txBox="1"/>
          <p:nvPr/>
        </p:nvSpPr>
        <p:spPr>
          <a:xfrm>
            <a:off x="114973" y="5173225"/>
            <a:ext cx="692943" cy="461665"/>
          </a:xfrm>
          <a:prstGeom prst="rect">
            <a:avLst/>
          </a:prstGeom>
          <a:noFill/>
        </p:spPr>
        <p:txBody>
          <a:bodyPr wrap="square" rtlCol="0">
            <a:spAutoFit/>
          </a:bodyPr>
          <a:lstStyle/>
          <a:p>
            <a:r>
              <a:rPr lang="en-US" sz="2400"/>
              <a:t>b.</a:t>
            </a:r>
          </a:p>
        </p:txBody>
      </p:sp>
    </p:spTree>
    <p:extLst>
      <p:ext uri="{BB962C8B-B14F-4D97-AF65-F5344CB8AC3E}">
        <p14:creationId xmlns:p14="http://schemas.microsoft.com/office/powerpoint/2010/main" val="3723152890"/>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2756" y="124178"/>
            <a:ext cx="9098843" cy="6001985"/>
          </a:xfrm>
        </p:spPr>
      </p:pic>
    </p:spTree>
    <p:extLst>
      <p:ext uri="{BB962C8B-B14F-4D97-AF65-F5344CB8AC3E}">
        <p14:creationId xmlns:p14="http://schemas.microsoft.com/office/powerpoint/2010/main" val="2476945065"/>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67555" y="-237066"/>
            <a:ext cx="10148711" cy="7095066"/>
          </a:xfrm>
        </p:spPr>
      </p:pic>
    </p:spTree>
    <p:extLst>
      <p:ext uri="{BB962C8B-B14F-4D97-AF65-F5344CB8AC3E}">
        <p14:creationId xmlns:p14="http://schemas.microsoft.com/office/powerpoint/2010/main" val="1188142242"/>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143000"/>
          </a:xfrm>
        </p:spPr>
        <p:txBody>
          <a:bodyPr>
            <a:normAutofit/>
          </a:bodyPr>
          <a:lstStyle/>
          <a:p>
            <a:pPr algn="l"/>
            <a:r>
              <a:rPr lang="en-US" sz="2800">
                <a:solidFill>
                  <a:srgbClr val="FF0000"/>
                </a:solidFill>
              </a:rPr>
              <a:t>CHƯƠNG 3: BIỂU DIỄN TÍN HIỆU VÀ HỆ THỐNG RỜI 		RẠC TRONG MIỀN TẦN SỐ LIÊN TỤC</a:t>
            </a:r>
            <a:endParaRPr lang="vi-VN" sz="2800">
              <a:solidFill>
                <a:srgbClr val="FF0000"/>
              </a:solidFill>
            </a:endParaRPr>
          </a:p>
        </p:txBody>
      </p:sp>
      <p:sp>
        <p:nvSpPr>
          <p:cNvPr id="3" name="Content Placeholder 2"/>
          <p:cNvSpPr>
            <a:spLocks noGrp="1"/>
          </p:cNvSpPr>
          <p:nvPr>
            <p:ph idx="1"/>
          </p:nvPr>
        </p:nvSpPr>
        <p:spPr>
          <a:xfrm>
            <a:off x="0" y="1295400"/>
            <a:ext cx="12192000" cy="5562600"/>
          </a:xfrm>
        </p:spPr>
        <p:txBody>
          <a:bodyPr/>
          <a:lstStyle/>
          <a:p>
            <a:pPr>
              <a:buNone/>
            </a:pPr>
            <a:r>
              <a:rPr lang="en-US" b="1">
                <a:solidFill>
                  <a:srgbClr val="3122F6"/>
                </a:solidFill>
              </a:rPr>
              <a:t>3.1. </a:t>
            </a:r>
            <a:r>
              <a:rPr lang="en-US" b="1" err="1">
                <a:solidFill>
                  <a:srgbClr val="3122F6"/>
                </a:solidFill>
              </a:rPr>
              <a:t>Biến</a:t>
            </a:r>
            <a:r>
              <a:rPr lang="en-US" b="1">
                <a:solidFill>
                  <a:srgbClr val="3122F6"/>
                </a:solidFill>
              </a:rPr>
              <a:t> </a:t>
            </a:r>
            <a:r>
              <a:rPr lang="en-US" b="1" err="1">
                <a:solidFill>
                  <a:srgbClr val="3122F6"/>
                </a:solidFill>
              </a:rPr>
              <a:t>đổi</a:t>
            </a:r>
            <a:r>
              <a:rPr lang="en-US" b="1">
                <a:solidFill>
                  <a:srgbClr val="3122F6"/>
                </a:solidFill>
              </a:rPr>
              <a:t> Fourier:</a:t>
            </a:r>
          </a:p>
          <a:p>
            <a:pPr>
              <a:buNone/>
            </a:pPr>
            <a:r>
              <a:rPr lang="en-US" b="1">
                <a:solidFill>
                  <a:srgbClr val="3122F6"/>
                </a:solidFill>
              </a:rPr>
              <a:t>3.1.1. </a:t>
            </a:r>
            <a:r>
              <a:rPr lang="en-US" b="1" err="1">
                <a:solidFill>
                  <a:srgbClr val="3122F6"/>
                </a:solidFill>
              </a:rPr>
              <a:t>Định</a:t>
            </a:r>
            <a:r>
              <a:rPr lang="en-US" b="1">
                <a:solidFill>
                  <a:srgbClr val="3122F6"/>
                </a:solidFill>
              </a:rPr>
              <a:t> </a:t>
            </a:r>
            <a:r>
              <a:rPr lang="en-US" b="1" err="1">
                <a:solidFill>
                  <a:srgbClr val="3122F6"/>
                </a:solidFill>
              </a:rPr>
              <a:t>nghĩa</a:t>
            </a:r>
            <a:r>
              <a:rPr lang="en-US" b="1">
                <a:solidFill>
                  <a:srgbClr val="3122F6"/>
                </a:solidFill>
              </a:rPr>
              <a:t> </a:t>
            </a:r>
            <a:r>
              <a:rPr lang="en-US" b="1" err="1">
                <a:solidFill>
                  <a:srgbClr val="3122F6"/>
                </a:solidFill>
              </a:rPr>
              <a:t>biến</a:t>
            </a:r>
            <a:r>
              <a:rPr lang="en-US" b="1">
                <a:solidFill>
                  <a:srgbClr val="3122F6"/>
                </a:solidFill>
              </a:rPr>
              <a:t> </a:t>
            </a:r>
            <a:r>
              <a:rPr lang="en-US" b="1" err="1">
                <a:solidFill>
                  <a:srgbClr val="3122F6"/>
                </a:solidFill>
              </a:rPr>
              <a:t>đổi</a:t>
            </a:r>
            <a:r>
              <a:rPr lang="en-US" b="1">
                <a:solidFill>
                  <a:srgbClr val="3122F6"/>
                </a:solidFill>
              </a:rPr>
              <a:t> Fourier (Fourier </a:t>
            </a:r>
            <a:r>
              <a:rPr lang="en-US" b="1" err="1">
                <a:solidFill>
                  <a:srgbClr val="3122F6"/>
                </a:solidFill>
              </a:rPr>
              <a:t>Tranform</a:t>
            </a:r>
            <a:r>
              <a:rPr lang="en-US" b="1">
                <a:solidFill>
                  <a:srgbClr val="3122F6"/>
                </a:solidFill>
              </a:rPr>
              <a:t>: FT)</a:t>
            </a:r>
          </a:p>
          <a:p>
            <a:pPr>
              <a:buNone/>
            </a:pPr>
            <a:r>
              <a:rPr lang="en-US" b="1"/>
              <a:t>-</a:t>
            </a:r>
            <a:r>
              <a:rPr lang="en-US" b="1">
                <a:latin typeface="Arial" charset="0"/>
              </a:rPr>
              <a:t> </a:t>
            </a:r>
            <a:r>
              <a:rPr lang="en-US" b="1"/>
              <a:t> </a:t>
            </a:r>
            <a:r>
              <a:rPr lang="en-US" err="1"/>
              <a:t>Biến</a:t>
            </a:r>
            <a:r>
              <a:rPr lang="en-US"/>
              <a:t> </a:t>
            </a:r>
            <a:r>
              <a:rPr lang="en-US" err="1"/>
              <a:t>đổi</a:t>
            </a:r>
            <a:r>
              <a:rPr lang="en-US"/>
              <a:t> Fourier </a:t>
            </a:r>
            <a:r>
              <a:rPr lang="en-US" err="1"/>
              <a:t>của</a:t>
            </a:r>
            <a:r>
              <a:rPr lang="en-US"/>
              <a:t> </a:t>
            </a:r>
            <a:r>
              <a:rPr lang="en-US" err="1"/>
              <a:t>một</a:t>
            </a:r>
            <a:r>
              <a:rPr lang="en-US"/>
              <a:t> </a:t>
            </a:r>
            <a:r>
              <a:rPr lang="en-US" err="1"/>
              <a:t>tín</a:t>
            </a:r>
            <a:r>
              <a:rPr lang="en-US"/>
              <a:t> </a:t>
            </a:r>
            <a:r>
              <a:rPr lang="en-US" err="1"/>
              <a:t>hiệu</a:t>
            </a:r>
            <a:r>
              <a:rPr lang="en-US"/>
              <a:t> x(n) </a:t>
            </a:r>
            <a:r>
              <a:rPr lang="en-US" err="1"/>
              <a:t>được</a:t>
            </a:r>
            <a:r>
              <a:rPr lang="en-US"/>
              <a:t> </a:t>
            </a:r>
            <a:r>
              <a:rPr lang="en-US" err="1"/>
              <a:t>định</a:t>
            </a:r>
            <a:r>
              <a:rPr lang="en-US"/>
              <a:t> </a:t>
            </a:r>
            <a:r>
              <a:rPr lang="en-US" err="1"/>
              <a:t>nghĩa</a:t>
            </a:r>
            <a:r>
              <a:rPr lang="en-US"/>
              <a:t> </a:t>
            </a:r>
            <a:r>
              <a:rPr lang="en-US" err="1"/>
              <a:t>như</a:t>
            </a:r>
            <a:r>
              <a:rPr lang="en-US"/>
              <a:t> </a:t>
            </a:r>
            <a:r>
              <a:rPr lang="en-US" err="1"/>
              <a:t>sau</a:t>
            </a:r>
            <a:r>
              <a:rPr lang="en-US"/>
              <a:t>:</a:t>
            </a:r>
          </a:p>
          <a:p>
            <a:pPr>
              <a:buNone/>
            </a:pPr>
            <a:r>
              <a:rPr lang="en-US"/>
              <a:t>										</a:t>
            </a:r>
          </a:p>
          <a:p>
            <a:pPr>
              <a:buNone/>
            </a:pPr>
            <a:r>
              <a:rPr lang="en-US"/>
              <a:t>                                                                                                           (3.1.1)</a:t>
            </a:r>
          </a:p>
          <a:p>
            <a:pPr>
              <a:buFontTx/>
              <a:buChar char="-"/>
            </a:pPr>
            <a:r>
              <a:rPr lang="en-US" err="1"/>
              <a:t>Kí</a:t>
            </a:r>
            <a:r>
              <a:rPr lang="en-US"/>
              <a:t> </a:t>
            </a:r>
            <a:r>
              <a:rPr lang="en-US" err="1"/>
              <a:t>hiệu</a:t>
            </a:r>
            <a:r>
              <a:rPr lang="en-US"/>
              <a:t>:  </a:t>
            </a:r>
          </a:p>
          <a:p>
            <a:pPr>
              <a:buNone/>
            </a:pPr>
            <a:endParaRPr lang="en-US"/>
          </a:p>
          <a:p>
            <a:pPr>
              <a:buNone/>
            </a:pPr>
            <a:endParaRPr lang="en-US"/>
          </a:p>
          <a:p>
            <a:pPr>
              <a:buNone/>
            </a:pPr>
            <a:endParaRPr lang="en-US"/>
          </a:p>
          <a:p>
            <a:pPr>
              <a:buNone/>
            </a:pPr>
            <a:r>
              <a:rPr lang="en-US"/>
              <a:t>- Ta </a:t>
            </a:r>
            <a:r>
              <a:rPr lang="en-US" err="1"/>
              <a:t>thấy</a:t>
            </a:r>
            <a:r>
              <a:rPr lang="en-US"/>
              <a:t> </a:t>
            </a:r>
            <a:r>
              <a:rPr lang="en-US" err="1"/>
              <a:t>rằng</a:t>
            </a:r>
            <a:r>
              <a:rPr lang="en-US"/>
              <a:t>: </a:t>
            </a:r>
          </a:p>
          <a:p>
            <a:pPr>
              <a:buNone/>
            </a:pPr>
            <a:endParaRPr lang="en-US"/>
          </a:p>
        </p:txBody>
      </p:sp>
      <p:graphicFrame>
        <p:nvGraphicFramePr>
          <p:cNvPr id="173058" name="Object 4"/>
          <p:cNvGraphicFramePr>
            <a:graphicFrameLocks noChangeAspect="1"/>
          </p:cNvGraphicFramePr>
          <p:nvPr/>
        </p:nvGraphicFramePr>
        <p:xfrm>
          <a:off x="2590800" y="2734961"/>
          <a:ext cx="2743200" cy="838200"/>
        </p:xfrm>
        <a:graphic>
          <a:graphicData uri="http://schemas.openxmlformats.org/presentationml/2006/ole">
            <mc:AlternateContent xmlns:mc="http://schemas.openxmlformats.org/markup-compatibility/2006">
              <mc:Choice xmlns:v="urn:schemas-microsoft-com:vml" Requires="v">
                <p:oleObj spid="_x0000_s162817" name="Equation" r:id="rId3" imgW="1511300" imgH="431800" progId="Equation.DSMT4">
                  <p:embed/>
                </p:oleObj>
              </mc:Choice>
              <mc:Fallback>
                <p:oleObj name="Equation" r:id="rId3" imgW="1511300" imgH="431800" progId="Equation.DSMT4">
                  <p:embed/>
                  <p:pic>
                    <p:nvPicPr>
                      <p:cNvPr id="17305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734961"/>
                        <a:ext cx="27432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0" name="Object 6"/>
          <p:cNvGraphicFramePr>
            <a:graphicFrameLocks noChangeAspect="1"/>
          </p:cNvGraphicFramePr>
          <p:nvPr/>
        </p:nvGraphicFramePr>
        <p:xfrm>
          <a:off x="2286000" y="3923749"/>
          <a:ext cx="2438400" cy="571500"/>
        </p:xfrm>
        <a:graphic>
          <a:graphicData uri="http://schemas.openxmlformats.org/presentationml/2006/ole">
            <mc:AlternateContent xmlns:mc="http://schemas.openxmlformats.org/markup-compatibility/2006">
              <mc:Choice xmlns:v="urn:schemas-microsoft-com:vml" Requires="v">
                <p:oleObj spid="_x0000_s162818" name="Equation" r:id="rId5" imgW="1308100" imgH="279400" progId="Equation.DSMT4">
                  <p:embed/>
                </p:oleObj>
              </mc:Choice>
              <mc:Fallback>
                <p:oleObj name="Equation" r:id="rId5" imgW="1308100" imgH="279400" progId="Equation.DSMT4">
                  <p:embed/>
                  <p:pic>
                    <p:nvPicPr>
                      <p:cNvPr id="17306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923749"/>
                        <a:ext cx="24384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2" name="Object 8"/>
          <p:cNvGraphicFramePr>
            <a:graphicFrameLocks noChangeAspect="1"/>
          </p:cNvGraphicFramePr>
          <p:nvPr/>
        </p:nvGraphicFramePr>
        <p:xfrm>
          <a:off x="2209800" y="4583355"/>
          <a:ext cx="2590800" cy="577850"/>
        </p:xfrm>
        <a:graphic>
          <a:graphicData uri="http://schemas.openxmlformats.org/presentationml/2006/ole">
            <mc:AlternateContent xmlns:mc="http://schemas.openxmlformats.org/markup-compatibility/2006">
              <mc:Choice xmlns:v="urn:schemas-microsoft-com:vml" Requires="v">
                <p:oleObj spid="_x0000_s162819" name="Equation" r:id="rId7" imgW="1257300" imgH="279400" progId="Equation.DSMT4">
                  <p:embed/>
                </p:oleObj>
              </mc:Choice>
              <mc:Fallback>
                <p:oleObj name="Equation" r:id="rId7" imgW="1257300" imgH="279400" progId="Equation.DSMT4">
                  <p:embed/>
                  <p:pic>
                    <p:nvPicPr>
                      <p:cNvPr id="17306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4583355"/>
                        <a:ext cx="259080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3" name="Object 10"/>
          <p:cNvGraphicFramePr>
            <a:graphicFrameLocks noChangeAspect="1"/>
          </p:cNvGraphicFramePr>
          <p:nvPr/>
        </p:nvGraphicFramePr>
        <p:xfrm>
          <a:off x="1979613" y="5160963"/>
          <a:ext cx="3509962" cy="554037"/>
        </p:xfrm>
        <a:graphic>
          <a:graphicData uri="http://schemas.openxmlformats.org/presentationml/2006/ole">
            <mc:AlternateContent xmlns:mc="http://schemas.openxmlformats.org/markup-compatibility/2006">
              <mc:Choice xmlns:v="urn:schemas-microsoft-com:vml" Requires="v">
                <p:oleObj spid="_x0000_s162820" name="Equation" r:id="rId9" imgW="1447560" imgH="228600" progId="Equation.DSMT4">
                  <p:embed/>
                </p:oleObj>
              </mc:Choice>
              <mc:Fallback>
                <p:oleObj name="Equation" r:id="rId9" imgW="1447560" imgH="228600" progId="Equation.DSMT4">
                  <p:embed/>
                  <p:pic>
                    <p:nvPicPr>
                      <p:cNvPr id="173063" name="Object 10"/>
                      <p:cNvPicPr>
                        <a:picLocks noChangeAspect="1" noChangeArrowheads="1"/>
                      </p:cNvPicPr>
                      <p:nvPr/>
                    </p:nvPicPr>
                    <p:blipFill>
                      <a:blip r:embed="rId10"/>
                      <a:srcRect/>
                      <a:stretch>
                        <a:fillRect/>
                      </a:stretch>
                    </p:blipFill>
                    <p:spPr bwMode="auto">
                      <a:xfrm>
                        <a:off x="1979613" y="5160963"/>
                        <a:ext cx="3509962"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1"/>
          <p:cNvSpPr>
            <a:spLocks noChangeArrowheads="1"/>
          </p:cNvSpPr>
          <p:nvPr/>
        </p:nvSpPr>
        <p:spPr bwMode="auto">
          <a:xfrm>
            <a:off x="2981318" y="5777246"/>
            <a:ext cx="4400564"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2</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thể</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endParaRPr>
          </a:p>
        </p:txBody>
      </p:sp>
      <p:graphicFrame>
        <p:nvGraphicFramePr>
          <p:cNvPr id="173065" name="Object 12"/>
          <p:cNvGraphicFramePr>
            <a:graphicFrameLocks noChangeAspect="1"/>
          </p:cNvGraphicFramePr>
          <p:nvPr/>
        </p:nvGraphicFramePr>
        <p:xfrm>
          <a:off x="2209800" y="5764485"/>
          <a:ext cx="762000" cy="493713"/>
        </p:xfrm>
        <a:graphic>
          <a:graphicData uri="http://schemas.openxmlformats.org/presentationml/2006/ole">
            <mc:AlternateContent xmlns:mc="http://schemas.openxmlformats.org/markup-compatibility/2006">
              <mc:Choice xmlns:v="urn:schemas-microsoft-com:vml" Requires="v">
                <p:oleObj spid="_x0000_s162821" name="Equation" r:id="rId11" imgW="508000" imgH="279400" progId="Equation.DSMT4">
                  <p:embed/>
                </p:oleObj>
              </mc:Choice>
              <mc:Fallback>
                <p:oleObj name="Equation" r:id="rId11" imgW="508000" imgH="279400" progId="Equation.DSMT4">
                  <p:embed/>
                  <p:pic>
                    <p:nvPicPr>
                      <p:cNvPr id="173065"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5764485"/>
                        <a:ext cx="7620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6" name="Object 12"/>
          <p:cNvGraphicFramePr>
            <a:graphicFrameLocks noChangeAspect="1"/>
          </p:cNvGraphicFramePr>
          <p:nvPr/>
        </p:nvGraphicFramePr>
        <p:xfrm>
          <a:off x="7381882" y="5764485"/>
          <a:ext cx="914400" cy="493713"/>
        </p:xfrm>
        <a:graphic>
          <a:graphicData uri="http://schemas.openxmlformats.org/presentationml/2006/ole">
            <mc:AlternateContent xmlns:mc="http://schemas.openxmlformats.org/markup-compatibility/2006">
              <mc:Choice xmlns:v="urn:schemas-microsoft-com:vml" Requires="v">
                <p:oleObj spid="_x0000_s162822" name="Equation" r:id="rId13" imgW="508000" imgH="279400" progId="Equation.DSMT4">
                  <p:embed/>
                </p:oleObj>
              </mc:Choice>
              <mc:Fallback>
                <p:oleObj name="Equation" r:id="rId13" imgW="508000" imgH="279400" progId="Equation.DSMT4">
                  <p:embed/>
                  <p:pic>
                    <p:nvPicPr>
                      <p:cNvPr id="173066"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1882" y="5764485"/>
                        <a:ext cx="914400"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a:spLocks noChangeArrowheads="1"/>
          </p:cNvSpPr>
          <p:nvPr/>
        </p:nvSpPr>
        <p:spPr bwMode="auto">
          <a:xfrm>
            <a:off x="2078599" y="6334398"/>
            <a:ext cx="7730001"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cần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thể</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0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đến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2</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hoặc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đến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rồi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lấy</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endParaRPr>
          </a:p>
        </p:txBody>
      </p:sp>
    </p:spTree>
    <p:extLst>
      <p:ext uri="{BB962C8B-B14F-4D97-AF65-F5344CB8AC3E}">
        <p14:creationId xmlns:p14="http://schemas.microsoft.com/office/powerpoint/2010/main" val="2391115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0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30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30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30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30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306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3" name="Rectangle 2"/>
          <p:cNvSpPr>
            <a:spLocks noGrp="1" noChangeArrowheads="1"/>
          </p:cNvSpPr>
          <p:nvPr>
            <p:ph type="title"/>
          </p:nvPr>
        </p:nvSpPr>
        <p:spPr>
          <a:xfrm>
            <a:off x="135218" y="8938"/>
            <a:ext cx="8534400" cy="639763"/>
          </a:xfrm>
        </p:spPr>
        <p:txBody>
          <a:bodyPr>
            <a:normAutofit/>
          </a:bodyPr>
          <a:lstStyle/>
          <a:p>
            <a:pPr algn="l" eaLnBrk="1" hangingPunct="1"/>
            <a:r>
              <a:rPr lang="en-US" sz="2400">
                <a:solidFill>
                  <a:srgbClr val="3122F6"/>
                </a:solidFill>
              </a:rPr>
              <a:t>3.1.2. Các </a:t>
            </a:r>
            <a:r>
              <a:rPr lang="en-US" sz="2400" err="1">
                <a:solidFill>
                  <a:srgbClr val="3122F6"/>
                </a:solidFill>
              </a:rPr>
              <a:t>cách</a:t>
            </a:r>
            <a:r>
              <a:rPr lang="en-US" sz="2400">
                <a:solidFill>
                  <a:srgbClr val="3122F6"/>
                </a:solidFill>
              </a:rPr>
              <a:t> </a:t>
            </a:r>
            <a:r>
              <a:rPr lang="en-US" sz="2400" err="1">
                <a:solidFill>
                  <a:srgbClr val="3122F6"/>
                </a:solidFill>
              </a:rPr>
              <a:t>thể</a:t>
            </a:r>
            <a:r>
              <a:rPr lang="en-US" sz="2400">
                <a:solidFill>
                  <a:srgbClr val="3122F6"/>
                </a:solidFill>
              </a:rPr>
              <a:t> </a:t>
            </a:r>
            <a:r>
              <a:rPr lang="en-US" sz="2400" err="1">
                <a:solidFill>
                  <a:srgbClr val="3122F6"/>
                </a:solidFill>
              </a:rPr>
              <a:t>hiện</a:t>
            </a:r>
            <a:r>
              <a:rPr lang="en-US" sz="2400">
                <a:solidFill>
                  <a:srgbClr val="3122F6"/>
                </a:solidFill>
              </a:rPr>
              <a:t> </a:t>
            </a:r>
          </a:p>
        </p:txBody>
      </p:sp>
      <p:graphicFrame>
        <p:nvGraphicFramePr>
          <p:cNvPr id="51211" name="Object 20"/>
          <p:cNvGraphicFramePr>
            <a:graphicFrameLocks noGrp="1" noChangeAspect="1"/>
          </p:cNvGraphicFramePr>
          <p:nvPr>
            <p:ph idx="1"/>
          </p:nvPr>
        </p:nvGraphicFramePr>
        <p:xfrm>
          <a:off x="789569" y="6301921"/>
          <a:ext cx="615392" cy="361950"/>
        </p:xfrm>
        <a:graphic>
          <a:graphicData uri="http://schemas.openxmlformats.org/presentationml/2006/ole">
            <mc:AlternateContent xmlns:mc="http://schemas.openxmlformats.org/markup-compatibility/2006">
              <mc:Choice xmlns:v="urn:schemas-microsoft-com:vml" Requires="v">
                <p:oleObj spid="_x0000_s163841" name="Equation" r:id="rId3" imgW="368280" imgH="253800" progId="Equation.DSMT4">
                  <p:embed/>
                </p:oleObj>
              </mc:Choice>
              <mc:Fallback>
                <p:oleObj name="Equation" r:id="rId3" imgW="368280" imgH="253800" progId="Equation.DSMT4">
                  <p:embed/>
                  <p:pic>
                    <p:nvPicPr>
                      <p:cNvPr id="51211"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69" y="6301921"/>
                        <a:ext cx="615392" cy="361950"/>
                      </a:xfrm>
                      <a:prstGeom prst="rect">
                        <a:avLst/>
                      </a:prstGeom>
                      <a:noFill/>
                      <a:ln>
                        <a:noFill/>
                      </a:ln>
                      <a:effectLst/>
                    </p:spPr>
                  </p:pic>
                </p:oleObj>
              </mc:Fallback>
            </mc:AlternateContent>
          </a:graphicData>
        </a:graphic>
      </p:graphicFrame>
      <p:sp>
        <p:nvSpPr>
          <p:cNvPr id="51214" name="Rectangle 3"/>
          <p:cNvSpPr>
            <a:spLocks noChangeArrowheads="1"/>
          </p:cNvSpPr>
          <p:nvPr/>
        </p:nvSpPr>
        <p:spPr bwMode="auto">
          <a:xfrm>
            <a:off x="94780" y="622242"/>
            <a:ext cx="5925020"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ảo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Re,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Im</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1202" name="Object 4"/>
          <p:cNvGraphicFramePr>
            <a:graphicFrameLocks noChangeAspect="1"/>
          </p:cNvGraphicFramePr>
          <p:nvPr/>
        </p:nvGraphicFramePr>
        <p:xfrm>
          <a:off x="2027081" y="1158353"/>
          <a:ext cx="3581400" cy="441325"/>
        </p:xfrm>
        <a:graphic>
          <a:graphicData uri="http://schemas.openxmlformats.org/presentationml/2006/ole">
            <mc:AlternateContent xmlns:mc="http://schemas.openxmlformats.org/markup-compatibility/2006">
              <mc:Choice xmlns:v="urn:schemas-microsoft-com:vml" Requires="v">
                <p:oleObj spid="_x0000_s163842" name="Equation" r:id="rId5" imgW="2463800" imgH="304800" progId="Equation.DSMT4">
                  <p:embed/>
                </p:oleObj>
              </mc:Choice>
              <mc:Fallback>
                <p:oleObj name="Equation" r:id="rId5" imgW="2463800" imgH="304800" progId="Equation.DSMT4">
                  <p:embed/>
                  <p:pic>
                    <p:nvPicPr>
                      <p:cNvPr id="5120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081" y="1158353"/>
                        <a:ext cx="35814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5" name="Rectangle 5"/>
          <p:cNvSpPr>
            <a:spLocks noChangeArrowheads="1"/>
          </p:cNvSpPr>
          <p:nvPr/>
        </p:nvSpPr>
        <p:spPr bwMode="auto">
          <a:xfrm>
            <a:off x="135218" y="1477962"/>
            <a:ext cx="5286897"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Modul</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Argument</a:t>
            </a:r>
          </a:p>
        </p:txBody>
      </p:sp>
      <p:graphicFrame>
        <p:nvGraphicFramePr>
          <p:cNvPr id="51203" name="Object 6"/>
          <p:cNvGraphicFramePr>
            <a:graphicFrameLocks noChangeAspect="1"/>
          </p:cNvGraphicFramePr>
          <p:nvPr/>
        </p:nvGraphicFramePr>
        <p:xfrm>
          <a:off x="1905000" y="1905645"/>
          <a:ext cx="2895600" cy="566738"/>
        </p:xfrm>
        <a:graphic>
          <a:graphicData uri="http://schemas.openxmlformats.org/presentationml/2006/ole">
            <mc:AlternateContent xmlns:mc="http://schemas.openxmlformats.org/markup-compatibility/2006">
              <mc:Choice xmlns:v="urn:schemas-microsoft-com:vml" Requires="v">
                <p:oleObj spid="_x0000_s163843" name="Equation" r:id="rId7" imgW="1803400" imgH="355600" progId="Equation.DSMT4">
                  <p:embed/>
                </p:oleObj>
              </mc:Choice>
              <mc:Fallback>
                <p:oleObj name="Equation" r:id="rId7" imgW="1803400" imgH="355600" progId="Equation.DSMT4">
                  <p:embed/>
                  <p:pic>
                    <p:nvPicPr>
                      <p:cNvPr id="5120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905645"/>
                        <a:ext cx="2895600"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4" name="Object 7"/>
          <p:cNvGraphicFramePr>
            <a:graphicFrameLocks noChangeAspect="1"/>
          </p:cNvGraphicFramePr>
          <p:nvPr/>
        </p:nvGraphicFramePr>
        <p:xfrm>
          <a:off x="894344" y="4240031"/>
          <a:ext cx="762000" cy="415925"/>
        </p:xfrm>
        <a:graphic>
          <a:graphicData uri="http://schemas.openxmlformats.org/presentationml/2006/ole">
            <mc:AlternateContent xmlns:mc="http://schemas.openxmlformats.org/markup-compatibility/2006">
              <mc:Choice xmlns:v="urn:schemas-microsoft-com:vml" Requires="v">
                <p:oleObj spid="_x0000_s163844" name="Equation" r:id="rId9" imgW="508000" imgH="279400" progId="Equation.DSMT4">
                  <p:embed/>
                </p:oleObj>
              </mc:Choice>
              <mc:Fallback>
                <p:oleObj name="Equation" r:id="rId9" imgW="508000" imgH="279400" progId="Equation.DSMT4">
                  <p:embed/>
                  <p:pic>
                    <p:nvPicPr>
                      <p:cNvPr id="51204"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344" y="4240031"/>
                        <a:ext cx="7620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6" name="Rectangle 8"/>
          <p:cNvSpPr>
            <a:spLocks noChangeArrowheads="1"/>
          </p:cNvSpPr>
          <p:nvPr/>
        </p:nvSpPr>
        <p:spPr bwMode="auto">
          <a:xfrm>
            <a:off x="2970700" y="4272862"/>
            <a:ext cx="2544286"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a:t>
            </a:r>
            <a:r>
              <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rPr>
              <a:t>).</a:t>
            </a:r>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1205" name="Object 9"/>
          <p:cNvGraphicFramePr>
            <a:graphicFrameLocks noChangeAspect="1"/>
          </p:cNvGraphicFramePr>
          <p:nvPr/>
        </p:nvGraphicFramePr>
        <p:xfrm>
          <a:off x="835426" y="5746442"/>
          <a:ext cx="762000" cy="412750"/>
        </p:xfrm>
        <a:graphic>
          <a:graphicData uri="http://schemas.openxmlformats.org/presentationml/2006/ole">
            <mc:AlternateContent xmlns:mc="http://schemas.openxmlformats.org/markup-compatibility/2006">
              <mc:Choice xmlns:v="urn:schemas-microsoft-com:vml" Requires="v">
                <p:oleObj spid="_x0000_s163845" name="Equation" r:id="rId11" imgW="558558" imgH="304668" progId="Equation.DSMT4">
                  <p:embed/>
                </p:oleObj>
              </mc:Choice>
              <mc:Fallback>
                <p:oleObj name="Equation" r:id="rId11" imgW="558558" imgH="304668" progId="Equation.DSMT4">
                  <p:embed/>
                  <p:pic>
                    <p:nvPicPr>
                      <p:cNvPr id="51205"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5426" y="5746442"/>
                        <a:ext cx="7620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7" name="Rectangle 10"/>
          <p:cNvSpPr>
            <a:spLocks noChangeArrowheads="1"/>
          </p:cNvSpPr>
          <p:nvPr/>
        </p:nvSpPr>
        <p:spPr bwMode="auto">
          <a:xfrm>
            <a:off x="2946757" y="5722537"/>
            <a:ext cx="2808782"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biên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1206" name="Object 11"/>
          <p:cNvGraphicFramePr>
            <a:graphicFrameLocks noChangeAspect="1"/>
          </p:cNvGraphicFramePr>
          <p:nvPr/>
        </p:nvGraphicFramePr>
        <p:xfrm>
          <a:off x="837100" y="4692650"/>
          <a:ext cx="2133600" cy="482600"/>
        </p:xfrm>
        <a:graphic>
          <a:graphicData uri="http://schemas.openxmlformats.org/presentationml/2006/ole">
            <mc:AlternateContent xmlns:mc="http://schemas.openxmlformats.org/markup-compatibility/2006">
              <mc:Choice xmlns:v="urn:schemas-microsoft-com:vml" Requires="v">
                <p:oleObj spid="_x0000_s163846" name="Equation" r:id="rId13" imgW="1345616" imgH="304668" progId="Equation.DSMT4">
                  <p:embed/>
                </p:oleObj>
              </mc:Choice>
              <mc:Fallback>
                <p:oleObj name="Equation" r:id="rId13" imgW="1345616" imgH="304668" progId="Equation.DSMT4">
                  <p:embed/>
                  <p:pic>
                    <p:nvPicPr>
                      <p:cNvPr id="51206"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7100" y="4692650"/>
                        <a:ext cx="2133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8" name="Rectangle 12"/>
          <p:cNvSpPr>
            <a:spLocks noChangeArrowheads="1"/>
          </p:cNvSpPr>
          <p:nvPr/>
        </p:nvSpPr>
        <p:spPr bwMode="auto">
          <a:xfrm>
            <a:off x="2946757" y="4767017"/>
            <a:ext cx="2475358"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1219" name="Rectangle 13"/>
          <p:cNvSpPr>
            <a:spLocks noChangeArrowheads="1"/>
          </p:cNvSpPr>
          <p:nvPr/>
        </p:nvSpPr>
        <p:spPr bwMode="auto">
          <a:xfrm>
            <a:off x="40667" y="2377351"/>
            <a:ext cx="5509842" cy="1754326"/>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lớn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lớn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lấy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âm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1207" name="Object 14"/>
          <p:cNvGraphicFramePr>
            <a:graphicFrameLocks noChangeAspect="1"/>
          </p:cNvGraphicFramePr>
          <p:nvPr/>
        </p:nvGraphicFramePr>
        <p:xfrm>
          <a:off x="1790700" y="2886444"/>
          <a:ext cx="2362200" cy="454025"/>
        </p:xfrm>
        <a:graphic>
          <a:graphicData uri="http://schemas.openxmlformats.org/presentationml/2006/ole">
            <mc:AlternateContent xmlns:mc="http://schemas.openxmlformats.org/markup-compatibility/2006">
              <mc:Choice xmlns:v="urn:schemas-microsoft-com:vml" Requires="v">
                <p:oleObj spid="_x0000_s163847" name="Equation" r:id="rId15" imgW="1435100" imgH="279400" progId="Equation.DSMT4">
                  <p:embed/>
                </p:oleObj>
              </mc:Choice>
              <mc:Fallback>
                <p:oleObj name="Equation" r:id="rId15" imgW="1435100" imgH="279400" progId="Equation.DSMT4">
                  <p:embed/>
                  <p:pic>
                    <p:nvPicPr>
                      <p:cNvPr id="51207"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0700" y="2886444"/>
                        <a:ext cx="23622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8" name="Object 15"/>
          <p:cNvGraphicFramePr>
            <a:graphicFrameLocks noChangeAspect="1"/>
          </p:cNvGraphicFramePr>
          <p:nvPr/>
        </p:nvGraphicFramePr>
        <p:xfrm>
          <a:off x="789569" y="5209940"/>
          <a:ext cx="866775" cy="492125"/>
        </p:xfrm>
        <a:graphic>
          <a:graphicData uri="http://schemas.openxmlformats.org/presentationml/2006/ole">
            <mc:AlternateContent xmlns:mc="http://schemas.openxmlformats.org/markup-compatibility/2006">
              <mc:Choice xmlns:v="urn:schemas-microsoft-com:vml" Requires="v">
                <p:oleObj spid="_x0000_s163848" name="Equation" r:id="rId17" imgW="482391" imgH="279279" progId="Equation.DSMT4">
                  <p:embed/>
                </p:oleObj>
              </mc:Choice>
              <mc:Fallback>
                <p:oleObj name="Equation" r:id="rId17" imgW="482391" imgH="279279" progId="Equation.DSMT4">
                  <p:embed/>
                  <p:pic>
                    <p:nvPicPr>
                      <p:cNvPr id="51208"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9569" y="5209940"/>
                        <a:ext cx="8667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9" name="Object 16"/>
          <p:cNvGraphicFramePr>
            <a:graphicFrameLocks noChangeAspect="1"/>
          </p:cNvGraphicFramePr>
          <p:nvPr/>
        </p:nvGraphicFramePr>
        <p:xfrm>
          <a:off x="6540137" y="4240031"/>
          <a:ext cx="1981200" cy="506413"/>
        </p:xfrm>
        <a:graphic>
          <a:graphicData uri="http://schemas.openxmlformats.org/presentationml/2006/ole">
            <mc:AlternateContent xmlns:mc="http://schemas.openxmlformats.org/markup-compatibility/2006">
              <mc:Choice xmlns:v="urn:schemas-microsoft-com:vml" Requires="v">
                <p:oleObj spid="_x0000_s163849" name="Equation" r:id="rId19" imgW="1193800" imgH="304800" progId="Equation.DSMT4">
                  <p:embed/>
                </p:oleObj>
              </mc:Choice>
              <mc:Fallback>
                <p:oleObj name="Equation" r:id="rId19" imgW="1193800" imgH="304800" progId="Equation.DSMT4">
                  <p:embed/>
                  <p:pic>
                    <p:nvPicPr>
                      <p:cNvPr id="51209"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40137" y="4240031"/>
                        <a:ext cx="1981200" cy="506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20" name="Rectangle 17"/>
          <p:cNvSpPr>
            <a:spLocks noChangeArrowheads="1"/>
          </p:cNvSpPr>
          <p:nvPr/>
        </p:nvSpPr>
        <p:spPr bwMode="auto">
          <a:xfrm>
            <a:off x="1524001" y="77925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1210" name="Object 18"/>
          <p:cNvGraphicFramePr>
            <a:graphicFrameLocks noChangeAspect="1"/>
          </p:cNvGraphicFramePr>
          <p:nvPr/>
        </p:nvGraphicFramePr>
        <p:xfrm>
          <a:off x="6390853" y="4945621"/>
          <a:ext cx="4048125" cy="1020762"/>
        </p:xfrm>
        <a:graphic>
          <a:graphicData uri="http://schemas.openxmlformats.org/presentationml/2006/ole">
            <mc:AlternateContent xmlns:mc="http://schemas.openxmlformats.org/markup-compatibility/2006">
              <mc:Choice xmlns:v="urn:schemas-microsoft-com:vml" Requires="v">
                <p:oleObj spid="_x0000_s163850" name="Equation" r:id="rId21" imgW="2400120" imgH="609480" progId="Equation.DSMT4">
                  <p:embed/>
                </p:oleObj>
              </mc:Choice>
              <mc:Fallback>
                <p:oleObj name="Equation" r:id="rId21" imgW="2400120" imgH="609480" progId="Equation.DSMT4">
                  <p:embed/>
                  <p:pic>
                    <p:nvPicPr>
                      <p:cNvPr id="51210" name="Object 18"/>
                      <p:cNvPicPr>
                        <a:picLocks noChangeAspect="1" noChangeArrowheads="1"/>
                      </p:cNvPicPr>
                      <p:nvPr/>
                    </p:nvPicPr>
                    <p:blipFill>
                      <a:blip r:embed="rId22"/>
                      <a:srcRect/>
                      <a:stretch>
                        <a:fillRect/>
                      </a:stretch>
                    </p:blipFill>
                    <p:spPr bwMode="auto">
                      <a:xfrm>
                        <a:off x="6390853" y="4945621"/>
                        <a:ext cx="4048125" cy="1020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21" name="Rectangle 19"/>
          <p:cNvSpPr>
            <a:spLocks noChangeArrowheads="1"/>
          </p:cNvSpPr>
          <p:nvPr/>
        </p:nvSpPr>
        <p:spPr bwMode="auto">
          <a:xfrm>
            <a:off x="2946757" y="5278489"/>
            <a:ext cx="2361544"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lớn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1222" name="Rectangle 21"/>
          <p:cNvSpPr>
            <a:spLocks noChangeArrowheads="1"/>
          </p:cNvSpPr>
          <p:nvPr/>
        </p:nvSpPr>
        <p:spPr bwMode="auto">
          <a:xfrm>
            <a:off x="2946757" y="6224815"/>
            <a:ext cx="2032929" cy="40011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1223" name="Rectangle 22"/>
          <p:cNvSpPr>
            <a:spLocks noChangeArrowheads="1"/>
          </p:cNvSpPr>
          <p:nvPr/>
        </p:nvSpPr>
        <p:spPr bwMode="auto">
          <a:xfrm>
            <a:off x="693589" y="3751246"/>
            <a:ext cx="1481944"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đó</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1224" name="Rectangle 23"/>
          <p:cNvSpPr>
            <a:spLocks noChangeArrowheads="1"/>
          </p:cNvSpPr>
          <p:nvPr/>
        </p:nvSpPr>
        <p:spPr bwMode="auto">
          <a:xfrm>
            <a:off x="5791976" y="3766625"/>
            <a:ext cx="2212465"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quan</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1212" name="Object 24"/>
          <p:cNvGraphicFramePr>
            <a:graphicFrameLocks noChangeAspect="1"/>
          </p:cNvGraphicFramePr>
          <p:nvPr/>
        </p:nvGraphicFramePr>
        <p:xfrm>
          <a:off x="3284381" y="191500"/>
          <a:ext cx="1066800" cy="457201"/>
        </p:xfrm>
        <a:graphic>
          <a:graphicData uri="http://schemas.openxmlformats.org/presentationml/2006/ole">
            <mc:AlternateContent xmlns:mc="http://schemas.openxmlformats.org/markup-compatibility/2006">
              <mc:Choice xmlns:v="urn:schemas-microsoft-com:vml" Requires="v">
                <p:oleObj spid="_x0000_s163851" name="Equation" r:id="rId23" imgW="508000" imgH="279400" progId="Equation.DSMT4">
                  <p:embed/>
                </p:oleObj>
              </mc:Choice>
              <mc:Fallback>
                <p:oleObj name="Equation" r:id="rId23" imgW="508000" imgH="279400" progId="Equation.DSMT4">
                  <p:embed/>
                  <p:pic>
                    <p:nvPicPr>
                      <p:cNvPr id="51212"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84381" y="191500"/>
                        <a:ext cx="1066800" cy="457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54420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2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2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2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2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20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2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12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2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22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120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p:bldP spid="51214" grpId="0"/>
      <p:bldP spid="51215" grpId="0"/>
      <p:bldP spid="51216" grpId="0"/>
      <p:bldP spid="51217" grpId="0"/>
      <p:bldP spid="51218" grpId="0"/>
      <p:bldP spid="51219" grpId="0"/>
      <p:bldP spid="51221" grpId="0"/>
      <p:bldP spid="51222" grpId="0"/>
      <p:bldP spid="5122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Rectangle 2"/>
          <p:cNvSpPr>
            <a:spLocks noChangeArrowheads="1"/>
          </p:cNvSpPr>
          <p:nvPr/>
        </p:nvSpPr>
        <p:spPr bwMode="auto">
          <a:xfrm>
            <a:off x="1524001" y="-58471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2226" name="Object 3"/>
          <p:cNvGraphicFramePr>
            <a:graphicFrameLocks noChangeAspect="1"/>
          </p:cNvGraphicFramePr>
          <p:nvPr/>
        </p:nvGraphicFramePr>
        <p:xfrm>
          <a:off x="5051425" y="218969"/>
          <a:ext cx="6130381" cy="6521465"/>
        </p:xfrm>
        <a:graphic>
          <a:graphicData uri="http://schemas.openxmlformats.org/presentationml/2006/ole">
            <mc:AlternateContent xmlns:mc="http://schemas.openxmlformats.org/markup-compatibility/2006">
              <mc:Choice xmlns:v="urn:schemas-microsoft-com:vml" Requires="v">
                <p:oleObj spid="_x0000_s164865" r:id="rId3" imgW="4095293" imgH="7482230" progId="">
                  <p:embed/>
                </p:oleObj>
              </mc:Choice>
              <mc:Fallback>
                <p:oleObj r:id="rId3" imgW="4095293" imgH="7482230" progId="">
                  <p:embed/>
                  <p:pic>
                    <p:nvPicPr>
                      <p:cNvPr id="522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425" y="218969"/>
                        <a:ext cx="6130381" cy="6521465"/>
                      </a:xfrm>
                      <a:prstGeom prst="rect">
                        <a:avLst/>
                      </a:prstGeom>
                      <a:noFill/>
                    </p:spPr>
                  </p:pic>
                </p:oleObj>
              </mc:Fallback>
            </mc:AlternateContent>
          </a:graphicData>
        </a:graphic>
      </p:graphicFrame>
      <p:sp>
        <p:nvSpPr>
          <p:cNvPr id="52237" name="Rectangle 4"/>
          <p:cNvSpPr>
            <a:spLocks noChangeArrowheads="1"/>
          </p:cNvSpPr>
          <p:nvPr/>
        </p:nvSpPr>
        <p:spPr bwMode="auto">
          <a:xfrm>
            <a:off x="211138" y="218969"/>
            <a:ext cx="3675062" cy="461665"/>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Ví</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Cho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phổ</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52227" name="Object 5"/>
          <p:cNvGraphicFramePr>
            <a:graphicFrameLocks noChangeAspect="1"/>
          </p:cNvGraphicFramePr>
          <p:nvPr/>
        </p:nvGraphicFramePr>
        <p:xfrm>
          <a:off x="358140" y="689100"/>
          <a:ext cx="2514600" cy="715963"/>
        </p:xfrm>
        <a:graphic>
          <a:graphicData uri="http://schemas.openxmlformats.org/presentationml/2006/ole">
            <mc:AlternateContent xmlns:mc="http://schemas.openxmlformats.org/markup-compatibility/2006">
              <mc:Choice xmlns:v="urn:schemas-microsoft-com:vml" Requires="v">
                <p:oleObj spid="_x0000_s164866" name="Equation" r:id="rId5" imgW="1308100" imgH="368300" progId="Equation.DSMT4">
                  <p:embed/>
                </p:oleObj>
              </mc:Choice>
              <mc:Fallback>
                <p:oleObj name="Equation" r:id="rId5" imgW="1308100" imgH="368300" progId="Equation.DSMT4">
                  <p:embed/>
                  <p:pic>
                    <p:nvPicPr>
                      <p:cNvPr id="5222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 y="689100"/>
                        <a:ext cx="2514600"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8" name="Rectangle 6"/>
          <p:cNvSpPr>
            <a:spLocks noChangeArrowheads="1"/>
          </p:cNvSpPr>
          <p:nvPr/>
        </p:nvSpPr>
        <p:spPr bwMode="auto">
          <a:xfrm>
            <a:off x="206830" y="1386979"/>
            <a:ext cx="2362199" cy="461665"/>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52228" name="Object 7"/>
          <p:cNvGraphicFramePr>
            <a:graphicFrameLocks noChangeAspect="1"/>
          </p:cNvGraphicFramePr>
          <p:nvPr/>
        </p:nvGraphicFramePr>
        <p:xfrm>
          <a:off x="158750" y="1989138"/>
          <a:ext cx="1009650" cy="520700"/>
        </p:xfrm>
        <a:graphic>
          <a:graphicData uri="http://schemas.openxmlformats.org/presentationml/2006/ole">
            <mc:AlternateContent xmlns:mc="http://schemas.openxmlformats.org/markup-compatibility/2006">
              <mc:Choice xmlns:v="urn:schemas-microsoft-com:vml" Requires="v">
                <p:oleObj spid="_x0000_s164867" name="Equation" r:id="rId7" imgW="533160" imgH="279360" progId="Equation.DSMT4">
                  <p:embed/>
                </p:oleObj>
              </mc:Choice>
              <mc:Fallback>
                <p:oleObj name="Equation" r:id="rId7" imgW="533160" imgH="279360" progId="Equation.DSMT4">
                  <p:embed/>
                  <p:pic>
                    <p:nvPicPr>
                      <p:cNvPr id="52228" name="Object 7"/>
                      <p:cNvPicPr>
                        <a:picLocks noChangeAspect="1" noChangeArrowheads="1"/>
                      </p:cNvPicPr>
                      <p:nvPr/>
                    </p:nvPicPr>
                    <p:blipFill>
                      <a:blip r:embed="rId8"/>
                      <a:srcRect/>
                      <a:stretch>
                        <a:fillRect/>
                      </a:stretch>
                    </p:blipFill>
                    <p:spPr bwMode="auto">
                      <a:xfrm>
                        <a:off x="158750" y="1989138"/>
                        <a:ext cx="1009650"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8"/>
          <p:cNvGraphicFramePr>
            <a:graphicFrameLocks noChangeAspect="1"/>
          </p:cNvGraphicFramePr>
          <p:nvPr/>
        </p:nvGraphicFramePr>
        <p:xfrm>
          <a:off x="1163638" y="1943100"/>
          <a:ext cx="866775" cy="527050"/>
        </p:xfrm>
        <a:graphic>
          <a:graphicData uri="http://schemas.openxmlformats.org/presentationml/2006/ole">
            <mc:AlternateContent xmlns:mc="http://schemas.openxmlformats.org/markup-compatibility/2006">
              <mc:Choice xmlns:v="urn:schemas-microsoft-com:vml" Requires="v">
                <p:oleObj spid="_x0000_s164868" name="Equation" r:id="rId9" imgW="419040" imgH="253800" progId="Equation.DSMT4">
                  <p:embed/>
                </p:oleObj>
              </mc:Choice>
              <mc:Fallback>
                <p:oleObj name="Equation" r:id="rId9" imgW="419040" imgH="253800" progId="Equation.DSMT4">
                  <p:embed/>
                  <p:pic>
                    <p:nvPicPr>
                      <p:cNvPr id="52229" name="Object 8"/>
                      <p:cNvPicPr>
                        <a:picLocks noChangeAspect="1" noChangeArrowheads="1"/>
                      </p:cNvPicPr>
                      <p:nvPr/>
                    </p:nvPicPr>
                    <p:blipFill>
                      <a:blip r:embed="rId10"/>
                      <a:srcRect/>
                      <a:stretch>
                        <a:fillRect/>
                      </a:stretch>
                    </p:blipFill>
                    <p:spPr bwMode="auto">
                      <a:xfrm>
                        <a:off x="1163638" y="1943100"/>
                        <a:ext cx="8667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9"/>
          <p:cNvGraphicFramePr>
            <a:graphicFrameLocks noChangeAspect="1"/>
          </p:cNvGraphicFramePr>
          <p:nvPr/>
        </p:nvGraphicFramePr>
        <p:xfrm>
          <a:off x="1979613" y="1982384"/>
          <a:ext cx="998537" cy="495300"/>
        </p:xfrm>
        <a:graphic>
          <a:graphicData uri="http://schemas.openxmlformats.org/presentationml/2006/ole">
            <mc:AlternateContent xmlns:mc="http://schemas.openxmlformats.org/markup-compatibility/2006">
              <mc:Choice xmlns:v="urn:schemas-microsoft-com:vml" Requires="v">
                <p:oleObj spid="_x0000_s164869" name="Equation" r:id="rId11" imgW="609480" imgH="304560" progId="Equation.DSMT4">
                  <p:embed/>
                </p:oleObj>
              </mc:Choice>
              <mc:Fallback>
                <p:oleObj name="Equation" r:id="rId11" imgW="609480" imgH="304560" progId="Equation.DSMT4">
                  <p:embed/>
                  <p:pic>
                    <p:nvPicPr>
                      <p:cNvPr id="52230" name="Object 9"/>
                      <p:cNvPicPr>
                        <a:picLocks noChangeAspect="1" noChangeArrowheads="1"/>
                      </p:cNvPicPr>
                      <p:nvPr/>
                    </p:nvPicPr>
                    <p:blipFill>
                      <a:blip r:embed="rId12"/>
                      <a:srcRect/>
                      <a:stretch>
                        <a:fillRect/>
                      </a:stretch>
                    </p:blipFill>
                    <p:spPr bwMode="auto">
                      <a:xfrm>
                        <a:off x="1979613" y="1982384"/>
                        <a:ext cx="99853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9" name="Rectangle 10"/>
          <p:cNvSpPr>
            <a:spLocks noChangeArrowheads="1"/>
          </p:cNvSpPr>
          <p:nvPr/>
        </p:nvSpPr>
        <p:spPr bwMode="auto">
          <a:xfrm>
            <a:off x="4829175" y="4437063"/>
            <a:ext cx="2603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2231" name="Object 11"/>
          <p:cNvGraphicFramePr>
            <a:graphicFrameLocks noChangeAspect="1"/>
          </p:cNvGraphicFramePr>
          <p:nvPr/>
        </p:nvGraphicFramePr>
        <p:xfrm>
          <a:off x="2933700" y="2027238"/>
          <a:ext cx="722313" cy="444500"/>
        </p:xfrm>
        <a:graphic>
          <a:graphicData uri="http://schemas.openxmlformats.org/presentationml/2006/ole">
            <mc:AlternateContent xmlns:mc="http://schemas.openxmlformats.org/markup-compatibility/2006">
              <mc:Choice xmlns:v="urn:schemas-microsoft-com:vml" Requires="v">
                <p:oleObj spid="_x0000_s164870" name="Equation" r:id="rId13" imgW="419040" imgH="253800" progId="Equation.DSMT4">
                  <p:embed/>
                </p:oleObj>
              </mc:Choice>
              <mc:Fallback>
                <p:oleObj name="Equation" r:id="rId13" imgW="419040" imgH="253800" progId="Equation.DSMT4">
                  <p:embed/>
                  <p:pic>
                    <p:nvPicPr>
                      <p:cNvPr id="52231" name="Object 11"/>
                      <p:cNvPicPr>
                        <a:picLocks noChangeAspect="1" noChangeArrowheads="1"/>
                      </p:cNvPicPr>
                      <p:nvPr/>
                    </p:nvPicPr>
                    <p:blipFill>
                      <a:blip r:embed="rId14"/>
                      <a:srcRect/>
                      <a:stretch>
                        <a:fillRect/>
                      </a:stretch>
                    </p:blipFill>
                    <p:spPr bwMode="auto">
                      <a:xfrm>
                        <a:off x="2933700" y="2027238"/>
                        <a:ext cx="72231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0" name="Rectangle 12"/>
          <p:cNvSpPr>
            <a:spLocks noChangeArrowheads="1"/>
          </p:cNvSpPr>
          <p:nvPr/>
        </p:nvSpPr>
        <p:spPr bwMode="auto">
          <a:xfrm>
            <a:off x="4829175" y="4954588"/>
            <a:ext cx="2222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2232" name="Object 13"/>
          <p:cNvGraphicFramePr>
            <a:graphicFrameLocks noChangeAspect="1"/>
          </p:cNvGraphicFramePr>
          <p:nvPr/>
        </p:nvGraphicFramePr>
        <p:xfrm>
          <a:off x="227013" y="3122814"/>
          <a:ext cx="1752600" cy="484188"/>
        </p:xfrm>
        <a:graphic>
          <a:graphicData uri="http://schemas.openxmlformats.org/presentationml/2006/ole">
            <mc:AlternateContent xmlns:mc="http://schemas.openxmlformats.org/markup-compatibility/2006">
              <mc:Choice xmlns:v="urn:schemas-microsoft-com:vml" Requires="v">
                <p:oleObj spid="_x0000_s164871" name="Equation" r:id="rId15" imgW="1002865" imgH="279279" progId="Equation.DSMT4">
                  <p:embed/>
                </p:oleObj>
              </mc:Choice>
              <mc:Fallback>
                <p:oleObj name="Equation" r:id="rId15" imgW="1002865" imgH="279279" progId="Equation.DSMT4">
                  <p:embed/>
                  <p:pic>
                    <p:nvPicPr>
                      <p:cNvPr id="52232"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013" y="3122814"/>
                        <a:ext cx="1752600"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3" name="Object 14"/>
          <p:cNvGraphicFramePr>
            <a:graphicFrameLocks noChangeAspect="1"/>
          </p:cNvGraphicFramePr>
          <p:nvPr/>
        </p:nvGraphicFramePr>
        <p:xfrm>
          <a:off x="206830" y="4437063"/>
          <a:ext cx="1219200" cy="625475"/>
        </p:xfrm>
        <a:graphic>
          <a:graphicData uri="http://schemas.openxmlformats.org/presentationml/2006/ole">
            <mc:AlternateContent xmlns:mc="http://schemas.openxmlformats.org/markup-compatibility/2006">
              <mc:Choice xmlns:v="urn:schemas-microsoft-com:vml" Requires="v">
                <p:oleObj spid="_x0000_s164872" name="Equation" r:id="rId17" imgW="761760" imgH="393480" progId="Equation.DSMT4">
                  <p:embed/>
                </p:oleObj>
              </mc:Choice>
              <mc:Fallback>
                <p:oleObj name="Equation" r:id="rId17" imgW="761760" imgH="393480" progId="Equation.DSMT4">
                  <p:embed/>
                  <p:pic>
                    <p:nvPicPr>
                      <p:cNvPr id="52233" name="Object 14"/>
                      <p:cNvPicPr>
                        <a:picLocks noChangeAspect="1" noChangeArrowheads="1"/>
                      </p:cNvPicPr>
                      <p:nvPr/>
                    </p:nvPicPr>
                    <p:blipFill>
                      <a:blip r:embed="rId18"/>
                      <a:srcRect/>
                      <a:stretch>
                        <a:fillRect/>
                      </a:stretch>
                    </p:blipFill>
                    <p:spPr bwMode="auto">
                      <a:xfrm>
                        <a:off x="206830" y="4437063"/>
                        <a:ext cx="12192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4" name="Object 15"/>
          <p:cNvGraphicFramePr>
            <a:graphicFrameLocks noChangeAspect="1"/>
          </p:cNvGraphicFramePr>
          <p:nvPr/>
        </p:nvGraphicFramePr>
        <p:xfrm>
          <a:off x="239668" y="3741530"/>
          <a:ext cx="1981200" cy="533400"/>
        </p:xfrm>
        <a:graphic>
          <a:graphicData uri="http://schemas.openxmlformats.org/presentationml/2006/ole">
            <mc:AlternateContent xmlns:mc="http://schemas.openxmlformats.org/markup-compatibility/2006">
              <mc:Choice xmlns:v="urn:schemas-microsoft-com:vml" Requires="v">
                <p:oleObj spid="_x0000_s164873" name="Equation" r:id="rId19" imgW="1129810" imgH="304668" progId="Equation.DSMT4">
                  <p:embed/>
                </p:oleObj>
              </mc:Choice>
              <mc:Fallback>
                <p:oleObj name="Equation" r:id="rId19" imgW="1129810" imgH="304668" progId="Equation.DSMT4">
                  <p:embed/>
                  <p:pic>
                    <p:nvPicPr>
                      <p:cNvPr id="52234"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9668" y="3741530"/>
                        <a:ext cx="19812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1" name="Rectangle 16"/>
          <p:cNvSpPr>
            <a:spLocks noChangeArrowheads="1"/>
          </p:cNvSpPr>
          <p:nvPr/>
        </p:nvSpPr>
        <p:spPr bwMode="auto">
          <a:xfrm>
            <a:off x="4953000" y="3748089"/>
            <a:ext cx="2012950" cy="428625"/>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de-DE" sz="18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2235" name="Object 17"/>
          <p:cNvGraphicFramePr>
            <a:graphicFrameLocks noChangeAspect="1"/>
          </p:cNvGraphicFramePr>
          <p:nvPr/>
        </p:nvGraphicFramePr>
        <p:xfrm>
          <a:off x="143669" y="5104991"/>
          <a:ext cx="3429000" cy="1257300"/>
        </p:xfrm>
        <a:graphic>
          <a:graphicData uri="http://schemas.openxmlformats.org/presentationml/2006/ole">
            <mc:AlternateContent xmlns:mc="http://schemas.openxmlformats.org/markup-compatibility/2006">
              <mc:Choice xmlns:v="urn:schemas-microsoft-com:vml" Requires="v">
                <p:oleObj spid="_x0000_s164874" name="Equation" r:id="rId21" imgW="2286000" imgH="838200" progId="Equation.DSMT4">
                  <p:embed/>
                </p:oleObj>
              </mc:Choice>
              <mc:Fallback>
                <p:oleObj name="Equation" r:id="rId21" imgW="2286000" imgH="838200" progId="Equation.DSMT4">
                  <p:embed/>
                  <p:pic>
                    <p:nvPicPr>
                      <p:cNvPr id="52235"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3669" y="5104991"/>
                        <a:ext cx="34290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42" name="Rectangle 18"/>
          <p:cNvSpPr>
            <a:spLocks noChangeArrowheads="1"/>
          </p:cNvSpPr>
          <p:nvPr/>
        </p:nvSpPr>
        <p:spPr bwMode="auto">
          <a:xfrm>
            <a:off x="4953000" y="4976813"/>
            <a:ext cx="222250" cy="26035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mn-cs"/>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52243" name="Rectangle 19"/>
          <p:cNvSpPr>
            <a:spLocks noChangeArrowheads="1"/>
          </p:cNvSpPr>
          <p:nvPr/>
        </p:nvSpPr>
        <p:spPr bwMode="auto">
          <a:xfrm>
            <a:off x="239668" y="2512342"/>
            <a:ext cx="2633072" cy="461665"/>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Giải</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 </a:t>
            </a: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endPar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57310207"/>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3122F6"/>
                </a:solidFill>
              </a:rPr>
              <a:t>3.1.3 </a:t>
            </a:r>
            <a:r>
              <a:rPr lang="en-US" err="1">
                <a:solidFill>
                  <a:srgbClr val="3122F6"/>
                </a:solidFill>
              </a:rPr>
              <a:t>Điều</a:t>
            </a:r>
            <a:r>
              <a:rPr lang="en-US">
                <a:solidFill>
                  <a:srgbClr val="3122F6"/>
                </a:solidFill>
              </a:rPr>
              <a:t> </a:t>
            </a:r>
            <a:r>
              <a:rPr lang="en-US" err="1">
                <a:solidFill>
                  <a:srgbClr val="3122F6"/>
                </a:solidFill>
              </a:rPr>
              <a:t>kiện</a:t>
            </a:r>
            <a:r>
              <a:rPr lang="en-US">
                <a:solidFill>
                  <a:srgbClr val="3122F6"/>
                </a:solidFill>
              </a:rPr>
              <a:t> </a:t>
            </a:r>
            <a:r>
              <a:rPr lang="en-US" err="1">
                <a:solidFill>
                  <a:srgbClr val="3122F6"/>
                </a:solidFill>
              </a:rPr>
              <a:t>tồn</a:t>
            </a:r>
            <a:r>
              <a:rPr lang="en-US">
                <a:solidFill>
                  <a:srgbClr val="3122F6"/>
                </a:solidFill>
              </a:rPr>
              <a:t> </a:t>
            </a:r>
            <a:r>
              <a:rPr lang="en-US" err="1">
                <a:solidFill>
                  <a:srgbClr val="3122F6"/>
                </a:solidFill>
              </a:rPr>
              <a:t>tại</a:t>
            </a:r>
            <a:r>
              <a:rPr lang="en-US">
                <a:solidFill>
                  <a:srgbClr val="3122F6"/>
                </a:solidFill>
              </a:rPr>
              <a:t> </a:t>
            </a:r>
            <a:r>
              <a:rPr lang="en-US" err="1">
                <a:solidFill>
                  <a:srgbClr val="3122F6"/>
                </a:solidFill>
              </a:rPr>
              <a:t>của</a:t>
            </a:r>
            <a:r>
              <a:rPr lang="en-US">
                <a:solidFill>
                  <a:srgbClr val="3122F6"/>
                </a:solidFill>
              </a:rPr>
              <a:t> </a:t>
            </a:r>
            <a:r>
              <a:rPr lang="en-US" err="1">
                <a:solidFill>
                  <a:srgbClr val="3122F6"/>
                </a:solidFill>
              </a:rPr>
              <a:t>biến</a:t>
            </a:r>
            <a:r>
              <a:rPr lang="en-US">
                <a:solidFill>
                  <a:srgbClr val="3122F6"/>
                </a:solidFill>
              </a:rPr>
              <a:t> </a:t>
            </a:r>
            <a:r>
              <a:rPr lang="en-US" err="1">
                <a:solidFill>
                  <a:srgbClr val="3122F6"/>
                </a:solidFill>
              </a:rPr>
              <a:t>đổi</a:t>
            </a:r>
            <a:r>
              <a:rPr lang="en-US">
                <a:solidFill>
                  <a:srgbClr val="3122F6"/>
                </a:solidFill>
              </a:rPr>
              <a:t> Fourier:</a:t>
            </a:r>
          </a:p>
          <a:p>
            <a:pPr>
              <a:buNone/>
            </a:pPr>
            <a:r>
              <a:rPr lang="en-US"/>
              <a:t>	- </a:t>
            </a:r>
            <a:r>
              <a:rPr lang="en-US" err="1"/>
              <a:t>Biến</a:t>
            </a:r>
            <a:r>
              <a:rPr lang="en-US"/>
              <a:t> </a:t>
            </a:r>
            <a:r>
              <a:rPr lang="en-US" err="1"/>
              <a:t>đổi</a:t>
            </a:r>
            <a:r>
              <a:rPr lang="en-US"/>
              <a:t> Fourier </a:t>
            </a:r>
            <a:r>
              <a:rPr lang="en-US" err="1"/>
              <a:t>của</a:t>
            </a:r>
            <a:r>
              <a:rPr lang="en-US"/>
              <a:t> </a:t>
            </a:r>
            <a:r>
              <a:rPr lang="en-US" err="1"/>
              <a:t>dãy</a:t>
            </a:r>
            <a:r>
              <a:rPr lang="en-US"/>
              <a:t> x(n) </a:t>
            </a:r>
            <a:r>
              <a:rPr lang="en-US" err="1"/>
              <a:t>tồn</a:t>
            </a:r>
            <a:r>
              <a:rPr lang="en-US"/>
              <a:t> </a:t>
            </a:r>
            <a:r>
              <a:rPr lang="en-US" err="1"/>
              <a:t>tại</a:t>
            </a:r>
            <a:r>
              <a:rPr lang="en-US"/>
              <a:t> </a:t>
            </a:r>
            <a:r>
              <a:rPr lang="en-US" err="1"/>
              <a:t>nếu</a:t>
            </a:r>
            <a:r>
              <a:rPr lang="en-US"/>
              <a:t> </a:t>
            </a:r>
            <a:r>
              <a:rPr lang="en-US" err="1"/>
              <a:t>chuỗi</a:t>
            </a:r>
            <a:r>
              <a:rPr lang="en-US"/>
              <a:t> (3.1.1) </a:t>
            </a:r>
            <a:r>
              <a:rPr lang="en-US" err="1"/>
              <a:t>hội</a:t>
            </a:r>
            <a:r>
              <a:rPr lang="en-US"/>
              <a:t> </a:t>
            </a:r>
            <a:r>
              <a:rPr lang="en-US" err="1"/>
              <a:t>tụ</a:t>
            </a:r>
            <a:r>
              <a:rPr lang="en-US"/>
              <a:t>, </a:t>
            </a:r>
            <a:r>
              <a:rPr lang="en-US" err="1"/>
              <a:t>khi</a:t>
            </a:r>
            <a:r>
              <a:rPr lang="en-US"/>
              <a:t> </a:t>
            </a:r>
            <a:r>
              <a:rPr lang="en-US" err="1"/>
              <a:t>đó</a:t>
            </a:r>
            <a:r>
              <a:rPr lang="en-US"/>
              <a:t> x(n) </a:t>
            </a:r>
            <a:r>
              <a:rPr lang="en-US" err="1"/>
              <a:t>phải</a:t>
            </a:r>
            <a:r>
              <a:rPr lang="en-US"/>
              <a:t> </a:t>
            </a:r>
            <a:r>
              <a:rPr lang="en-US" err="1"/>
              <a:t>thỏa</a:t>
            </a:r>
            <a:r>
              <a:rPr lang="en-US"/>
              <a:t> </a:t>
            </a:r>
            <a:r>
              <a:rPr lang="en-US" err="1"/>
              <a:t>mãn</a:t>
            </a:r>
            <a:r>
              <a:rPr lang="en-US"/>
              <a:t> </a:t>
            </a:r>
            <a:r>
              <a:rPr lang="en-US" err="1"/>
              <a:t>điều</a:t>
            </a:r>
            <a:r>
              <a:rPr lang="en-US"/>
              <a:t> </a:t>
            </a:r>
            <a:r>
              <a:rPr lang="en-US" err="1"/>
              <a:t>kiện</a:t>
            </a:r>
            <a:r>
              <a:rPr lang="en-US"/>
              <a:t> </a:t>
            </a:r>
            <a:r>
              <a:rPr lang="en-US" err="1"/>
              <a:t>sau</a:t>
            </a:r>
            <a:r>
              <a:rPr lang="en-US"/>
              <a:t>:</a:t>
            </a:r>
            <a:endParaRPr lang="vi-VN"/>
          </a:p>
          <a:p>
            <a:pPr>
              <a:buNone/>
            </a:pPr>
            <a:r>
              <a:rPr lang="en-US"/>
              <a:t>			 								(3.1. 2)</a:t>
            </a:r>
            <a:endParaRPr lang="vi-VN"/>
          </a:p>
          <a:p>
            <a:pPr>
              <a:buNone/>
            </a:pPr>
            <a:r>
              <a:rPr lang="en-US"/>
              <a:t>	</a:t>
            </a:r>
          </a:p>
          <a:p>
            <a:pPr>
              <a:buNone/>
            </a:pPr>
            <a:r>
              <a:rPr lang="en-US"/>
              <a:t>	- </a:t>
            </a:r>
            <a:r>
              <a:rPr lang="en-US" err="1"/>
              <a:t>Điều</a:t>
            </a:r>
            <a:r>
              <a:rPr lang="en-US"/>
              <a:t> </a:t>
            </a:r>
            <a:r>
              <a:rPr lang="en-US" err="1"/>
              <a:t>này</a:t>
            </a:r>
            <a:r>
              <a:rPr lang="en-US"/>
              <a:t> </a:t>
            </a:r>
            <a:r>
              <a:rPr lang="en-US" err="1"/>
              <a:t>có</a:t>
            </a:r>
            <a:r>
              <a:rPr lang="en-US"/>
              <a:t> </a:t>
            </a:r>
            <a:r>
              <a:rPr lang="en-US" err="1"/>
              <a:t>nghĩa</a:t>
            </a:r>
            <a:r>
              <a:rPr lang="en-US"/>
              <a:t> </a:t>
            </a:r>
            <a:r>
              <a:rPr lang="en-US" err="1"/>
              <a:t>là</a:t>
            </a:r>
            <a:r>
              <a:rPr lang="en-US"/>
              <a:t>, </a:t>
            </a:r>
            <a:r>
              <a:rPr lang="en-US" err="1"/>
              <a:t>nếu</a:t>
            </a:r>
            <a:r>
              <a:rPr lang="en-US"/>
              <a:t> x(n) </a:t>
            </a:r>
            <a:r>
              <a:rPr lang="en-US" err="1"/>
              <a:t>không</a:t>
            </a:r>
            <a:r>
              <a:rPr lang="en-US"/>
              <a:t> </a:t>
            </a:r>
            <a:r>
              <a:rPr lang="en-US" err="1"/>
              <a:t>thỏa</a:t>
            </a:r>
            <a:r>
              <a:rPr lang="en-US"/>
              <a:t> </a:t>
            </a:r>
            <a:r>
              <a:rPr lang="en-US" err="1"/>
              <a:t>mãn</a:t>
            </a:r>
            <a:r>
              <a:rPr lang="en-US"/>
              <a:t> </a:t>
            </a:r>
            <a:r>
              <a:rPr lang="en-US" err="1"/>
              <a:t>điều</a:t>
            </a:r>
            <a:r>
              <a:rPr lang="en-US"/>
              <a:t> </a:t>
            </a:r>
            <a:r>
              <a:rPr lang="en-US" err="1"/>
              <a:t>kiện</a:t>
            </a:r>
            <a:r>
              <a:rPr lang="en-US"/>
              <a:t> (3.1.2) </a:t>
            </a:r>
            <a:r>
              <a:rPr lang="en-US" err="1"/>
              <a:t>thì</a:t>
            </a:r>
            <a:r>
              <a:rPr lang="en-US"/>
              <a:t> </a:t>
            </a:r>
            <a:r>
              <a:rPr lang="en-US" err="1"/>
              <a:t>chuỗi</a:t>
            </a:r>
            <a:r>
              <a:rPr lang="en-US"/>
              <a:t> (3.1.1) </a:t>
            </a:r>
            <a:r>
              <a:rPr lang="en-US" err="1"/>
              <a:t>phân</a:t>
            </a:r>
            <a:r>
              <a:rPr lang="en-US"/>
              <a:t> </a:t>
            </a:r>
            <a:r>
              <a:rPr lang="en-US" err="1"/>
              <a:t>kỳ</a:t>
            </a:r>
            <a:r>
              <a:rPr lang="en-US"/>
              <a:t>, </a:t>
            </a:r>
            <a:r>
              <a:rPr lang="en-US" err="1"/>
              <a:t>khi</a:t>
            </a:r>
            <a:r>
              <a:rPr lang="en-US"/>
              <a:t> </a:t>
            </a:r>
            <a:r>
              <a:rPr lang="en-US" err="1"/>
              <a:t>đó</a:t>
            </a:r>
            <a:r>
              <a:rPr lang="en-US"/>
              <a:t> </a:t>
            </a:r>
            <a:r>
              <a:rPr lang="en-US" err="1"/>
              <a:t>biến</a:t>
            </a:r>
            <a:r>
              <a:rPr lang="en-US"/>
              <a:t> </a:t>
            </a:r>
            <a:r>
              <a:rPr lang="en-US" err="1"/>
              <a:t>đổi</a:t>
            </a:r>
            <a:r>
              <a:rPr lang="en-US"/>
              <a:t> Fourier </a:t>
            </a:r>
            <a:r>
              <a:rPr lang="en-US" err="1"/>
              <a:t>của</a:t>
            </a:r>
            <a:r>
              <a:rPr lang="en-US"/>
              <a:t> </a:t>
            </a:r>
            <a:r>
              <a:rPr lang="en-US" err="1"/>
              <a:t>dãy</a:t>
            </a:r>
            <a:r>
              <a:rPr lang="en-US"/>
              <a:t> x(n) </a:t>
            </a:r>
            <a:r>
              <a:rPr lang="en-US" err="1"/>
              <a:t>không</a:t>
            </a:r>
            <a:r>
              <a:rPr lang="en-US"/>
              <a:t> </a:t>
            </a:r>
            <a:r>
              <a:rPr lang="en-US" err="1"/>
              <a:t>tồn</a:t>
            </a:r>
            <a:r>
              <a:rPr lang="en-US"/>
              <a:t> </a:t>
            </a:r>
            <a:r>
              <a:rPr lang="en-US" err="1"/>
              <a:t>tại</a:t>
            </a:r>
            <a:r>
              <a:rPr lang="en-US"/>
              <a:t>.</a:t>
            </a:r>
            <a:endParaRPr lang="vi-VN"/>
          </a:p>
          <a:p>
            <a:pPr>
              <a:buNone/>
            </a:pPr>
            <a:r>
              <a:rPr lang="en-US"/>
              <a:t>	- </a:t>
            </a:r>
            <a:r>
              <a:rPr lang="en-US" err="1"/>
              <a:t>Nhận</a:t>
            </a:r>
            <a:r>
              <a:rPr lang="en-US"/>
              <a:t> </a:t>
            </a:r>
            <a:r>
              <a:rPr lang="en-US" err="1"/>
              <a:t>xét</a:t>
            </a:r>
            <a:r>
              <a:rPr lang="en-US"/>
              <a:t>:</a:t>
            </a:r>
            <a:endParaRPr lang="vi-VN"/>
          </a:p>
          <a:p>
            <a:pPr>
              <a:buNone/>
            </a:pPr>
            <a:r>
              <a:rPr lang="en-US"/>
              <a:t>	+ </a:t>
            </a:r>
            <a:r>
              <a:rPr lang="en-US" err="1"/>
              <a:t>Dãy</a:t>
            </a:r>
            <a:r>
              <a:rPr lang="en-US"/>
              <a:t> </a:t>
            </a:r>
            <a:r>
              <a:rPr lang="en-US" err="1"/>
              <a:t>có</a:t>
            </a:r>
            <a:r>
              <a:rPr lang="en-US"/>
              <a:t> </a:t>
            </a:r>
            <a:r>
              <a:rPr lang="en-US" err="1"/>
              <a:t>chiều</a:t>
            </a:r>
            <a:r>
              <a:rPr lang="en-US"/>
              <a:t> </a:t>
            </a:r>
            <a:r>
              <a:rPr lang="en-US" err="1"/>
              <a:t>dài</a:t>
            </a:r>
            <a:r>
              <a:rPr lang="en-US"/>
              <a:t> </a:t>
            </a:r>
            <a:r>
              <a:rPr lang="en-US" err="1"/>
              <a:t>hữu</a:t>
            </a:r>
            <a:r>
              <a:rPr lang="en-US"/>
              <a:t> </a:t>
            </a:r>
            <a:r>
              <a:rPr lang="en-US" err="1"/>
              <a:t>hạn</a:t>
            </a:r>
            <a:r>
              <a:rPr lang="en-US"/>
              <a:t> </a:t>
            </a:r>
            <a:r>
              <a:rPr lang="en-US" err="1"/>
              <a:t>luôn</a:t>
            </a:r>
            <a:r>
              <a:rPr lang="en-US"/>
              <a:t> </a:t>
            </a:r>
            <a:r>
              <a:rPr lang="en-US" err="1"/>
              <a:t>tồn</a:t>
            </a:r>
            <a:r>
              <a:rPr lang="en-US"/>
              <a:t> </a:t>
            </a:r>
            <a:r>
              <a:rPr lang="en-US" err="1"/>
              <a:t>tại</a:t>
            </a:r>
            <a:r>
              <a:rPr lang="en-US"/>
              <a:t> </a:t>
            </a:r>
            <a:r>
              <a:rPr lang="en-US" err="1"/>
              <a:t>biến</a:t>
            </a:r>
            <a:r>
              <a:rPr lang="en-US"/>
              <a:t> </a:t>
            </a:r>
            <a:r>
              <a:rPr lang="en-US" err="1"/>
              <a:t>đổi</a:t>
            </a:r>
            <a:r>
              <a:rPr lang="en-US"/>
              <a:t> Fourier.</a:t>
            </a:r>
            <a:endParaRPr lang="vi-VN"/>
          </a:p>
          <a:p>
            <a:pPr>
              <a:buNone/>
            </a:pPr>
            <a:r>
              <a:rPr lang="en-US"/>
              <a:t>	+ </a:t>
            </a:r>
            <a:r>
              <a:rPr lang="en-US" err="1"/>
              <a:t>Dãy</a:t>
            </a:r>
            <a:r>
              <a:rPr lang="en-US"/>
              <a:t> </a:t>
            </a:r>
            <a:r>
              <a:rPr lang="en-US" err="1"/>
              <a:t>có</a:t>
            </a:r>
            <a:r>
              <a:rPr lang="en-US"/>
              <a:t> </a:t>
            </a:r>
            <a:r>
              <a:rPr lang="en-US" err="1"/>
              <a:t>chiều</a:t>
            </a:r>
            <a:r>
              <a:rPr lang="en-US"/>
              <a:t> </a:t>
            </a:r>
            <a:r>
              <a:rPr lang="en-US" err="1"/>
              <a:t>dài</a:t>
            </a:r>
            <a:r>
              <a:rPr lang="en-US"/>
              <a:t> </a:t>
            </a:r>
            <a:r>
              <a:rPr lang="en-US" err="1"/>
              <a:t>vô</a:t>
            </a:r>
            <a:r>
              <a:rPr lang="en-US"/>
              <a:t> </a:t>
            </a:r>
            <a:r>
              <a:rPr lang="en-US" err="1"/>
              <a:t>hạn</a:t>
            </a:r>
            <a:r>
              <a:rPr lang="en-US"/>
              <a:t> </a:t>
            </a:r>
            <a:r>
              <a:rPr lang="en-US" err="1"/>
              <a:t>sẽ</a:t>
            </a:r>
            <a:r>
              <a:rPr lang="en-US"/>
              <a:t> </a:t>
            </a:r>
            <a:r>
              <a:rPr lang="en-US" err="1"/>
              <a:t>tồn</a:t>
            </a:r>
            <a:r>
              <a:rPr lang="en-US"/>
              <a:t> </a:t>
            </a:r>
            <a:r>
              <a:rPr lang="en-US" err="1"/>
              <a:t>tại</a:t>
            </a:r>
            <a:r>
              <a:rPr lang="en-US"/>
              <a:t> </a:t>
            </a:r>
            <a:r>
              <a:rPr lang="en-US" err="1"/>
              <a:t>biến</a:t>
            </a:r>
            <a:r>
              <a:rPr lang="en-US"/>
              <a:t> </a:t>
            </a:r>
            <a:r>
              <a:rPr lang="en-US" err="1"/>
              <a:t>đổi</a:t>
            </a:r>
            <a:r>
              <a:rPr lang="en-US"/>
              <a:t> Fourier </a:t>
            </a:r>
            <a:r>
              <a:rPr lang="en-US" err="1"/>
              <a:t>nếu</a:t>
            </a:r>
            <a:r>
              <a:rPr lang="en-US"/>
              <a:t> </a:t>
            </a:r>
            <a:r>
              <a:rPr lang="en-US" err="1"/>
              <a:t>thỏa</a:t>
            </a:r>
            <a:r>
              <a:rPr lang="en-US"/>
              <a:t> </a:t>
            </a:r>
            <a:r>
              <a:rPr lang="en-US" err="1"/>
              <a:t>mãn</a:t>
            </a:r>
            <a:r>
              <a:rPr lang="en-US"/>
              <a:t> </a:t>
            </a:r>
            <a:r>
              <a:rPr lang="en-US" err="1"/>
              <a:t>điều</a:t>
            </a:r>
            <a:r>
              <a:rPr lang="en-US"/>
              <a:t> </a:t>
            </a:r>
            <a:r>
              <a:rPr lang="en-US" err="1"/>
              <a:t>kiện</a:t>
            </a:r>
            <a:r>
              <a:rPr lang="en-US"/>
              <a:t> (3.1. 2).</a:t>
            </a:r>
            <a:endParaRPr lang="vi-VN"/>
          </a:p>
          <a:p>
            <a:pPr>
              <a:buNone/>
            </a:pPr>
            <a:r>
              <a:rPr lang="en-US"/>
              <a:t>	- </a:t>
            </a:r>
            <a:r>
              <a:rPr lang="en-US" err="1"/>
              <a:t>Ví</a:t>
            </a:r>
            <a:r>
              <a:rPr lang="en-US"/>
              <a:t> </a:t>
            </a:r>
            <a:r>
              <a:rPr lang="en-US" err="1"/>
              <a:t>dụ</a:t>
            </a:r>
            <a:r>
              <a:rPr lang="en-US"/>
              <a:t>: </a:t>
            </a:r>
            <a:r>
              <a:rPr lang="en-US" err="1"/>
              <a:t>Xét</a:t>
            </a:r>
            <a:r>
              <a:rPr lang="en-US"/>
              <a:t> </a:t>
            </a:r>
            <a:r>
              <a:rPr lang="en-US" err="1"/>
              <a:t>sự</a:t>
            </a:r>
            <a:r>
              <a:rPr lang="en-US"/>
              <a:t> </a:t>
            </a:r>
            <a:r>
              <a:rPr lang="en-US" err="1"/>
              <a:t>tồn</a:t>
            </a:r>
            <a:r>
              <a:rPr lang="en-US"/>
              <a:t> </a:t>
            </a:r>
            <a:r>
              <a:rPr lang="en-US" err="1"/>
              <a:t>tại</a:t>
            </a:r>
            <a:r>
              <a:rPr lang="en-US"/>
              <a:t> </a:t>
            </a:r>
            <a:r>
              <a:rPr lang="en-US" err="1"/>
              <a:t>của</a:t>
            </a:r>
            <a:r>
              <a:rPr lang="en-US"/>
              <a:t> </a:t>
            </a:r>
            <a:r>
              <a:rPr lang="en-US" err="1"/>
              <a:t>biến</a:t>
            </a:r>
            <a:r>
              <a:rPr lang="en-US"/>
              <a:t> </a:t>
            </a:r>
            <a:r>
              <a:rPr lang="en-US" err="1"/>
              <a:t>đổi</a:t>
            </a:r>
            <a:r>
              <a:rPr lang="en-US"/>
              <a:t> Fourier </a:t>
            </a:r>
            <a:r>
              <a:rPr lang="en-US" err="1"/>
              <a:t>và</a:t>
            </a:r>
            <a:r>
              <a:rPr lang="en-US"/>
              <a:t> </a:t>
            </a:r>
            <a:r>
              <a:rPr lang="en-US" err="1"/>
              <a:t>tìm</a:t>
            </a:r>
            <a:r>
              <a:rPr lang="en-US"/>
              <a:t> </a:t>
            </a:r>
            <a:r>
              <a:rPr lang="en-US" err="1"/>
              <a:t>biến</a:t>
            </a:r>
            <a:r>
              <a:rPr lang="en-US"/>
              <a:t> </a:t>
            </a:r>
            <a:r>
              <a:rPr lang="en-US" err="1"/>
              <a:t>đổi</a:t>
            </a:r>
            <a:r>
              <a:rPr lang="en-US"/>
              <a:t> Fourier </a:t>
            </a:r>
            <a:r>
              <a:rPr lang="en-US" err="1"/>
              <a:t>của</a:t>
            </a:r>
            <a:r>
              <a:rPr lang="en-US"/>
              <a:t> các </a:t>
            </a:r>
            <a:r>
              <a:rPr lang="en-US" err="1"/>
              <a:t>dãy</a:t>
            </a:r>
            <a:r>
              <a:rPr lang="en-US"/>
              <a:t> </a:t>
            </a:r>
            <a:r>
              <a:rPr lang="en-US" err="1"/>
              <a:t>sau</a:t>
            </a:r>
            <a:r>
              <a:rPr lang="en-US"/>
              <a:t>:</a:t>
            </a:r>
          </a:p>
          <a:p>
            <a:pPr>
              <a:buNone/>
            </a:pPr>
            <a:r>
              <a:rPr lang="en-US"/>
              <a:t>	a. 						b.</a:t>
            </a:r>
            <a:endParaRPr lang="vi-VN"/>
          </a:p>
          <a:p>
            <a:pPr>
              <a:buNone/>
            </a:pPr>
            <a:r>
              <a:rPr lang="en-US"/>
              <a:t>	</a:t>
            </a:r>
          </a:p>
          <a:p>
            <a:pPr>
              <a:buNone/>
            </a:pPr>
            <a:r>
              <a:rPr lang="en-US"/>
              <a:t>	c. 						d.</a:t>
            </a:r>
          </a:p>
        </p:txBody>
      </p:sp>
      <p:sp>
        <p:nvSpPr>
          <p:cNvPr id="19968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99681" name="Object 1"/>
          <p:cNvGraphicFramePr>
            <a:graphicFrameLocks noChangeAspect="1"/>
          </p:cNvGraphicFramePr>
          <p:nvPr/>
        </p:nvGraphicFramePr>
        <p:xfrm>
          <a:off x="3526971" y="1005841"/>
          <a:ext cx="2995749" cy="977266"/>
        </p:xfrm>
        <a:graphic>
          <a:graphicData uri="http://schemas.openxmlformats.org/presentationml/2006/ole">
            <mc:AlternateContent xmlns:mc="http://schemas.openxmlformats.org/markup-compatibility/2006">
              <mc:Choice xmlns:v="urn:schemas-microsoft-com:vml" Requires="v">
                <p:oleObj spid="_x0000_s165889" name="Equation" r:id="rId3" imgW="863225" imgH="431613" progId="Equation.DSMT4">
                  <p:embed/>
                </p:oleObj>
              </mc:Choice>
              <mc:Fallback>
                <p:oleObj name="Equation" r:id="rId3" imgW="863225" imgH="431613" progId="Equation.DSMT4">
                  <p:embed/>
                  <p:pic>
                    <p:nvPicPr>
                      <p:cNvPr id="19968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971" y="1005841"/>
                        <a:ext cx="2995749" cy="977266"/>
                      </a:xfrm>
                      <a:prstGeom prst="rect">
                        <a:avLst/>
                      </a:prstGeom>
                      <a:noFill/>
                    </p:spPr>
                  </p:pic>
                </p:oleObj>
              </mc:Fallback>
            </mc:AlternateContent>
          </a:graphicData>
        </a:graphic>
      </p:graphicFrame>
      <p:graphicFrame>
        <p:nvGraphicFramePr>
          <p:cNvPr id="199683" name="Object 4"/>
          <p:cNvGraphicFramePr>
            <a:graphicFrameLocks noChangeAspect="1"/>
          </p:cNvGraphicFramePr>
          <p:nvPr/>
        </p:nvGraphicFramePr>
        <p:xfrm>
          <a:off x="716280" y="4759235"/>
          <a:ext cx="1371600" cy="420687"/>
        </p:xfrm>
        <a:graphic>
          <a:graphicData uri="http://schemas.openxmlformats.org/presentationml/2006/ole">
            <mc:AlternateContent xmlns:mc="http://schemas.openxmlformats.org/markup-compatibility/2006">
              <mc:Choice xmlns:v="urn:schemas-microsoft-com:vml" Requires="v">
                <p:oleObj spid="_x0000_s165890" name="Equation" r:id="rId5" imgW="837836" imgH="253890" progId="Equation.DSMT4">
                  <p:embed/>
                </p:oleObj>
              </mc:Choice>
              <mc:Fallback>
                <p:oleObj name="Equation" r:id="rId5" imgW="837836" imgH="253890" progId="Equation.DSMT4">
                  <p:embed/>
                  <p:pic>
                    <p:nvPicPr>
                      <p:cNvPr id="19968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80" y="4759235"/>
                        <a:ext cx="1371600" cy="420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9684" name="Object 5"/>
          <p:cNvGraphicFramePr>
            <a:graphicFrameLocks noChangeAspect="1"/>
          </p:cNvGraphicFramePr>
          <p:nvPr/>
        </p:nvGraphicFramePr>
        <p:xfrm>
          <a:off x="6218238" y="4675188"/>
          <a:ext cx="2555875" cy="588962"/>
        </p:xfrm>
        <a:graphic>
          <a:graphicData uri="http://schemas.openxmlformats.org/presentationml/2006/ole">
            <mc:AlternateContent xmlns:mc="http://schemas.openxmlformats.org/markup-compatibility/2006">
              <mc:Choice xmlns:v="urn:schemas-microsoft-com:vml" Requires="v">
                <p:oleObj spid="_x0000_s165891" name="Equation" r:id="rId7" imgW="1295280" imgH="355320" progId="Equation.DSMT4">
                  <p:embed/>
                </p:oleObj>
              </mc:Choice>
              <mc:Fallback>
                <p:oleObj name="Equation" r:id="rId7" imgW="1295280" imgH="355320" progId="Equation.DSMT4">
                  <p:embed/>
                  <p:pic>
                    <p:nvPicPr>
                      <p:cNvPr id="199684" name="Object 5"/>
                      <p:cNvPicPr>
                        <a:picLocks noChangeAspect="1" noChangeArrowheads="1"/>
                      </p:cNvPicPr>
                      <p:nvPr/>
                    </p:nvPicPr>
                    <p:blipFill>
                      <a:blip r:embed="rId8"/>
                      <a:srcRect/>
                      <a:stretch>
                        <a:fillRect/>
                      </a:stretch>
                    </p:blipFill>
                    <p:spPr bwMode="auto">
                      <a:xfrm>
                        <a:off x="6218238" y="4675188"/>
                        <a:ext cx="2555875" cy="588962"/>
                      </a:xfrm>
                      <a:prstGeom prst="rect">
                        <a:avLst/>
                      </a:prstGeom>
                      <a:noFill/>
                    </p:spPr>
                  </p:pic>
                </p:oleObj>
              </mc:Fallback>
            </mc:AlternateContent>
          </a:graphicData>
        </a:graphic>
      </p:graphicFrame>
      <p:graphicFrame>
        <p:nvGraphicFramePr>
          <p:cNvPr id="199685" name="Object 6"/>
          <p:cNvGraphicFramePr>
            <a:graphicFrameLocks noChangeAspect="1"/>
          </p:cNvGraphicFramePr>
          <p:nvPr/>
        </p:nvGraphicFramePr>
        <p:xfrm>
          <a:off x="658018" y="5364588"/>
          <a:ext cx="1884363" cy="840376"/>
        </p:xfrm>
        <a:graphic>
          <a:graphicData uri="http://schemas.openxmlformats.org/presentationml/2006/ole">
            <mc:AlternateContent xmlns:mc="http://schemas.openxmlformats.org/markup-compatibility/2006">
              <mc:Choice xmlns:v="urn:schemas-microsoft-com:vml" Requires="v">
                <p:oleObj spid="_x0000_s165892" name="Equation" r:id="rId9" imgW="1168200" imgH="469800" progId="Equation.DSMT4">
                  <p:embed/>
                </p:oleObj>
              </mc:Choice>
              <mc:Fallback>
                <p:oleObj name="Equation" r:id="rId9" imgW="1168200" imgH="469800" progId="Equation.DSMT4">
                  <p:embed/>
                  <p:pic>
                    <p:nvPicPr>
                      <p:cNvPr id="199685"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018" y="5364588"/>
                        <a:ext cx="1884363" cy="840376"/>
                      </a:xfrm>
                      <a:prstGeom prst="rect">
                        <a:avLst/>
                      </a:prstGeom>
                      <a:noFill/>
                    </p:spPr>
                  </p:pic>
                </p:oleObj>
              </mc:Fallback>
            </mc:AlternateContent>
          </a:graphicData>
        </a:graphic>
      </p:graphicFrame>
      <p:graphicFrame>
        <p:nvGraphicFramePr>
          <p:cNvPr id="199686" name="Object 7"/>
          <p:cNvGraphicFramePr>
            <a:graphicFrameLocks noChangeAspect="1"/>
          </p:cNvGraphicFramePr>
          <p:nvPr/>
        </p:nvGraphicFramePr>
        <p:xfrm>
          <a:off x="5951265" y="5525589"/>
          <a:ext cx="2173832" cy="459212"/>
        </p:xfrm>
        <a:graphic>
          <a:graphicData uri="http://schemas.openxmlformats.org/presentationml/2006/ole">
            <mc:AlternateContent xmlns:mc="http://schemas.openxmlformats.org/markup-compatibility/2006">
              <mc:Choice xmlns:v="urn:schemas-microsoft-com:vml" Requires="v">
                <p:oleObj spid="_x0000_s165893" name="Equation" r:id="rId11" imgW="990360" imgH="253800" progId="Equation.DSMT4">
                  <p:embed/>
                </p:oleObj>
              </mc:Choice>
              <mc:Fallback>
                <p:oleObj name="Equation" r:id="rId11" imgW="990360" imgH="253800" progId="Equation.DSMT4">
                  <p:embed/>
                  <p:pic>
                    <p:nvPicPr>
                      <p:cNvPr id="199686"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51265" y="5525589"/>
                        <a:ext cx="2173832" cy="459212"/>
                      </a:xfrm>
                      <a:prstGeom prst="rect">
                        <a:avLst/>
                      </a:prstGeom>
                      <a:noFill/>
                    </p:spPr>
                  </p:pic>
                </p:oleObj>
              </mc:Fallback>
            </mc:AlternateContent>
          </a:graphicData>
        </a:graphic>
      </p:graphicFrame>
    </p:spTree>
    <p:extLst>
      <p:ext uri="{BB962C8B-B14F-4D97-AF65-F5344CB8AC3E}">
        <p14:creationId xmlns:p14="http://schemas.microsoft.com/office/powerpoint/2010/main" val="2577778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6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96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96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96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9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566" y="381001"/>
            <a:ext cx="11887200" cy="6359433"/>
          </a:xfrm>
        </p:spPr>
        <p:txBody>
          <a:bodyPr/>
          <a:lstStyle/>
          <a:p>
            <a:r>
              <a:rPr lang="en-US" i="1" err="1">
                <a:solidFill>
                  <a:srgbClr val="3122F6"/>
                </a:solidFill>
              </a:rPr>
              <a:t>Đồ</a:t>
            </a:r>
            <a:r>
              <a:rPr lang="en-US" i="1">
                <a:solidFill>
                  <a:srgbClr val="3122F6"/>
                </a:solidFill>
              </a:rPr>
              <a:t> </a:t>
            </a:r>
            <a:r>
              <a:rPr lang="en-US" i="1" err="1">
                <a:solidFill>
                  <a:srgbClr val="3122F6"/>
                </a:solidFill>
              </a:rPr>
              <a:t>thị</a:t>
            </a:r>
            <a:r>
              <a:rPr lang="en-US" i="1">
                <a:solidFill>
                  <a:srgbClr val="3122F6"/>
                </a:solidFill>
              </a:rPr>
              <a:t> minh </a:t>
            </a:r>
            <a:r>
              <a:rPr lang="en-US" i="1" err="1">
                <a:solidFill>
                  <a:srgbClr val="3122F6"/>
                </a:solidFill>
              </a:rPr>
              <a:t>họa</a:t>
            </a:r>
            <a:r>
              <a:rPr lang="en-US" i="1">
                <a:solidFill>
                  <a:srgbClr val="3122F6"/>
                </a:solidFill>
              </a:rPr>
              <a:t> các </a:t>
            </a:r>
            <a:r>
              <a:rPr lang="en-US" i="1" err="1">
                <a:solidFill>
                  <a:srgbClr val="3122F6"/>
                </a:solidFill>
              </a:rPr>
              <a:t>tín</a:t>
            </a:r>
            <a:r>
              <a:rPr lang="en-US" i="1">
                <a:solidFill>
                  <a:srgbClr val="3122F6"/>
                </a:solidFill>
              </a:rPr>
              <a:t> </a:t>
            </a:r>
            <a:r>
              <a:rPr lang="en-US" i="1" err="1">
                <a:solidFill>
                  <a:srgbClr val="3122F6"/>
                </a:solidFill>
              </a:rPr>
              <a:t>hiệu</a:t>
            </a:r>
            <a:r>
              <a:rPr lang="en-US" i="1">
                <a:solidFill>
                  <a:srgbClr val="3122F6"/>
                </a:solidFill>
              </a:rPr>
              <a:t>:</a:t>
            </a:r>
            <a:endParaRPr lang="vi-VN" i="1">
              <a:solidFill>
                <a:srgbClr val="3122F6"/>
              </a:solidFill>
            </a:endParaRPr>
          </a:p>
        </p:txBody>
      </p:sp>
      <p:graphicFrame>
        <p:nvGraphicFramePr>
          <p:cNvPr id="4" name="Object 4"/>
          <p:cNvGraphicFramePr>
            <a:graphicFrameLocks noChangeAspect="1"/>
          </p:cNvGraphicFramePr>
          <p:nvPr/>
        </p:nvGraphicFramePr>
        <p:xfrm>
          <a:off x="404949" y="744583"/>
          <a:ext cx="11403874" cy="5995851"/>
        </p:xfrm>
        <a:graphic>
          <a:graphicData uri="http://schemas.openxmlformats.org/presentationml/2006/ole">
            <mc:AlternateContent xmlns:mc="http://schemas.openxmlformats.org/markup-compatibility/2006">
              <mc:Choice xmlns:v="urn:schemas-microsoft-com:vml" Requires="v">
                <p:oleObj spid="_x0000_s27649" r:id="rId3" imgW="5235245" imgH="4669841" progId="">
                  <p:embed/>
                </p:oleObj>
              </mc:Choice>
              <mc:Fallback>
                <p:oleObj r:id="rId3" imgW="5235245" imgH="4669841" progId="">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49" y="744583"/>
                        <a:ext cx="11403874" cy="5995851"/>
                      </a:xfrm>
                      <a:prstGeom prst="rect">
                        <a:avLst/>
                      </a:prstGeom>
                      <a:noFill/>
                    </p:spPr>
                  </p:pic>
                </p:oleObj>
              </mc:Fallback>
            </mc:AlternateContent>
          </a:graphicData>
        </a:graphic>
      </p:graphicFrame>
      <p:sp>
        <p:nvSpPr>
          <p:cNvPr id="5" name="TextBox 4"/>
          <p:cNvSpPr txBox="1"/>
          <p:nvPr/>
        </p:nvSpPr>
        <p:spPr>
          <a:xfrm>
            <a:off x="2819400" y="3276600"/>
            <a:ext cx="228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Tín hiệu tương tự</a:t>
            </a:r>
            <a:endParaRPr kumimoji="0" lang="vi-VN"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6" name="TextBox 5"/>
          <p:cNvSpPr txBox="1"/>
          <p:nvPr/>
        </p:nvSpPr>
        <p:spPr>
          <a:xfrm>
            <a:off x="7239000" y="3276600"/>
            <a:ext cx="228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Tín hiệu lấy mẫu</a:t>
            </a:r>
            <a:endParaRPr kumimoji="0" lang="vi-VN"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7" name="TextBox 6"/>
          <p:cNvSpPr txBox="1"/>
          <p:nvPr/>
        </p:nvSpPr>
        <p:spPr>
          <a:xfrm>
            <a:off x="1815737" y="5842059"/>
            <a:ext cx="228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lượng</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tử</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hóa</a:t>
            </a:r>
            <a:endParaRPr kumimoji="0" lang="vi-VN"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8" name="TextBox 7"/>
          <p:cNvSpPr txBox="1"/>
          <p:nvPr/>
        </p:nvSpPr>
        <p:spPr>
          <a:xfrm>
            <a:off x="8253549" y="5996634"/>
            <a:ext cx="2286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endParaRPr kumimoji="0" lang="vi-VN"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429478715"/>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3848" y="58971"/>
            <a:ext cx="4804012"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Xét</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sự</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tồn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tại</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5" name="Object 1"/>
          <p:cNvGraphicFramePr>
            <a:graphicFrameLocks noChangeAspect="1"/>
          </p:cNvGraphicFramePr>
          <p:nvPr/>
        </p:nvGraphicFramePr>
        <p:xfrm>
          <a:off x="1265481" y="485032"/>
          <a:ext cx="4980159" cy="1151633"/>
        </p:xfrm>
        <a:graphic>
          <a:graphicData uri="http://schemas.openxmlformats.org/presentationml/2006/ole">
            <mc:AlternateContent xmlns:mc="http://schemas.openxmlformats.org/markup-compatibility/2006">
              <mc:Choice xmlns:v="urn:schemas-microsoft-com:vml" Requires="v">
                <p:oleObj spid="_x0000_s166913" name="Equation" r:id="rId3" imgW="2730240" imgH="685800" progId="Equation.DSMT4">
                  <p:embed/>
                </p:oleObj>
              </mc:Choice>
              <mc:Fallback>
                <p:oleObj name="Equation" r:id="rId3" imgW="2730240" imgH="685800" progId="Equation.DSMT4">
                  <p:embed/>
                  <p:pic>
                    <p:nvPicPr>
                      <p:cNvPr id="5" name="Object 1"/>
                      <p:cNvPicPr>
                        <a:picLocks noChangeAspect="1" noChangeArrowheads="1"/>
                      </p:cNvPicPr>
                      <p:nvPr/>
                    </p:nvPicPr>
                    <p:blipFill>
                      <a:blip r:embed="rId4"/>
                      <a:srcRect/>
                      <a:stretch>
                        <a:fillRect/>
                      </a:stretch>
                    </p:blipFill>
                    <p:spPr bwMode="auto">
                      <a:xfrm>
                        <a:off x="1265481" y="485032"/>
                        <a:ext cx="4980159" cy="1151633"/>
                      </a:xfrm>
                      <a:prstGeom prst="rect">
                        <a:avLst/>
                      </a:prstGeom>
                      <a:noFill/>
                    </p:spPr>
                  </p:pic>
                </p:oleObj>
              </mc:Fallback>
            </mc:AlternateContent>
          </a:graphicData>
        </a:graphic>
      </p:graphicFrame>
      <p:sp>
        <p:nvSpPr>
          <p:cNvPr id="6" name="TextBox 5"/>
          <p:cNvSpPr txBox="1"/>
          <p:nvPr/>
        </p:nvSpPr>
        <p:spPr>
          <a:xfrm flipH="1">
            <a:off x="301273" y="1816049"/>
            <a:ext cx="470916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tồn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tại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Fourier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tín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hiệu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Xác</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định</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biến</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đổi</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FT: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1"/>
          <p:cNvGraphicFramePr>
            <a:graphicFrameLocks noChangeAspect="1"/>
          </p:cNvGraphicFramePr>
          <p:nvPr/>
        </p:nvGraphicFramePr>
        <p:xfrm>
          <a:off x="1265481" y="2462380"/>
          <a:ext cx="6499885" cy="1450975"/>
        </p:xfrm>
        <a:graphic>
          <a:graphicData uri="http://schemas.openxmlformats.org/presentationml/2006/ole">
            <mc:AlternateContent xmlns:mc="http://schemas.openxmlformats.org/markup-compatibility/2006">
              <mc:Choice xmlns:v="urn:schemas-microsoft-com:vml" Requires="v">
                <p:oleObj spid="_x0000_s166914" name="Equation" r:id="rId5" imgW="3962160" imgH="863280" progId="Equation.DSMT4">
                  <p:embed/>
                </p:oleObj>
              </mc:Choice>
              <mc:Fallback>
                <p:oleObj name="Equation" r:id="rId5" imgW="3962160" imgH="863280" progId="Equation.DSMT4">
                  <p:embed/>
                  <p:pic>
                    <p:nvPicPr>
                      <p:cNvPr id="7" name="Object 1"/>
                      <p:cNvPicPr>
                        <a:picLocks noChangeAspect="1" noChangeArrowheads="1"/>
                      </p:cNvPicPr>
                      <p:nvPr/>
                    </p:nvPicPr>
                    <p:blipFill>
                      <a:blip r:embed="rId6"/>
                      <a:srcRect/>
                      <a:stretch>
                        <a:fillRect/>
                      </a:stretch>
                    </p:blipFill>
                    <p:spPr bwMode="auto">
                      <a:xfrm>
                        <a:off x="1265481" y="2462380"/>
                        <a:ext cx="6499885" cy="1450975"/>
                      </a:xfrm>
                      <a:prstGeom prst="rect">
                        <a:avLst/>
                      </a:prstGeom>
                      <a:noFill/>
                    </p:spPr>
                  </p:pic>
                </p:oleObj>
              </mc:Fallback>
            </mc:AlternateContent>
          </a:graphicData>
        </a:graphic>
      </p:graphicFrame>
      <p:sp>
        <p:nvSpPr>
          <p:cNvPr id="8" name="TextBox 7"/>
          <p:cNvSpPr txBox="1"/>
          <p:nvPr/>
        </p:nvSpPr>
        <p:spPr>
          <a:xfrm>
            <a:off x="301272" y="4092739"/>
            <a:ext cx="84769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 </a:t>
            </a:r>
            <a:r>
              <a:rPr kumimoji="0" lang="en-US" sz="1800" b="0" i="0" u="none" strike="noStrike" kern="1200" cap="none" spc="0" normalizeH="0" baseline="0" noProof="0" err="1">
                <a:ln>
                  <a:noFill/>
                </a:ln>
                <a:solidFill>
                  <a:prstClr val="black"/>
                </a:solidFill>
                <a:effectLst/>
                <a:uLnTx/>
                <a:uFillTx/>
                <a:latin typeface="Calibri"/>
                <a:ea typeface="+mn-ea"/>
                <a:cs typeface="+mn-cs"/>
              </a:rPr>
              <a:t>Xét</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sự</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tồn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tại</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x(n)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hữu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hạn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chiều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dài</a:t>
            </a:r>
            <a:r>
              <a:rPr kumimoji="0" lang="en-US" sz="1800" b="0" i="0" u="none" strike="noStrike" kern="1200" cap="none" spc="0" normalizeH="0" baseline="0" noProof="0">
                <a:ln>
                  <a:noFill/>
                </a:ln>
                <a:solidFill>
                  <a:prstClr val="black"/>
                </a:solidFill>
                <a:effectLst/>
                <a:uLnTx/>
                <a:uFillTx/>
                <a:latin typeface="Calibri"/>
                <a:ea typeface="+mn-ea"/>
                <a:cs typeface="+mn-cs"/>
              </a:rPr>
              <a:t> N=4. </a:t>
            </a: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tín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hiệu</a:t>
            </a:r>
            <a:r>
              <a:rPr kumimoji="0" lang="en-US" sz="1800" b="0" i="0" u="none" strike="noStrike" kern="1200" cap="none" spc="0" normalizeH="0" baseline="0" noProof="0">
                <a:ln>
                  <a:noFill/>
                </a:ln>
                <a:solidFill>
                  <a:prstClr val="black"/>
                </a:solidFill>
                <a:effectLst/>
                <a:uLnTx/>
                <a:uFillTx/>
                <a:latin typeface="Calibri"/>
                <a:ea typeface="+mn-ea"/>
                <a:cs typeface="+mn-cs"/>
              </a:rPr>
              <a:t> x(n) </a:t>
            </a:r>
            <a:r>
              <a:rPr kumimoji="0" lang="en-US" sz="1800" b="0" i="0" u="none" strike="noStrike" kern="1200" cap="none" spc="0" normalizeH="0" baseline="0" noProof="0" err="1">
                <a:ln>
                  <a:noFill/>
                </a:ln>
                <a:solidFill>
                  <a:prstClr val="black"/>
                </a:solidFill>
                <a:effectLst/>
                <a:uLnTx/>
                <a:uFillTx/>
                <a:latin typeface="Calibri"/>
                <a:ea typeface="+mn-ea"/>
                <a:cs typeface="+mn-cs"/>
              </a:rPr>
              <a:t>luôn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tồn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tại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FT.</a:t>
            </a:r>
          </a:p>
        </p:txBody>
      </p:sp>
      <p:sp>
        <p:nvSpPr>
          <p:cNvPr id="9" name="TextBox 8"/>
          <p:cNvSpPr txBox="1"/>
          <p:nvPr/>
        </p:nvSpPr>
        <p:spPr>
          <a:xfrm flipH="1">
            <a:off x="253848" y="4821297"/>
            <a:ext cx="47091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Xác</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định</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biến</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đổi</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FT: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0" name="Object 1"/>
          <p:cNvGraphicFramePr>
            <a:graphicFrameLocks noChangeAspect="1"/>
          </p:cNvGraphicFramePr>
          <p:nvPr/>
        </p:nvGraphicFramePr>
        <p:xfrm>
          <a:off x="1099454" y="5046907"/>
          <a:ext cx="6665912" cy="1835150"/>
        </p:xfrm>
        <a:graphic>
          <a:graphicData uri="http://schemas.openxmlformats.org/presentationml/2006/ole">
            <mc:AlternateContent xmlns:mc="http://schemas.openxmlformats.org/markup-compatibility/2006">
              <mc:Choice xmlns:v="urn:schemas-microsoft-com:vml" Requires="v">
                <p:oleObj spid="_x0000_s166915" name="Equation" r:id="rId7" imgW="4063680" imgH="1091880" progId="Equation.DSMT4">
                  <p:embed/>
                </p:oleObj>
              </mc:Choice>
              <mc:Fallback>
                <p:oleObj name="Equation" r:id="rId7" imgW="4063680" imgH="1091880" progId="Equation.DSMT4">
                  <p:embed/>
                  <p:pic>
                    <p:nvPicPr>
                      <p:cNvPr id="10" name="Object 1"/>
                      <p:cNvPicPr>
                        <a:picLocks noChangeAspect="1" noChangeArrowheads="1"/>
                      </p:cNvPicPr>
                      <p:nvPr/>
                    </p:nvPicPr>
                    <p:blipFill>
                      <a:blip r:embed="rId8"/>
                      <a:srcRect/>
                      <a:stretch>
                        <a:fillRect/>
                      </a:stretch>
                    </p:blipFill>
                    <p:spPr bwMode="auto">
                      <a:xfrm>
                        <a:off x="1099454" y="5046907"/>
                        <a:ext cx="6665912" cy="1835150"/>
                      </a:xfrm>
                      <a:prstGeom prst="rect">
                        <a:avLst/>
                      </a:prstGeom>
                      <a:noFill/>
                    </p:spPr>
                  </p:pic>
                </p:oleObj>
              </mc:Fallback>
            </mc:AlternateContent>
          </a:graphicData>
        </a:graphic>
      </p:graphicFrame>
    </p:spTree>
    <p:extLst>
      <p:ext uri="{BB962C8B-B14F-4D97-AF65-F5344CB8AC3E}">
        <p14:creationId xmlns:p14="http://schemas.microsoft.com/office/powerpoint/2010/main" val="3942901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3" name="Rectangle 2"/>
          <p:cNvSpPr>
            <a:spLocks noGrp="1" noChangeArrowheads="1"/>
          </p:cNvSpPr>
          <p:nvPr>
            <p:ph type="title"/>
          </p:nvPr>
        </p:nvSpPr>
        <p:spPr>
          <a:xfrm>
            <a:off x="193415" y="366314"/>
            <a:ext cx="8229600" cy="533400"/>
          </a:xfrm>
        </p:spPr>
        <p:txBody>
          <a:bodyPr>
            <a:noAutofit/>
          </a:bodyPr>
          <a:lstStyle/>
          <a:p>
            <a:pPr algn="l" eaLnBrk="1" hangingPunct="1"/>
            <a:r>
              <a:rPr lang="en-US" sz="3200">
                <a:solidFill>
                  <a:srgbClr val="0000FF"/>
                </a:solidFill>
              </a:rPr>
              <a:t>3.1.4. </a:t>
            </a:r>
            <a:r>
              <a:rPr lang="en-US" sz="3200" err="1">
                <a:solidFill>
                  <a:srgbClr val="0000FF"/>
                </a:solidFill>
              </a:rPr>
              <a:t>Biến</a:t>
            </a:r>
            <a:r>
              <a:rPr lang="en-US" sz="3200">
                <a:solidFill>
                  <a:srgbClr val="0000FF"/>
                </a:solidFill>
              </a:rPr>
              <a:t> </a:t>
            </a:r>
            <a:r>
              <a:rPr lang="en-US" sz="3200" err="1">
                <a:solidFill>
                  <a:srgbClr val="0000FF"/>
                </a:solidFill>
              </a:rPr>
              <a:t>đổi</a:t>
            </a:r>
            <a:r>
              <a:rPr lang="en-US" sz="3200">
                <a:solidFill>
                  <a:srgbClr val="0000FF"/>
                </a:solidFill>
              </a:rPr>
              <a:t> Fourier </a:t>
            </a:r>
            <a:r>
              <a:rPr lang="en-US" sz="3200" err="1">
                <a:solidFill>
                  <a:srgbClr val="0000FF"/>
                </a:solidFill>
              </a:rPr>
              <a:t>ngược</a:t>
            </a:r>
            <a:r>
              <a:rPr lang="en-US" sz="3200">
                <a:solidFill>
                  <a:srgbClr val="0000FF"/>
                </a:solidFill>
              </a:rPr>
              <a:t> </a:t>
            </a:r>
            <a:br>
              <a:rPr lang="en-US" sz="3200">
                <a:solidFill>
                  <a:srgbClr val="0000FF"/>
                </a:solidFill>
              </a:rPr>
            </a:br>
            <a:endParaRPr lang="en-US" sz="3200">
              <a:solidFill>
                <a:srgbClr val="0000FF"/>
              </a:solidFill>
            </a:endParaRPr>
          </a:p>
        </p:txBody>
      </p:sp>
      <p:sp>
        <p:nvSpPr>
          <p:cNvPr id="55304" name="Rectangle 3"/>
          <p:cNvSpPr>
            <a:spLocks noChangeArrowheads="1"/>
          </p:cNvSpPr>
          <p:nvPr/>
        </p:nvSpPr>
        <p:spPr bwMode="auto">
          <a:xfrm>
            <a:off x="193415" y="851484"/>
            <a:ext cx="5117106"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5298" name="Object 4"/>
          <p:cNvGraphicFramePr>
            <a:graphicFrameLocks noChangeAspect="1"/>
          </p:cNvGraphicFramePr>
          <p:nvPr/>
        </p:nvGraphicFramePr>
        <p:xfrm>
          <a:off x="5306905" y="913605"/>
          <a:ext cx="838200" cy="458787"/>
        </p:xfrm>
        <a:graphic>
          <a:graphicData uri="http://schemas.openxmlformats.org/presentationml/2006/ole">
            <mc:AlternateContent xmlns:mc="http://schemas.openxmlformats.org/markup-compatibility/2006">
              <mc:Choice xmlns:v="urn:schemas-microsoft-com:vml" Requires="v">
                <p:oleObj spid="_x0000_s167937" name="Equation" r:id="rId3" imgW="508000" imgH="279400" progId="Equation.DSMT4">
                  <p:embed/>
                </p:oleObj>
              </mc:Choice>
              <mc:Fallback>
                <p:oleObj name="Equation" r:id="rId3" imgW="508000" imgH="279400" progId="Equation.DSMT4">
                  <p:embed/>
                  <p:pic>
                    <p:nvPicPr>
                      <p:cNvPr id="552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6905" y="913605"/>
                        <a:ext cx="838200"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5" name="Rectangle 5"/>
          <p:cNvSpPr>
            <a:spLocks noChangeArrowheads="1"/>
          </p:cNvSpPr>
          <p:nvPr/>
        </p:nvSpPr>
        <p:spPr bwMode="auto">
          <a:xfrm>
            <a:off x="5726005" y="886987"/>
            <a:ext cx="3850734"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aphicFrame>
        <p:nvGraphicFramePr>
          <p:cNvPr id="55299" name="Object 6"/>
          <p:cNvGraphicFramePr>
            <a:graphicFrameLocks noChangeAspect="1"/>
          </p:cNvGraphicFramePr>
          <p:nvPr/>
        </p:nvGraphicFramePr>
        <p:xfrm>
          <a:off x="2437811" y="1398227"/>
          <a:ext cx="4494212" cy="1066800"/>
        </p:xfrm>
        <a:graphic>
          <a:graphicData uri="http://schemas.openxmlformats.org/presentationml/2006/ole">
            <mc:AlternateContent xmlns:mc="http://schemas.openxmlformats.org/markup-compatibility/2006">
              <mc:Choice xmlns:v="urn:schemas-microsoft-com:vml" Requires="v">
                <p:oleObj spid="_x0000_s167938" name="Equation" r:id="rId5" imgW="1752480" imgH="482400" progId="Equation.DSMT4">
                  <p:embed/>
                </p:oleObj>
              </mc:Choice>
              <mc:Fallback>
                <p:oleObj name="Equation" r:id="rId5" imgW="1752480" imgH="482400" progId="Equation.DSMT4">
                  <p:embed/>
                  <p:pic>
                    <p:nvPicPr>
                      <p:cNvPr id="55299"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7811" y="1398227"/>
                        <a:ext cx="4494212"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6" name="Rectangle 7"/>
          <p:cNvSpPr>
            <a:spLocks noChangeArrowheads="1"/>
          </p:cNvSpPr>
          <p:nvPr/>
        </p:nvSpPr>
        <p:spPr bwMode="auto">
          <a:xfrm>
            <a:off x="-189931" y="2698396"/>
            <a:ext cx="1713931"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Arial" charset="0"/>
                <a:ea typeface="+mn-ea"/>
                <a:cs typeface="+mn-cs"/>
              </a:rPr>
              <a:t>:</a:t>
            </a:r>
          </a:p>
        </p:txBody>
      </p:sp>
      <p:graphicFrame>
        <p:nvGraphicFramePr>
          <p:cNvPr id="55300" name="Object 8"/>
          <p:cNvGraphicFramePr>
            <a:graphicFrameLocks noChangeAspect="1"/>
          </p:cNvGraphicFramePr>
          <p:nvPr/>
        </p:nvGraphicFramePr>
        <p:xfrm>
          <a:off x="2304625" y="2641166"/>
          <a:ext cx="3002280" cy="645433"/>
        </p:xfrm>
        <a:graphic>
          <a:graphicData uri="http://schemas.openxmlformats.org/presentationml/2006/ole">
            <mc:AlternateContent xmlns:mc="http://schemas.openxmlformats.org/markup-compatibility/2006">
              <mc:Choice xmlns:v="urn:schemas-microsoft-com:vml" Requires="v">
                <p:oleObj spid="_x0000_s167939" name="Equation" r:id="rId7" imgW="1358310" imgH="304668" progId="Equation.DSMT4">
                  <p:embed/>
                </p:oleObj>
              </mc:Choice>
              <mc:Fallback>
                <p:oleObj name="Equation" r:id="rId7" imgW="1358310" imgH="304668" progId="Equation.DSMT4">
                  <p:embed/>
                  <p:pic>
                    <p:nvPicPr>
                      <p:cNvPr id="5530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625" y="2641166"/>
                        <a:ext cx="3002280" cy="645433"/>
                      </a:xfrm>
                      <a:prstGeom prst="rect">
                        <a:avLst/>
                      </a:prstGeom>
                      <a:noFill/>
                    </p:spPr>
                  </p:pic>
                </p:oleObj>
              </mc:Fallback>
            </mc:AlternateContent>
          </a:graphicData>
        </a:graphic>
      </p:graphicFrame>
      <p:sp>
        <p:nvSpPr>
          <p:cNvPr id="55307" name="Rectangle 9"/>
          <p:cNvSpPr>
            <a:spLocks noChangeArrowheads="1"/>
          </p:cNvSpPr>
          <p:nvPr/>
        </p:nvSpPr>
        <p:spPr bwMode="auto">
          <a:xfrm>
            <a:off x="1524001" y="3971409"/>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5301" name="Object 10"/>
          <p:cNvGraphicFramePr>
            <a:graphicFrameLocks noChangeAspect="1"/>
          </p:cNvGraphicFramePr>
          <p:nvPr/>
        </p:nvGraphicFramePr>
        <p:xfrm>
          <a:off x="2304625" y="3489144"/>
          <a:ext cx="2634343" cy="659649"/>
        </p:xfrm>
        <a:graphic>
          <a:graphicData uri="http://schemas.openxmlformats.org/presentationml/2006/ole">
            <mc:AlternateContent xmlns:mc="http://schemas.openxmlformats.org/markup-compatibility/2006">
              <mc:Choice xmlns:v="urn:schemas-microsoft-com:vml" Requires="v">
                <p:oleObj spid="_x0000_s167940" name="Equation" r:id="rId9" imgW="1295400" imgH="279400" progId="Equation.DSMT4">
                  <p:embed/>
                </p:oleObj>
              </mc:Choice>
              <mc:Fallback>
                <p:oleObj name="Equation" r:id="rId9" imgW="1295400" imgH="279400" progId="Equation.DSMT4">
                  <p:embed/>
                  <p:pic>
                    <p:nvPicPr>
                      <p:cNvPr id="55301"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4625" y="3489144"/>
                        <a:ext cx="2634343" cy="659649"/>
                      </a:xfrm>
                      <a:prstGeom prst="rect">
                        <a:avLst/>
                      </a:prstGeom>
                      <a:noFill/>
                    </p:spPr>
                  </p:pic>
                </p:oleObj>
              </mc:Fallback>
            </mc:AlternateContent>
          </a:graphicData>
        </a:graphic>
      </p:graphicFrame>
      <p:sp>
        <p:nvSpPr>
          <p:cNvPr id="55308" name="Rectangle 11"/>
          <p:cNvSpPr>
            <a:spLocks noChangeArrowheads="1"/>
          </p:cNvSpPr>
          <p:nvPr/>
        </p:nvSpPr>
        <p:spPr bwMode="auto">
          <a:xfrm>
            <a:off x="193415" y="4383783"/>
            <a:ext cx="7579319"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Ở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đây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giúp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55302" name="Object 12"/>
          <p:cNvGraphicFramePr>
            <a:graphicFrameLocks noChangeAspect="1"/>
          </p:cNvGraphicFramePr>
          <p:nvPr/>
        </p:nvGraphicFramePr>
        <p:xfrm>
          <a:off x="7651372" y="4433129"/>
          <a:ext cx="838200" cy="458787"/>
        </p:xfrm>
        <a:graphic>
          <a:graphicData uri="http://schemas.openxmlformats.org/presentationml/2006/ole">
            <mc:AlternateContent xmlns:mc="http://schemas.openxmlformats.org/markup-compatibility/2006">
              <mc:Choice xmlns:v="urn:schemas-microsoft-com:vml" Requires="v">
                <p:oleObj spid="_x0000_s167941" name="Equation" r:id="rId11" imgW="508000" imgH="279400" progId="Equation.DSMT4">
                  <p:embed/>
                </p:oleObj>
              </mc:Choice>
              <mc:Fallback>
                <p:oleObj name="Equation" r:id="rId11" imgW="508000" imgH="279400" progId="Equation.DSMT4">
                  <p:embed/>
                  <p:pic>
                    <p:nvPicPr>
                      <p:cNvPr id="55302"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1372" y="4433129"/>
                        <a:ext cx="838200" cy="45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9" name="Rectangle 13"/>
          <p:cNvSpPr>
            <a:spLocks noChangeArrowheads="1"/>
          </p:cNvSpPr>
          <p:nvPr/>
        </p:nvSpPr>
        <p:spPr bwMode="auto">
          <a:xfrm>
            <a:off x="1524000" y="5006975"/>
            <a:ext cx="2222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308739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3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2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3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3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3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30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3" grpId="0"/>
      <p:bldP spid="55304" grpId="0"/>
      <p:bldP spid="55305" grpId="0"/>
      <p:bldP spid="55306" grpId="0"/>
      <p:bldP spid="5530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9" name="Rectangle 2"/>
          <p:cNvSpPr>
            <a:spLocks noGrp="1" noChangeArrowheads="1"/>
          </p:cNvSpPr>
          <p:nvPr>
            <p:ph type="title"/>
          </p:nvPr>
        </p:nvSpPr>
        <p:spPr>
          <a:xfrm>
            <a:off x="1981200" y="0"/>
            <a:ext cx="8229600" cy="1143000"/>
          </a:xfrm>
        </p:spPr>
        <p:txBody>
          <a:bodyPr>
            <a:normAutofit/>
          </a:bodyPr>
          <a:lstStyle/>
          <a:p>
            <a:pPr eaLnBrk="1" hangingPunct="1"/>
            <a:r>
              <a:rPr lang="en-US" sz="2800" err="1">
                <a:solidFill>
                  <a:srgbClr val="0000FF"/>
                </a:solidFill>
              </a:rPr>
              <a:t>Ví</a:t>
            </a:r>
            <a:r>
              <a:rPr lang="en-US" sz="2800">
                <a:solidFill>
                  <a:srgbClr val="0000FF"/>
                </a:solidFill>
              </a:rPr>
              <a:t> </a:t>
            </a:r>
            <a:r>
              <a:rPr lang="en-US" sz="2800" err="1">
                <a:solidFill>
                  <a:srgbClr val="0000FF"/>
                </a:solidFill>
              </a:rPr>
              <a:t>dụ</a:t>
            </a:r>
            <a:r>
              <a:rPr lang="en-US" sz="2800">
                <a:solidFill>
                  <a:srgbClr val="0000FF"/>
                </a:solidFill>
              </a:rPr>
              <a:t> </a:t>
            </a:r>
            <a:r>
              <a:rPr lang="en-US" sz="2800" err="1">
                <a:solidFill>
                  <a:srgbClr val="0000FF"/>
                </a:solidFill>
              </a:rPr>
              <a:t>biến</a:t>
            </a:r>
            <a:r>
              <a:rPr lang="en-US" sz="2800">
                <a:solidFill>
                  <a:srgbClr val="0000FF"/>
                </a:solidFill>
              </a:rPr>
              <a:t> </a:t>
            </a:r>
            <a:r>
              <a:rPr lang="en-US" sz="2800" err="1">
                <a:solidFill>
                  <a:srgbClr val="0000FF"/>
                </a:solidFill>
              </a:rPr>
              <a:t>đổi</a:t>
            </a:r>
            <a:r>
              <a:rPr lang="en-US" sz="2800">
                <a:solidFill>
                  <a:srgbClr val="0000FF"/>
                </a:solidFill>
              </a:rPr>
              <a:t> Fourier </a:t>
            </a:r>
            <a:r>
              <a:rPr lang="en-US" sz="2800" err="1">
                <a:solidFill>
                  <a:srgbClr val="0000FF"/>
                </a:solidFill>
              </a:rPr>
              <a:t>ngược</a:t>
            </a:r>
            <a:endParaRPr lang="en-US" sz="2800">
              <a:solidFill>
                <a:srgbClr val="0000FF"/>
              </a:solidFill>
            </a:endParaRPr>
          </a:p>
        </p:txBody>
      </p:sp>
      <p:sp>
        <p:nvSpPr>
          <p:cNvPr id="56330" name="Rectangle 3"/>
          <p:cNvSpPr>
            <a:spLocks noChangeArrowheads="1"/>
          </p:cNvSpPr>
          <p:nvPr/>
        </p:nvSpPr>
        <p:spPr bwMode="auto">
          <a:xfrm>
            <a:off x="-181365" y="592757"/>
            <a:ext cx="2674130"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Cho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56322" name="Object 4"/>
          <p:cNvGraphicFramePr>
            <a:graphicFrameLocks noChangeAspect="1"/>
          </p:cNvGraphicFramePr>
          <p:nvPr/>
        </p:nvGraphicFramePr>
        <p:xfrm>
          <a:off x="340848" y="1027919"/>
          <a:ext cx="3538537" cy="768350"/>
        </p:xfrm>
        <a:graphic>
          <a:graphicData uri="http://schemas.openxmlformats.org/presentationml/2006/ole">
            <mc:AlternateContent xmlns:mc="http://schemas.openxmlformats.org/markup-compatibility/2006">
              <mc:Choice xmlns:v="urn:schemas-microsoft-com:vml" Requires="v">
                <p:oleObj spid="_x0000_s168961" name="Equation" r:id="rId3" imgW="2108160" imgH="457200" progId="Equation.DSMT4">
                  <p:embed/>
                </p:oleObj>
              </mc:Choice>
              <mc:Fallback>
                <p:oleObj name="Equation" r:id="rId3" imgW="2108160" imgH="457200" progId="Equation.DSMT4">
                  <p:embed/>
                  <p:pic>
                    <p:nvPicPr>
                      <p:cNvPr id="56322" name="Object 4"/>
                      <p:cNvPicPr>
                        <a:picLocks noChangeAspect="1" noChangeArrowheads="1"/>
                      </p:cNvPicPr>
                      <p:nvPr/>
                    </p:nvPicPr>
                    <p:blipFill>
                      <a:blip r:embed="rId4"/>
                      <a:srcRect/>
                      <a:stretch>
                        <a:fillRect/>
                      </a:stretch>
                    </p:blipFill>
                    <p:spPr bwMode="auto">
                      <a:xfrm>
                        <a:off x="340848" y="1027919"/>
                        <a:ext cx="353853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1" name="Rectangle 5"/>
          <p:cNvSpPr>
            <a:spLocks noChangeArrowheads="1"/>
          </p:cNvSpPr>
          <p:nvPr/>
        </p:nvSpPr>
        <p:spPr bwMode="auto">
          <a:xfrm>
            <a:off x="1524001" y="35110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3" name="Object 6"/>
          <p:cNvGraphicFramePr>
            <a:graphicFrameLocks noChangeAspect="1"/>
          </p:cNvGraphicFramePr>
          <p:nvPr/>
        </p:nvGraphicFramePr>
        <p:xfrm>
          <a:off x="1665692" y="1918631"/>
          <a:ext cx="1536700" cy="388937"/>
        </p:xfrm>
        <a:graphic>
          <a:graphicData uri="http://schemas.openxmlformats.org/presentationml/2006/ole">
            <mc:AlternateContent xmlns:mc="http://schemas.openxmlformats.org/markup-compatibility/2006">
              <mc:Choice xmlns:v="urn:schemas-microsoft-com:vml" Requires="v">
                <p:oleObj spid="_x0000_s168962" name="Equation" r:id="rId5" imgW="888840" imgH="228600" progId="Equation.DSMT4">
                  <p:embed/>
                </p:oleObj>
              </mc:Choice>
              <mc:Fallback>
                <p:oleObj name="Equation" r:id="rId5" imgW="888840" imgH="228600" progId="Equation.DSMT4">
                  <p:embed/>
                  <p:pic>
                    <p:nvPicPr>
                      <p:cNvPr id="5632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5692" y="1918631"/>
                        <a:ext cx="1536700" cy="388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2" name="Rectangle 7"/>
          <p:cNvSpPr>
            <a:spLocks noChangeArrowheads="1"/>
          </p:cNvSpPr>
          <p:nvPr/>
        </p:nvSpPr>
        <p:spPr bwMode="auto">
          <a:xfrm>
            <a:off x="259945" y="2361112"/>
            <a:ext cx="3163932" cy="461665"/>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p>
        </p:txBody>
      </p:sp>
      <p:sp>
        <p:nvSpPr>
          <p:cNvPr id="56333" name="Rectangle 8"/>
          <p:cNvSpPr>
            <a:spLocks noChangeArrowheads="1"/>
          </p:cNvSpPr>
          <p:nvPr/>
        </p:nvSpPr>
        <p:spPr bwMode="auto">
          <a:xfrm>
            <a:off x="1524001" y="2072759"/>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4" name="Object 9"/>
          <p:cNvGraphicFramePr>
            <a:graphicFrameLocks noChangeAspect="1"/>
          </p:cNvGraphicFramePr>
          <p:nvPr/>
        </p:nvGraphicFramePr>
        <p:xfrm>
          <a:off x="7589520" y="848021"/>
          <a:ext cx="4415544" cy="3396342"/>
        </p:xfrm>
        <a:graphic>
          <a:graphicData uri="http://schemas.openxmlformats.org/presentationml/2006/ole">
            <mc:AlternateContent xmlns:mc="http://schemas.openxmlformats.org/markup-compatibility/2006">
              <mc:Choice xmlns:v="urn:schemas-microsoft-com:vml" Requires="v">
                <p:oleObj spid="_x0000_s168963" r:id="rId7" imgW="3134563" imgH="2329282" progId="">
                  <p:embed/>
                </p:oleObj>
              </mc:Choice>
              <mc:Fallback>
                <p:oleObj r:id="rId7" imgW="3134563" imgH="2329282" progId="">
                  <p:embed/>
                  <p:pic>
                    <p:nvPicPr>
                      <p:cNvPr id="5632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9520" y="848021"/>
                        <a:ext cx="4415544" cy="3396342"/>
                      </a:xfrm>
                      <a:prstGeom prst="rect">
                        <a:avLst/>
                      </a:prstGeom>
                      <a:noFill/>
                    </p:spPr>
                  </p:pic>
                </p:oleObj>
              </mc:Fallback>
            </mc:AlternateContent>
          </a:graphicData>
        </a:graphic>
      </p:graphicFrame>
      <p:sp>
        <p:nvSpPr>
          <p:cNvPr id="56334" name="Rectangle 10"/>
          <p:cNvSpPr>
            <a:spLocks noChangeArrowheads="1"/>
          </p:cNvSpPr>
          <p:nvPr/>
        </p:nvSpPr>
        <p:spPr bwMode="auto">
          <a:xfrm>
            <a:off x="-222258" y="2802508"/>
            <a:ext cx="7156190"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Theo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IFT ta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aphicFrame>
        <p:nvGraphicFramePr>
          <p:cNvPr id="56325" name="Object 11"/>
          <p:cNvGraphicFramePr>
            <a:graphicFrameLocks noChangeAspect="1"/>
          </p:cNvGraphicFramePr>
          <p:nvPr/>
        </p:nvGraphicFramePr>
        <p:xfrm>
          <a:off x="823956" y="3234878"/>
          <a:ext cx="4572000" cy="990599"/>
        </p:xfrm>
        <a:graphic>
          <a:graphicData uri="http://schemas.openxmlformats.org/presentationml/2006/ole">
            <mc:AlternateContent xmlns:mc="http://schemas.openxmlformats.org/markup-compatibility/2006">
              <mc:Choice xmlns:v="urn:schemas-microsoft-com:vml" Requires="v">
                <p:oleObj spid="_x0000_s168964" name="Equation" r:id="rId9" imgW="2247840" imgH="495000" progId="Equation.DSMT4">
                  <p:embed/>
                </p:oleObj>
              </mc:Choice>
              <mc:Fallback>
                <p:oleObj name="Equation" r:id="rId9" imgW="2247840" imgH="495000" progId="Equation.DSMT4">
                  <p:embed/>
                  <p:pic>
                    <p:nvPicPr>
                      <p:cNvPr id="56325" name="Object 11"/>
                      <p:cNvPicPr>
                        <a:picLocks noChangeAspect="1" noChangeArrowheads="1"/>
                      </p:cNvPicPr>
                      <p:nvPr/>
                    </p:nvPicPr>
                    <p:blipFill>
                      <a:blip r:embed="rId10"/>
                      <a:srcRect/>
                      <a:stretch>
                        <a:fillRect/>
                      </a:stretch>
                    </p:blipFill>
                    <p:spPr bwMode="auto">
                      <a:xfrm>
                        <a:off x="823956" y="3234878"/>
                        <a:ext cx="4572000" cy="990599"/>
                      </a:xfrm>
                      <a:prstGeom prst="rect">
                        <a:avLst/>
                      </a:prstGeom>
                      <a:noFill/>
                    </p:spPr>
                  </p:pic>
                </p:oleObj>
              </mc:Fallback>
            </mc:AlternateContent>
          </a:graphicData>
        </a:graphic>
      </p:graphicFrame>
      <p:sp>
        <p:nvSpPr>
          <p:cNvPr id="56335" name="Rectangle 12"/>
          <p:cNvSpPr>
            <a:spLocks noChangeArrowheads="1"/>
          </p:cNvSpPr>
          <p:nvPr/>
        </p:nvSpPr>
        <p:spPr bwMode="auto">
          <a:xfrm>
            <a:off x="1524001" y="27426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6" name="Object 13"/>
          <p:cNvGraphicFramePr>
            <a:graphicFrameLocks noChangeAspect="1"/>
          </p:cNvGraphicFramePr>
          <p:nvPr/>
        </p:nvGraphicFramePr>
        <p:xfrm>
          <a:off x="823956" y="4148009"/>
          <a:ext cx="9658351" cy="1704975"/>
        </p:xfrm>
        <a:graphic>
          <a:graphicData uri="http://schemas.openxmlformats.org/presentationml/2006/ole">
            <mc:AlternateContent xmlns:mc="http://schemas.openxmlformats.org/markup-compatibility/2006">
              <mc:Choice xmlns:v="urn:schemas-microsoft-com:vml" Requires="v">
                <p:oleObj spid="_x0000_s168965" name="Equation" r:id="rId11" imgW="4660560" imgH="888840" progId="Equation.DSMT4">
                  <p:embed/>
                </p:oleObj>
              </mc:Choice>
              <mc:Fallback>
                <p:oleObj name="Equation" r:id="rId11" imgW="4660560" imgH="888840" progId="Equation.DSMT4">
                  <p:embed/>
                  <p:pic>
                    <p:nvPicPr>
                      <p:cNvPr id="56326" name="Object 13"/>
                      <p:cNvPicPr>
                        <a:picLocks noChangeAspect="1" noChangeArrowheads="1"/>
                      </p:cNvPicPr>
                      <p:nvPr/>
                    </p:nvPicPr>
                    <p:blipFill>
                      <a:blip r:embed="rId12"/>
                      <a:srcRect/>
                      <a:stretch>
                        <a:fillRect/>
                      </a:stretch>
                    </p:blipFill>
                    <p:spPr bwMode="auto">
                      <a:xfrm>
                        <a:off x="823956" y="4148009"/>
                        <a:ext cx="9658351" cy="1704975"/>
                      </a:xfrm>
                      <a:prstGeom prst="rect">
                        <a:avLst/>
                      </a:prstGeom>
                      <a:noFill/>
                    </p:spPr>
                  </p:pic>
                </p:oleObj>
              </mc:Fallback>
            </mc:AlternateContent>
          </a:graphicData>
        </a:graphic>
      </p:graphicFrame>
      <p:sp>
        <p:nvSpPr>
          <p:cNvPr id="56336" name="Rectangle 14"/>
          <p:cNvSpPr>
            <a:spLocks noChangeArrowheads="1"/>
          </p:cNvSpPr>
          <p:nvPr/>
        </p:nvSpPr>
        <p:spPr bwMode="auto">
          <a:xfrm>
            <a:off x="1014938" y="5908938"/>
            <a:ext cx="928459"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56327" name="Object 15"/>
          <p:cNvGraphicFramePr>
            <a:graphicFrameLocks noChangeAspect="1"/>
          </p:cNvGraphicFramePr>
          <p:nvPr/>
        </p:nvGraphicFramePr>
        <p:xfrm>
          <a:off x="1841911" y="5906869"/>
          <a:ext cx="241300" cy="619125"/>
        </p:xfrm>
        <a:graphic>
          <a:graphicData uri="http://schemas.openxmlformats.org/presentationml/2006/ole">
            <mc:AlternateContent xmlns:mc="http://schemas.openxmlformats.org/markup-compatibility/2006">
              <mc:Choice xmlns:v="urn:schemas-microsoft-com:vml" Requires="v">
                <p:oleObj spid="_x0000_s168966" name="Equation" r:id="rId13" imgW="152334" imgH="393529" progId="Equation.DSMT4">
                  <p:embed/>
                </p:oleObj>
              </mc:Choice>
              <mc:Fallback>
                <p:oleObj name="Equation" r:id="rId13" imgW="152334" imgH="393529" progId="Equation.DSMT4">
                  <p:embed/>
                  <p:pic>
                    <p:nvPicPr>
                      <p:cNvPr id="56327"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41911" y="5906869"/>
                        <a:ext cx="24130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7" name="Rectangle 16"/>
          <p:cNvSpPr>
            <a:spLocks noChangeArrowheads="1"/>
          </p:cNvSpPr>
          <p:nvPr/>
        </p:nvSpPr>
        <p:spPr bwMode="auto">
          <a:xfrm>
            <a:off x="1609472" y="5908938"/>
            <a:ext cx="4280339"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nên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tiếp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thành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56328" name="Object 17"/>
          <p:cNvGraphicFramePr>
            <a:graphicFrameLocks noChangeAspect="1"/>
          </p:cNvGraphicFramePr>
          <p:nvPr/>
        </p:nvGraphicFramePr>
        <p:xfrm>
          <a:off x="5889811" y="5852984"/>
          <a:ext cx="2088243" cy="726894"/>
        </p:xfrm>
        <a:graphic>
          <a:graphicData uri="http://schemas.openxmlformats.org/presentationml/2006/ole">
            <mc:AlternateContent xmlns:mc="http://schemas.openxmlformats.org/markup-compatibility/2006">
              <mc:Choice xmlns:v="urn:schemas-microsoft-com:vml" Requires="v">
                <p:oleObj spid="_x0000_s168967" name="Equation" r:id="rId15" imgW="1143000" imgH="431800" progId="Equation.DSMT4">
                  <p:embed/>
                </p:oleObj>
              </mc:Choice>
              <mc:Fallback>
                <p:oleObj name="Equation" r:id="rId15" imgW="1143000" imgH="431800" progId="Equation.DSMT4">
                  <p:embed/>
                  <p:pic>
                    <p:nvPicPr>
                      <p:cNvPr id="56328"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89811" y="5852984"/>
                        <a:ext cx="2088243" cy="726894"/>
                      </a:xfrm>
                      <a:prstGeom prst="rect">
                        <a:avLst/>
                      </a:prstGeom>
                      <a:noFill/>
                    </p:spPr>
                  </p:pic>
                </p:oleObj>
              </mc:Fallback>
            </mc:AlternateContent>
          </a:graphicData>
        </a:graphic>
      </p:graphicFrame>
    </p:spTree>
    <p:extLst>
      <p:ext uri="{BB962C8B-B14F-4D97-AF65-F5344CB8AC3E}">
        <p14:creationId xmlns:p14="http://schemas.microsoft.com/office/powerpoint/2010/main" val="3604544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3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3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3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63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p:bldP spid="56330" grpId="0"/>
      <p:bldP spid="56332" grpId="0"/>
      <p:bldP spid="56334" grpId="0"/>
      <p:bldP spid="56336" grpId="0"/>
      <p:bldP spid="563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2"/>
          <p:cNvSpPr>
            <a:spLocks noGrp="1" noChangeArrowheads="1"/>
          </p:cNvSpPr>
          <p:nvPr>
            <p:ph type="title"/>
          </p:nvPr>
        </p:nvSpPr>
        <p:spPr>
          <a:xfrm>
            <a:off x="2286000" y="152401"/>
            <a:ext cx="8534400" cy="639763"/>
          </a:xfrm>
        </p:spPr>
        <p:txBody>
          <a:bodyPr>
            <a:normAutofit/>
          </a:bodyPr>
          <a:lstStyle/>
          <a:p>
            <a:pPr eaLnBrk="1" hangingPunct="1"/>
            <a:r>
              <a:rPr lang="en-US" sz="2800" err="1">
                <a:solidFill>
                  <a:srgbClr val="3122F6"/>
                </a:solidFill>
              </a:rPr>
              <a:t>Ví</a:t>
            </a:r>
            <a:r>
              <a:rPr lang="en-US" sz="2800">
                <a:solidFill>
                  <a:srgbClr val="3122F6"/>
                </a:solidFill>
              </a:rPr>
              <a:t> </a:t>
            </a:r>
            <a:r>
              <a:rPr lang="en-US" sz="2800" err="1">
                <a:solidFill>
                  <a:srgbClr val="3122F6"/>
                </a:solidFill>
              </a:rPr>
              <a:t>dụ</a:t>
            </a:r>
            <a:r>
              <a:rPr lang="en-US" sz="2800">
                <a:solidFill>
                  <a:srgbClr val="3122F6"/>
                </a:solidFill>
              </a:rPr>
              <a:t> </a:t>
            </a:r>
            <a:r>
              <a:rPr lang="en-US" sz="2800" err="1">
                <a:solidFill>
                  <a:srgbClr val="3122F6"/>
                </a:solidFill>
              </a:rPr>
              <a:t>biến</a:t>
            </a:r>
            <a:r>
              <a:rPr lang="en-US" sz="2800">
                <a:solidFill>
                  <a:srgbClr val="3122F6"/>
                </a:solidFill>
              </a:rPr>
              <a:t> </a:t>
            </a:r>
            <a:r>
              <a:rPr lang="en-US" sz="2800" err="1">
                <a:solidFill>
                  <a:srgbClr val="3122F6"/>
                </a:solidFill>
              </a:rPr>
              <a:t>đổi</a:t>
            </a:r>
            <a:r>
              <a:rPr lang="en-US" sz="2800">
                <a:solidFill>
                  <a:srgbClr val="3122F6"/>
                </a:solidFill>
              </a:rPr>
              <a:t> Fourier </a:t>
            </a:r>
            <a:r>
              <a:rPr lang="en-US" sz="2800" err="1">
                <a:solidFill>
                  <a:srgbClr val="3122F6"/>
                </a:solidFill>
              </a:rPr>
              <a:t>ngược</a:t>
            </a:r>
            <a:r>
              <a:rPr lang="en-US" sz="2800">
                <a:solidFill>
                  <a:srgbClr val="3122F6"/>
                </a:solidFill>
              </a:rPr>
              <a:t> (</a:t>
            </a:r>
            <a:r>
              <a:rPr lang="en-US" sz="2800" err="1">
                <a:solidFill>
                  <a:srgbClr val="3122F6"/>
                </a:solidFill>
              </a:rPr>
              <a:t>tt</a:t>
            </a:r>
            <a:r>
              <a:rPr lang="en-US" sz="2800">
                <a:solidFill>
                  <a:srgbClr val="3122F6"/>
                </a:solidFill>
              </a:rPr>
              <a:t>)</a:t>
            </a:r>
          </a:p>
        </p:txBody>
      </p:sp>
      <p:sp>
        <p:nvSpPr>
          <p:cNvPr id="57353" name="Rectangle 3"/>
          <p:cNvSpPr>
            <a:spLocks noChangeArrowheads="1"/>
          </p:cNvSpPr>
          <p:nvPr/>
        </p:nvSpPr>
        <p:spPr bwMode="auto">
          <a:xfrm>
            <a:off x="354853" y="1056181"/>
            <a:ext cx="745717"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57346" name="Object 4"/>
          <p:cNvGraphicFramePr>
            <a:graphicFrameLocks noChangeAspect="1"/>
          </p:cNvGraphicFramePr>
          <p:nvPr/>
        </p:nvGraphicFramePr>
        <p:xfrm>
          <a:off x="1047366" y="916783"/>
          <a:ext cx="1415143" cy="795337"/>
        </p:xfrm>
        <a:graphic>
          <a:graphicData uri="http://schemas.openxmlformats.org/presentationml/2006/ole">
            <mc:AlternateContent xmlns:mc="http://schemas.openxmlformats.org/markup-compatibility/2006">
              <mc:Choice xmlns:v="urn:schemas-microsoft-com:vml" Requires="v">
                <p:oleObj spid="_x0000_s169985" name="Equation" r:id="rId3" imgW="482391" imgH="393529" progId="Equation.DSMT4">
                  <p:embed/>
                </p:oleObj>
              </mc:Choice>
              <mc:Fallback>
                <p:oleObj name="Equation" r:id="rId3" imgW="482391" imgH="393529" progId="Equation.DSMT4">
                  <p:embed/>
                  <p:pic>
                    <p:nvPicPr>
                      <p:cNvPr id="573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366" y="916783"/>
                        <a:ext cx="1415143" cy="795337"/>
                      </a:xfrm>
                      <a:prstGeom prst="rect">
                        <a:avLst/>
                      </a:prstGeom>
                      <a:noFill/>
                    </p:spPr>
                  </p:pic>
                </p:oleObj>
              </mc:Fallback>
            </mc:AlternateContent>
          </a:graphicData>
        </a:graphic>
      </p:graphicFrame>
      <p:sp>
        <p:nvSpPr>
          <p:cNvPr id="57354" name="Rectangle 5"/>
          <p:cNvSpPr>
            <a:spLocks noChangeArrowheads="1"/>
          </p:cNvSpPr>
          <p:nvPr/>
        </p:nvSpPr>
        <p:spPr bwMode="auto">
          <a:xfrm>
            <a:off x="-131993" y="1754337"/>
            <a:ext cx="1960793"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Thay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57347" name="Object 6"/>
          <p:cNvGraphicFramePr>
            <a:graphicFrameLocks noChangeAspect="1"/>
          </p:cNvGraphicFramePr>
          <p:nvPr/>
        </p:nvGraphicFramePr>
        <p:xfrm>
          <a:off x="1714500" y="1479624"/>
          <a:ext cx="2209799" cy="1291046"/>
        </p:xfrm>
        <a:graphic>
          <a:graphicData uri="http://schemas.openxmlformats.org/presentationml/2006/ole">
            <mc:AlternateContent xmlns:mc="http://schemas.openxmlformats.org/markup-compatibility/2006">
              <mc:Choice xmlns:v="urn:schemas-microsoft-com:vml" Requires="v">
                <p:oleObj spid="_x0000_s169986" name="Equation" r:id="rId5" imgW="1054100" imgH="762000" progId="Equation.DSMT4">
                  <p:embed/>
                </p:oleObj>
              </mc:Choice>
              <mc:Fallback>
                <p:oleObj name="Equation" r:id="rId5" imgW="1054100" imgH="762000" progId="Equation.DSMT4">
                  <p:embed/>
                  <p:pic>
                    <p:nvPicPr>
                      <p:cNvPr id="5734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1479624"/>
                        <a:ext cx="2209799" cy="1291046"/>
                      </a:xfrm>
                      <a:prstGeom prst="rect">
                        <a:avLst/>
                      </a:prstGeom>
                      <a:noFill/>
                    </p:spPr>
                  </p:pic>
                </p:oleObj>
              </mc:Fallback>
            </mc:AlternateContent>
          </a:graphicData>
        </a:graphic>
      </p:graphicFrame>
      <p:sp>
        <p:nvSpPr>
          <p:cNvPr id="57355" name="Rectangle 7"/>
          <p:cNvSpPr>
            <a:spLocks noChangeArrowheads="1"/>
          </p:cNvSpPr>
          <p:nvPr/>
        </p:nvSpPr>
        <p:spPr bwMode="auto">
          <a:xfrm>
            <a:off x="295505" y="3045769"/>
            <a:ext cx="904415"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 0:</a:t>
            </a:r>
          </a:p>
        </p:txBody>
      </p:sp>
      <p:graphicFrame>
        <p:nvGraphicFramePr>
          <p:cNvPr id="57348" name="Object 8"/>
          <p:cNvGraphicFramePr>
            <a:graphicFrameLocks noChangeAspect="1"/>
          </p:cNvGraphicFramePr>
          <p:nvPr/>
        </p:nvGraphicFramePr>
        <p:xfrm>
          <a:off x="1616366" y="2865289"/>
          <a:ext cx="1022931" cy="772964"/>
        </p:xfrm>
        <a:graphic>
          <a:graphicData uri="http://schemas.openxmlformats.org/presentationml/2006/ole">
            <mc:AlternateContent xmlns:mc="http://schemas.openxmlformats.org/markup-compatibility/2006">
              <mc:Choice xmlns:v="urn:schemas-microsoft-com:vml" Requires="v">
                <p:oleObj spid="_x0000_s169987" name="Equation" r:id="rId7" imgW="583947" imgH="393529" progId="Equation.DSMT4">
                  <p:embed/>
                </p:oleObj>
              </mc:Choice>
              <mc:Fallback>
                <p:oleObj name="Equation" r:id="rId7" imgW="583947" imgH="393529" progId="Equation.DSMT4">
                  <p:embed/>
                  <p:pic>
                    <p:nvPicPr>
                      <p:cNvPr id="5734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6366" y="2865289"/>
                        <a:ext cx="1022931" cy="772964"/>
                      </a:xfrm>
                      <a:prstGeom prst="rect">
                        <a:avLst/>
                      </a:prstGeom>
                      <a:noFill/>
                    </p:spPr>
                  </p:pic>
                </p:oleObj>
              </mc:Fallback>
            </mc:AlternateContent>
          </a:graphicData>
        </a:graphic>
      </p:graphicFrame>
      <p:sp>
        <p:nvSpPr>
          <p:cNvPr id="57356" name="Rectangle 9"/>
          <p:cNvSpPr>
            <a:spLocks noChangeArrowheads="1"/>
          </p:cNvSpPr>
          <p:nvPr/>
        </p:nvSpPr>
        <p:spPr bwMode="auto">
          <a:xfrm>
            <a:off x="246138" y="4106368"/>
            <a:ext cx="904415"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 1:</a:t>
            </a:r>
          </a:p>
        </p:txBody>
      </p:sp>
      <p:graphicFrame>
        <p:nvGraphicFramePr>
          <p:cNvPr id="57349" name="Object 10"/>
          <p:cNvGraphicFramePr>
            <a:graphicFrameLocks noChangeAspect="1"/>
          </p:cNvGraphicFramePr>
          <p:nvPr/>
        </p:nvGraphicFramePr>
        <p:xfrm>
          <a:off x="1542460" y="3665942"/>
          <a:ext cx="3124200" cy="1370791"/>
        </p:xfrm>
        <a:graphic>
          <a:graphicData uri="http://schemas.openxmlformats.org/presentationml/2006/ole">
            <mc:AlternateContent xmlns:mc="http://schemas.openxmlformats.org/markup-compatibility/2006">
              <mc:Choice xmlns:v="urn:schemas-microsoft-com:vml" Requires="v">
                <p:oleObj spid="_x0000_s169988" name="Equation" r:id="rId9" imgW="1714500" imgH="762000" progId="Equation.DSMT4">
                  <p:embed/>
                </p:oleObj>
              </mc:Choice>
              <mc:Fallback>
                <p:oleObj name="Equation" r:id="rId9" imgW="1714500" imgH="762000" progId="Equation.DSMT4">
                  <p:embed/>
                  <p:pic>
                    <p:nvPicPr>
                      <p:cNvPr id="5734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460" y="3665942"/>
                        <a:ext cx="3124200" cy="1370791"/>
                      </a:xfrm>
                      <a:prstGeom prst="rect">
                        <a:avLst/>
                      </a:prstGeom>
                      <a:noFill/>
                    </p:spPr>
                  </p:pic>
                </p:oleObj>
              </mc:Fallback>
            </mc:AlternateContent>
          </a:graphicData>
        </a:graphic>
      </p:graphicFrame>
      <p:sp>
        <p:nvSpPr>
          <p:cNvPr id="57357" name="Rectangle 11"/>
          <p:cNvSpPr>
            <a:spLocks noChangeArrowheads="1"/>
          </p:cNvSpPr>
          <p:nvPr/>
        </p:nvSpPr>
        <p:spPr bwMode="auto">
          <a:xfrm>
            <a:off x="209714" y="5439073"/>
            <a:ext cx="904415"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 2:</a:t>
            </a:r>
          </a:p>
        </p:txBody>
      </p:sp>
      <p:graphicFrame>
        <p:nvGraphicFramePr>
          <p:cNvPr id="57350" name="Object 12"/>
          <p:cNvGraphicFramePr>
            <a:graphicFrameLocks noChangeAspect="1"/>
          </p:cNvGraphicFramePr>
          <p:nvPr/>
        </p:nvGraphicFramePr>
        <p:xfrm>
          <a:off x="1524000" y="5064422"/>
          <a:ext cx="3142659" cy="1284127"/>
        </p:xfrm>
        <a:graphic>
          <a:graphicData uri="http://schemas.openxmlformats.org/presentationml/2006/ole">
            <mc:AlternateContent xmlns:mc="http://schemas.openxmlformats.org/markup-compatibility/2006">
              <mc:Choice xmlns:v="urn:schemas-microsoft-com:vml" Requires="v">
                <p:oleObj spid="_x0000_s169989" name="Equation" r:id="rId11" imgW="1854200" imgH="762000" progId="Equation.DSMT4">
                  <p:embed/>
                </p:oleObj>
              </mc:Choice>
              <mc:Fallback>
                <p:oleObj name="Equation" r:id="rId11" imgW="1854200" imgH="762000" progId="Equation.DSMT4">
                  <p:embed/>
                  <p:pic>
                    <p:nvPicPr>
                      <p:cNvPr id="5735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5064422"/>
                        <a:ext cx="3142659" cy="1284127"/>
                      </a:xfrm>
                      <a:prstGeom prst="rect">
                        <a:avLst/>
                      </a:prstGeom>
                      <a:noFill/>
                    </p:spPr>
                  </p:pic>
                </p:oleObj>
              </mc:Fallback>
            </mc:AlternateContent>
          </a:graphicData>
        </a:graphic>
      </p:graphicFrame>
      <p:sp>
        <p:nvSpPr>
          <p:cNvPr id="57358" name="Rectangle 13"/>
          <p:cNvSpPr>
            <a:spLocks noChangeArrowheads="1"/>
          </p:cNvSpPr>
          <p:nvPr/>
        </p:nvSpPr>
        <p:spPr bwMode="auto">
          <a:xfrm>
            <a:off x="4994275" y="5640388"/>
            <a:ext cx="2222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57359" name="Rectangle 14"/>
          <p:cNvSpPr>
            <a:spLocks noChangeArrowheads="1"/>
          </p:cNvSpPr>
          <p:nvPr/>
        </p:nvSpPr>
        <p:spPr bwMode="auto">
          <a:xfrm>
            <a:off x="1524001" y="21251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 name="Group 15"/>
          <p:cNvGrpSpPr>
            <a:grpSpLocks/>
          </p:cNvGrpSpPr>
          <p:nvPr/>
        </p:nvGrpSpPr>
        <p:grpSpPr bwMode="auto">
          <a:xfrm>
            <a:off x="5943600" y="916783"/>
            <a:ext cx="5577840" cy="2997993"/>
            <a:chOff x="2784" y="1056"/>
            <a:chExt cx="2748" cy="1410"/>
          </a:xfrm>
        </p:grpSpPr>
        <p:graphicFrame>
          <p:nvGraphicFramePr>
            <p:cNvPr id="57351" name="Object 16"/>
            <p:cNvGraphicFramePr>
              <a:graphicFrameLocks noChangeAspect="1"/>
            </p:cNvGraphicFramePr>
            <p:nvPr/>
          </p:nvGraphicFramePr>
          <p:xfrm>
            <a:off x="2784" y="1056"/>
            <a:ext cx="2748" cy="1410"/>
          </p:xfrm>
          <a:graphic>
            <a:graphicData uri="http://schemas.openxmlformats.org/presentationml/2006/ole">
              <mc:AlternateContent xmlns:mc="http://schemas.openxmlformats.org/markup-compatibility/2006">
                <mc:Choice xmlns:v="urn:schemas-microsoft-com:vml" Requires="v">
                  <p:oleObj spid="_x0000_s169990" r:id="rId13" imgW="4191914" imgH="2079041" progId="">
                    <p:embed/>
                  </p:oleObj>
                </mc:Choice>
                <mc:Fallback>
                  <p:oleObj r:id="rId13" imgW="4191914" imgH="2079041" progId="">
                    <p:embed/>
                    <p:pic>
                      <p:nvPicPr>
                        <p:cNvPr id="57351"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4" y="1056"/>
                          <a:ext cx="2748" cy="14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63" name="Text Box 17"/>
            <p:cNvSpPr txBox="1">
              <a:spLocks noChangeArrowheads="1"/>
            </p:cNvSpPr>
            <p:nvPr/>
          </p:nvSpPr>
          <p:spPr bwMode="auto">
            <a:xfrm>
              <a:off x="3216" y="1488"/>
              <a:ext cx="192" cy="212"/>
            </a:xfrm>
            <a:prstGeom prst="rect">
              <a:avLst/>
            </a:prstGeom>
            <a:solidFill>
              <a:schemeClr val="bg1"/>
            </a:solidFill>
            <a:ln w="9525">
              <a:noFill/>
              <a:miter lim="800000"/>
              <a:headEnd/>
              <a:tailEnd/>
            </a:ln>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vi-VN" sz="1600" b="0" i="0" u="none" strike="noStrike" kern="1200" cap="none" spc="0" normalizeH="0" baseline="0" noProof="0">
                <a:ln>
                  <a:noFill/>
                </a:ln>
                <a:solidFill>
                  <a:prstClr val="black"/>
                </a:solidFill>
                <a:effectLst/>
                <a:uLnTx/>
                <a:uFillTx/>
                <a:latin typeface="Arial" charset="0"/>
                <a:ea typeface="+mn-ea"/>
                <a:cs typeface="+mn-cs"/>
              </a:endParaRPr>
            </a:p>
          </p:txBody>
        </p:sp>
      </p:grpSp>
      <p:sp>
        <p:nvSpPr>
          <p:cNvPr id="57361" name="Rectangle 18"/>
          <p:cNvSpPr>
            <a:spLocks noChangeArrowheads="1"/>
          </p:cNvSpPr>
          <p:nvPr/>
        </p:nvSpPr>
        <p:spPr bwMode="auto">
          <a:xfrm>
            <a:off x="6435508" y="4337200"/>
            <a:ext cx="5756492" cy="2492990"/>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Ở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đây</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rút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3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xét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0" fontAlgn="auto" latinLnBrk="0" hangingPunct="0">
              <a:lnSpc>
                <a:spcPct val="100000"/>
              </a:lnSpc>
              <a:spcBef>
                <a:spcPts val="0"/>
              </a:spcBef>
              <a:spcAft>
                <a:spcPts val="0"/>
              </a:spcAft>
              <a:buClrTx/>
              <a:buSzTx/>
              <a:buFontTx/>
              <a:buChar char="-"/>
              <a:tabLst/>
              <a:defRPr/>
            </a:pP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qua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trục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bằng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nên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tâm</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nằm</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tại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gốc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tọa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x(n):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vì</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phổ</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Helmitle</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0" fontAlgn="auto" latinLnBrk="0" hangingPunct="0">
              <a:lnSpc>
                <a:spcPct val="100000"/>
              </a:lnSpc>
              <a:spcBef>
                <a:spcPts val="0"/>
              </a:spcBef>
              <a:spcAft>
                <a:spcPts val="0"/>
              </a:spcAft>
              <a:buClrTx/>
              <a:buSzTx/>
              <a:buFontTx/>
              <a:buChar char="-"/>
              <a:tabLst/>
              <a:defRPr/>
            </a:pPr>
            <a:endParaRPr kumimoji="0" lang="en-US" sz="16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57362" name="Rectangle 19"/>
          <p:cNvSpPr>
            <a:spLocks noChangeArrowheads="1"/>
          </p:cNvSpPr>
          <p:nvPr/>
        </p:nvSpPr>
        <p:spPr bwMode="auto">
          <a:xfrm>
            <a:off x="9067800" y="4351338"/>
            <a:ext cx="268288" cy="260350"/>
          </a:xfrm>
          <a:prstGeom prst="rect">
            <a:avLst/>
          </a:prstGeom>
          <a:noFill/>
          <a:ln w="9525">
            <a:noFill/>
            <a:miter lim="800000"/>
            <a:headEnd/>
            <a:tailEnd/>
          </a:ln>
        </p:spPr>
        <p:txBody>
          <a:bodyPr wrap="none" anchor="ctr">
            <a:spAutoFit/>
          </a:bodyPr>
          <a:lstStyle/>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29785260"/>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26" y="23019"/>
            <a:ext cx="8229600" cy="715962"/>
          </a:xfrm>
        </p:spPr>
        <p:txBody>
          <a:bodyPr>
            <a:normAutofit/>
          </a:bodyPr>
          <a:lstStyle/>
          <a:p>
            <a:pPr algn="l"/>
            <a:r>
              <a:rPr lang="en-US" sz="2800" b="1">
                <a:solidFill>
                  <a:srgbClr val="0066FF"/>
                </a:solidFill>
              </a:rPr>
              <a:t>3.2. Tính </a:t>
            </a:r>
            <a:r>
              <a:rPr lang="en-US" sz="2800" b="1" err="1">
                <a:solidFill>
                  <a:srgbClr val="0066FF"/>
                </a:solidFill>
              </a:rPr>
              <a:t>chất</a:t>
            </a:r>
            <a:r>
              <a:rPr lang="en-US" sz="2800" b="1">
                <a:solidFill>
                  <a:srgbClr val="0066FF"/>
                </a:solidFill>
              </a:rPr>
              <a:t> </a:t>
            </a:r>
            <a:r>
              <a:rPr lang="en-US" sz="2800" b="1" err="1">
                <a:solidFill>
                  <a:srgbClr val="0066FF"/>
                </a:solidFill>
              </a:rPr>
              <a:t>của</a:t>
            </a:r>
            <a:r>
              <a:rPr lang="en-US" sz="2800" b="1">
                <a:solidFill>
                  <a:srgbClr val="0066FF"/>
                </a:solidFill>
              </a:rPr>
              <a:t> </a:t>
            </a:r>
            <a:r>
              <a:rPr lang="en-US" sz="2800" b="1" err="1">
                <a:solidFill>
                  <a:srgbClr val="0066FF"/>
                </a:solidFill>
              </a:rPr>
              <a:t>biến</a:t>
            </a:r>
            <a:r>
              <a:rPr lang="en-US" sz="2800" b="1">
                <a:solidFill>
                  <a:srgbClr val="0066FF"/>
                </a:solidFill>
              </a:rPr>
              <a:t> </a:t>
            </a:r>
            <a:r>
              <a:rPr lang="en-US" sz="2800" b="1" err="1">
                <a:solidFill>
                  <a:srgbClr val="0066FF"/>
                </a:solidFill>
              </a:rPr>
              <a:t>đổi</a:t>
            </a:r>
            <a:r>
              <a:rPr lang="en-US" sz="2800" b="1">
                <a:solidFill>
                  <a:srgbClr val="0066FF"/>
                </a:solidFill>
              </a:rPr>
              <a:t> Fourier</a:t>
            </a:r>
          </a:p>
        </p:txBody>
      </p:sp>
      <p:sp>
        <p:nvSpPr>
          <p:cNvPr id="3" name="Content Placeholder 2"/>
          <p:cNvSpPr>
            <a:spLocks noGrp="1"/>
          </p:cNvSpPr>
          <p:nvPr>
            <p:ph idx="1"/>
          </p:nvPr>
        </p:nvSpPr>
        <p:spPr>
          <a:xfrm>
            <a:off x="178525" y="914400"/>
            <a:ext cx="11878491" cy="5562600"/>
          </a:xfrm>
        </p:spPr>
        <p:txBody>
          <a:bodyPr/>
          <a:lstStyle/>
          <a:p>
            <a:pPr marL="0" indent="0">
              <a:buNone/>
            </a:pPr>
            <a:r>
              <a:rPr lang="en-US">
                <a:solidFill>
                  <a:srgbClr val="0066FF"/>
                </a:solidFill>
              </a:rPr>
              <a:t>3.2.1. Tính </a:t>
            </a:r>
            <a:r>
              <a:rPr lang="en-US" err="1">
                <a:solidFill>
                  <a:srgbClr val="0066FF"/>
                </a:solidFill>
              </a:rPr>
              <a:t>chất</a:t>
            </a:r>
            <a:r>
              <a:rPr lang="en-US">
                <a:solidFill>
                  <a:srgbClr val="0066FF"/>
                </a:solidFill>
              </a:rPr>
              <a:t> </a:t>
            </a:r>
            <a:r>
              <a:rPr lang="en-US" err="1">
                <a:solidFill>
                  <a:srgbClr val="0066FF"/>
                </a:solidFill>
              </a:rPr>
              <a:t>tuyến</a:t>
            </a:r>
            <a:r>
              <a:rPr lang="en-US">
                <a:solidFill>
                  <a:srgbClr val="0066FF"/>
                </a:solidFill>
              </a:rPr>
              <a:t> tính:</a:t>
            </a:r>
          </a:p>
          <a:p>
            <a:r>
              <a:rPr lang="en-US"/>
              <a:t>Giả </a:t>
            </a:r>
            <a:r>
              <a:rPr lang="en-US" err="1"/>
              <a:t>sử</a:t>
            </a:r>
            <a:r>
              <a:rPr lang="en-US"/>
              <a:t> x(n) </a:t>
            </a:r>
            <a:r>
              <a:rPr lang="en-US" err="1"/>
              <a:t>là</a:t>
            </a:r>
            <a:r>
              <a:rPr lang="en-US"/>
              <a:t> </a:t>
            </a:r>
            <a:r>
              <a:rPr lang="en-US" err="1"/>
              <a:t>tổ</a:t>
            </a:r>
            <a:r>
              <a:rPr lang="en-US"/>
              <a:t> </a:t>
            </a:r>
            <a:r>
              <a:rPr lang="en-US" err="1"/>
              <a:t>hợp</a:t>
            </a:r>
            <a:r>
              <a:rPr lang="en-US"/>
              <a:t> </a:t>
            </a:r>
            <a:r>
              <a:rPr lang="en-US" err="1"/>
              <a:t>tuyến</a:t>
            </a:r>
            <a:r>
              <a:rPr lang="en-US"/>
              <a:t> tính </a:t>
            </a:r>
            <a:r>
              <a:rPr lang="en-US" err="1"/>
              <a:t>của</a:t>
            </a:r>
            <a:r>
              <a:rPr lang="en-US"/>
              <a:t> </a:t>
            </a:r>
            <a:r>
              <a:rPr lang="en-US" err="1"/>
              <a:t>hai</a:t>
            </a:r>
            <a:r>
              <a:rPr lang="en-US"/>
              <a:t> </a:t>
            </a:r>
            <a:r>
              <a:rPr lang="en-US" err="1"/>
              <a:t>dãy</a:t>
            </a:r>
            <a:r>
              <a:rPr lang="en-US"/>
              <a:t> x</a:t>
            </a:r>
            <a:r>
              <a:rPr lang="en-US" baseline="-25000"/>
              <a:t>1</a:t>
            </a:r>
            <a:r>
              <a:rPr lang="en-US"/>
              <a:t>(n) </a:t>
            </a:r>
            <a:r>
              <a:rPr lang="en-US" err="1"/>
              <a:t>và</a:t>
            </a:r>
            <a:r>
              <a:rPr lang="en-US"/>
              <a:t> x</a:t>
            </a:r>
            <a:r>
              <a:rPr lang="en-US" baseline="-25000"/>
              <a:t>2</a:t>
            </a:r>
            <a:r>
              <a:rPr lang="en-US"/>
              <a:t>(n) </a:t>
            </a:r>
            <a:r>
              <a:rPr lang="en-US" err="1"/>
              <a:t>như</a:t>
            </a:r>
            <a:r>
              <a:rPr lang="en-US"/>
              <a:t> </a:t>
            </a:r>
            <a:r>
              <a:rPr lang="en-US" err="1"/>
              <a:t>sau</a:t>
            </a:r>
            <a:r>
              <a:rPr lang="en-US"/>
              <a:t>:</a:t>
            </a:r>
          </a:p>
          <a:p>
            <a:pPr marL="0" indent="0">
              <a:buNone/>
            </a:pPr>
            <a:r>
              <a:rPr lang="en-US"/>
              <a:t>	</a:t>
            </a:r>
            <a:r>
              <a:rPr lang="pt-BR"/>
              <a:t>x(n) = a.x</a:t>
            </a:r>
            <a:r>
              <a:rPr lang="pt-BR" baseline="-25000"/>
              <a:t>1</a:t>
            </a:r>
            <a:r>
              <a:rPr lang="pt-BR"/>
              <a:t>(n) + b.x</a:t>
            </a:r>
            <a:r>
              <a:rPr lang="pt-BR" baseline="-25000"/>
              <a:t>2</a:t>
            </a:r>
            <a:r>
              <a:rPr lang="pt-BR"/>
              <a:t>(n)		với a,b là hằng số.</a:t>
            </a:r>
            <a:endParaRPr lang="en-US"/>
          </a:p>
          <a:p>
            <a:pPr marL="0" indent="0">
              <a:buNone/>
            </a:pPr>
            <a:r>
              <a:rPr lang="pt-BR"/>
              <a:t>  thì biến đổi Fourier của x(n) sẽ là:</a:t>
            </a:r>
            <a:endParaRPr lang="en-US"/>
          </a:p>
          <a:p>
            <a:pPr marL="0" indent="0">
              <a:buNone/>
            </a:pPr>
            <a:endParaRPr lang="pt-BR"/>
          </a:p>
          <a:p>
            <a:pPr marL="0" indent="0">
              <a:buNone/>
            </a:pPr>
            <a:endParaRPr lang="en-US"/>
          </a:p>
          <a:p>
            <a:pPr marL="0" indent="0">
              <a:buNone/>
            </a:pPr>
            <a:r>
              <a:rPr lang="en-US">
                <a:solidFill>
                  <a:srgbClr val="0066FF"/>
                </a:solidFill>
              </a:rPr>
              <a:t>3.2.2. Tính </a:t>
            </a:r>
            <a:r>
              <a:rPr lang="en-US" err="1">
                <a:solidFill>
                  <a:srgbClr val="0066FF"/>
                </a:solidFill>
              </a:rPr>
              <a:t>chất</a:t>
            </a:r>
            <a:r>
              <a:rPr lang="en-US">
                <a:solidFill>
                  <a:srgbClr val="0066FF"/>
                </a:solidFill>
              </a:rPr>
              <a:t> </a:t>
            </a:r>
            <a:r>
              <a:rPr lang="en-US" err="1">
                <a:solidFill>
                  <a:srgbClr val="0066FF"/>
                </a:solidFill>
              </a:rPr>
              <a:t>trễ</a:t>
            </a:r>
            <a:r>
              <a:rPr lang="en-US">
                <a:solidFill>
                  <a:srgbClr val="0066FF"/>
                </a:solidFill>
              </a:rPr>
              <a:t>:</a:t>
            </a:r>
          </a:p>
          <a:p>
            <a:r>
              <a:rPr lang="en-US" err="1"/>
              <a:t>Giả</a:t>
            </a:r>
            <a:r>
              <a:rPr lang="en-US"/>
              <a:t> </a:t>
            </a:r>
            <a:r>
              <a:rPr lang="en-US" err="1"/>
              <a:t>sử</a:t>
            </a:r>
            <a:r>
              <a:rPr lang="en-US"/>
              <a:t> x(n-k) </a:t>
            </a:r>
            <a:r>
              <a:rPr lang="en-US" err="1"/>
              <a:t>là</a:t>
            </a:r>
            <a:r>
              <a:rPr lang="en-US"/>
              <a:t> </a:t>
            </a:r>
            <a:r>
              <a:rPr lang="en-US" err="1"/>
              <a:t>phiên</a:t>
            </a:r>
            <a:r>
              <a:rPr lang="en-US"/>
              <a:t> </a:t>
            </a:r>
            <a:r>
              <a:rPr lang="en-US" err="1"/>
              <a:t>bản</a:t>
            </a:r>
            <a:r>
              <a:rPr lang="en-US"/>
              <a:t> </a:t>
            </a:r>
            <a:r>
              <a:rPr lang="en-US" err="1"/>
              <a:t>trễ</a:t>
            </a:r>
            <a:r>
              <a:rPr lang="en-US"/>
              <a:t> </a:t>
            </a:r>
            <a:r>
              <a:rPr lang="en-US" err="1"/>
              <a:t>của</a:t>
            </a:r>
            <a:r>
              <a:rPr lang="en-US"/>
              <a:t> </a:t>
            </a:r>
            <a:r>
              <a:rPr lang="en-US" err="1"/>
              <a:t>tín</a:t>
            </a:r>
            <a:r>
              <a:rPr lang="en-US"/>
              <a:t> </a:t>
            </a:r>
            <a:r>
              <a:rPr lang="en-US" err="1"/>
              <a:t>hiệu</a:t>
            </a:r>
            <a:r>
              <a:rPr lang="en-US"/>
              <a:t> x(n)</a:t>
            </a:r>
          </a:p>
          <a:p>
            <a:endParaRPr lang="en-US"/>
          </a:p>
          <a:p>
            <a:r>
              <a:rPr lang="en-US" err="1"/>
              <a:t>Nếu</a:t>
            </a:r>
            <a:r>
              <a:rPr lang="en-US"/>
              <a:t>: </a:t>
            </a:r>
          </a:p>
          <a:p>
            <a:endParaRPr lang="en-US"/>
          </a:p>
          <a:p>
            <a:r>
              <a:rPr lang="en-US" err="1"/>
              <a:t>Thì</a:t>
            </a:r>
            <a:endParaRPr lang="en-US"/>
          </a:p>
          <a:p>
            <a:pPr marL="0" indent="0">
              <a:buNone/>
            </a:pPr>
            <a:endParaRPr lang="en-US"/>
          </a:p>
        </p:txBody>
      </p:sp>
      <p:graphicFrame>
        <p:nvGraphicFramePr>
          <p:cNvPr id="4" name="Object 3"/>
          <p:cNvGraphicFramePr>
            <a:graphicFrameLocks noChangeAspect="1"/>
          </p:cNvGraphicFramePr>
          <p:nvPr/>
        </p:nvGraphicFramePr>
        <p:xfrm>
          <a:off x="952500" y="2705100"/>
          <a:ext cx="4800600" cy="762000"/>
        </p:xfrm>
        <a:graphic>
          <a:graphicData uri="http://schemas.openxmlformats.org/presentationml/2006/ole">
            <mc:AlternateContent xmlns:mc="http://schemas.openxmlformats.org/markup-compatibility/2006">
              <mc:Choice xmlns:v="urn:schemas-microsoft-com:vml" Requires="v">
                <p:oleObj spid="_x0000_s171009" name="Equation" r:id="rId3" imgW="2006280" imgH="279360" progId="Equation.DSMT4">
                  <p:embed/>
                </p:oleObj>
              </mc:Choice>
              <mc:Fallback>
                <p:oleObj name="Equation" r:id="rId3" imgW="2006280" imgH="279360" progId="Equation.DSMT4">
                  <p:embed/>
                  <p:pic>
                    <p:nvPicPr>
                      <p:cNvPr id="4" name="Object 3"/>
                      <p:cNvPicPr>
                        <a:picLocks noChangeAspect="1" noChangeArrowheads="1"/>
                      </p:cNvPicPr>
                      <p:nvPr/>
                    </p:nvPicPr>
                    <p:blipFill>
                      <a:blip r:embed="rId4"/>
                      <a:srcRect/>
                      <a:stretch>
                        <a:fillRect/>
                      </a:stretch>
                    </p:blipFill>
                    <p:spPr bwMode="auto">
                      <a:xfrm>
                        <a:off x="952500" y="2705100"/>
                        <a:ext cx="4800600" cy="7620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nvGraphicFramePr>
        <p:xfrm>
          <a:off x="1354182" y="4815681"/>
          <a:ext cx="2819400" cy="533400"/>
        </p:xfrm>
        <a:graphic>
          <a:graphicData uri="http://schemas.openxmlformats.org/presentationml/2006/ole">
            <mc:AlternateContent xmlns:mc="http://schemas.openxmlformats.org/markup-compatibility/2006">
              <mc:Choice xmlns:v="urn:schemas-microsoft-com:vml" Requires="v">
                <p:oleObj spid="_x0000_s171010" name="Equation" r:id="rId5" imgW="1180800" imgH="228600" progId="Equation.DSMT4">
                  <p:embed/>
                </p:oleObj>
              </mc:Choice>
              <mc:Fallback>
                <p:oleObj name="Equation" r:id="rId5" imgW="1180800" imgH="228600" progId="Equation.DSMT4">
                  <p:embed/>
                  <p:pic>
                    <p:nvPicPr>
                      <p:cNvPr id="5" name="Object 4"/>
                      <p:cNvPicPr/>
                      <p:nvPr/>
                    </p:nvPicPr>
                    <p:blipFill>
                      <a:blip r:embed="rId6"/>
                      <a:stretch>
                        <a:fillRect/>
                      </a:stretch>
                    </p:blipFill>
                    <p:spPr>
                      <a:xfrm>
                        <a:off x="1354182" y="4815681"/>
                        <a:ext cx="2819400" cy="5334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195070" y="5754188"/>
          <a:ext cx="4032250" cy="533400"/>
        </p:xfrm>
        <a:graphic>
          <a:graphicData uri="http://schemas.openxmlformats.org/presentationml/2006/ole">
            <mc:AlternateContent xmlns:mc="http://schemas.openxmlformats.org/markup-compatibility/2006">
              <mc:Choice xmlns:v="urn:schemas-microsoft-com:vml" Requires="v">
                <p:oleObj spid="_x0000_s171011" name="Equation" r:id="rId7" imgW="1688760" imgH="228600" progId="Equation.DSMT4">
                  <p:embed/>
                </p:oleObj>
              </mc:Choice>
              <mc:Fallback>
                <p:oleObj name="Equation" r:id="rId7" imgW="1688760" imgH="228600" progId="Equation.DSMT4">
                  <p:embed/>
                  <p:pic>
                    <p:nvPicPr>
                      <p:cNvPr id="6" name="Object 5"/>
                      <p:cNvPicPr>
                        <a:picLocks noChangeAspect="1" noChangeArrowheads="1"/>
                      </p:cNvPicPr>
                      <p:nvPr/>
                    </p:nvPicPr>
                    <p:blipFill>
                      <a:blip r:embed="rId8"/>
                      <a:srcRect/>
                      <a:stretch>
                        <a:fillRect/>
                      </a:stretch>
                    </p:blipFill>
                    <p:spPr bwMode="auto">
                      <a:xfrm>
                        <a:off x="1195070" y="5754188"/>
                        <a:ext cx="40322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62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533400"/>
                <a:ext cx="12192000" cy="6324600"/>
              </a:xfrm>
            </p:spPr>
            <p:txBody>
              <a:bodyPr/>
              <a:lstStyle/>
              <a:p>
                <a:pPr marL="0" indent="0">
                  <a:buNone/>
                </a:pPr>
                <a:r>
                  <a:rPr lang="en-US">
                    <a:solidFill>
                      <a:srgbClr val="0066FF"/>
                    </a:solidFill>
                  </a:rPr>
                  <a:t>3.2.3 Tính </a:t>
                </a:r>
                <a:r>
                  <a:rPr lang="en-US" err="1">
                    <a:solidFill>
                      <a:srgbClr val="0066FF"/>
                    </a:solidFill>
                  </a:rPr>
                  <a:t>chất</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tích</a:t>
                </a:r>
                <a:r>
                  <a:rPr lang="en-US">
                    <a:solidFill>
                      <a:srgbClr val="0066FF"/>
                    </a:solidFill>
                  </a:rPr>
                  <a:t> </a:t>
                </a:r>
                <a:r>
                  <a:rPr lang="en-US" err="1">
                    <a:solidFill>
                      <a:srgbClr val="0066FF"/>
                    </a:solidFill>
                  </a:rPr>
                  <a:t>chập</a:t>
                </a:r>
                <a:r>
                  <a:rPr lang="en-US">
                    <a:solidFill>
                      <a:srgbClr val="0066FF"/>
                    </a:solidFill>
                  </a:rPr>
                  <a:t>:</a:t>
                </a:r>
              </a:p>
              <a:p>
                <a:r>
                  <a:rPr lang="en-US" err="1"/>
                  <a:t>Trong</a:t>
                </a:r>
                <a:r>
                  <a:rPr lang="en-US"/>
                  <a:t> </a:t>
                </a:r>
                <a:r>
                  <a:rPr lang="en-US" err="1"/>
                  <a:t>miền</a:t>
                </a:r>
                <a:r>
                  <a:rPr lang="en-US"/>
                  <a:t> </a:t>
                </a:r>
                <a:r>
                  <a:rPr lang="en-US" err="1"/>
                  <a:t>rời</a:t>
                </a:r>
                <a:r>
                  <a:rPr lang="en-US"/>
                  <a:t> </a:t>
                </a:r>
                <a:r>
                  <a:rPr lang="en-US" err="1"/>
                  <a:t>rạc</a:t>
                </a:r>
                <a:r>
                  <a:rPr lang="en-US"/>
                  <a:t> n:</a:t>
                </a:r>
              </a:p>
              <a:p>
                <a:endParaRPr lang="en-US"/>
              </a:p>
              <a:p>
                <a:r>
                  <a:rPr lang="en-US" err="1"/>
                  <a:t>Trong</a:t>
                </a:r>
                <a:r>
                  <a:rPr lang="en-US"/>
                  <a:t> </a:t>
                </a:r>
                <a:r>
                  <a:rPr lang="en-US" err="1"/>
                  <a:t>miền</a:t>
                </a:r>
                <a:r>
                  <a:rPr lang="en-US"/>
                  <a:t> </a:t>
                </a:r>
                <a:r>
                  <a:rPr lang="en-US" err="1"/>
                  <a:t>tần</a:t>
                </a:r>
                <a:r>
                  <a:rPr lang="en-US"/>
                  <a:t> </a:t>
                </a:r>
                <a:r>
                  <a:rPr lang="en-US" err="1"/>
                  <a:t>số</a:t>
                </a:r>
                <a:r>
                  <a:rPr lang="en-US"/>
                  <a:t> </a:t>
                </a:r>
                <a:r>
                  <a:rPr lang="en-US" err="1"/>
                  <a:t>liên</a:t>
                </a:r>
                <a:r>
                  <a:rPr lang="en-US"/>
                  <a:t> </a:t>
                </a:r>
                <a:r>
                  <a:rPr lang="en-US" err="1"/>
                  <a:t>tục</a:t>
                </a:r>
                <a:r>
                  <a:rPr lang="en-US"/>
                  <a:t> </a:t>
                </a:r>
                <a14:m>
                  <m:oMath xmlns:m="http://schemas.openxmlformats.org/officeDocument/2006/math">
                    <m:r>
                      <a:rPr lang="en-US" i="1" smtClean="0">
                        <a:latin typeface="Cambria Math"/>
                        <a:ea typeface="Cambria Math"/>
                      </a:rPr>
                      <m:t>𝜔</m:t>
                    </m:r>
                    <m:r>
                      <a:rPr lang="en-US" b="0" i="1" smtClean="0">
                        <a:latin typeface="Cambria Math"/>
                        <a:ea typeface="Cambria Math"/>
                      </a:rPr>
                      <m:t>:</m:t>
                    </m:r>
                  </m:oMath>
                </a14:m>
                <a:endParaRPr lang="en-US"/>
              </a:p>
              <a:p>
                <a:endParaRPr lang="en-US"/>
              </a:p>
              <a:p>
                <a:endParaRPr lang="en-US"/>
              </a:p>
              <a:p>
                <a:pPr marL="0" indent="0">
                  <a:buNone/>
                </a:pPr>
                <a:r>
                  <a:rPr lang="en-US">
                    <a:solidFill>
                      <a:srgbClr val="0066FF"/>
                    </a:solidFill>
                  </a:rPr>
                  <a:t>3.3.3. Tính </a:t>
                </a:r>
                <a:r>
                  <a:rPr lang="en-US" err="1">
                    <a:solidFill>
                      <a:srgbClr val="0066FF"/>
                    </a:solidFill>
                  </a:rPr>
                  <a:t>chất</a:t>
                </a:r>
                <a:r>
                  <a:rPr lang="en-US">
                    <a:solidFill>
                      <a:srgbClr val="0066FF"/>
                    </a:solidFill>
                  </a:rPr>
                  <a:t> </a:t>
                </a:r>
                <a:r>
                  <a:rPr lang="en-US" err="1">
                    <a:solidFill>
                      <a:srgbClr val="0066FF"/>
                    </a:solidFill>
                  </a:rPr>
                  <a:t>đối</a:t>
                </a:r>
                <a:r>
                  <a:rPr lang="en-US">
                    <a:solidFill>
                      <a:srgbClr val="0066FF"/>
                    </a:solidFill>
                  </a:rPr>
                  <a:t> </a:t>
                </a:r>
                <a:r>
                  <a:rPr lang="en-US" err="1">
                    <a:solidFill>
                      <a:srgbClr val="0066FF"/>
                    </a:solidFill>
                  </a:rPr>
                  <a:t>xứng</a:t>
                </a:r>
                <a:r>
                  <a:rPr lang="en-US">
                    <a:solidFill>
                      <a:srgbClr val="0066FF"/>
                    </a:solidFill>
                  </a:rPr>
                  <a:t>:</a:t>
                </a:r>
              </a:p>
              <a:p>
                <a:r>
                  <a:rPr lang="en-US" err="1"/>
                  <a:t>Xét</a:t>
                </a:r>
                <a:r>
                  <a:rPr lang="en-US"/>
                  <a:t> </a:t>
                </a:r>
                <a:r>
                  <a:rPr lang="en-US" err="1"/>
                  <a:t>tín</a:t>
                </a:r>
                <a:r>
                  <a:rPr lang="en-US"/>
                  <a:t> </a:t>
                </a:r>
                <a:r>
                  <a:rPr lang="en-US" err="1"/>
                  <a:t>hiệu</a:t>
                </a:r>
                <a:r>
                  <a:rPr lang="en-US"/>
                  <a:t> </a:t>
                </a:r>
                <a:r>
                  <a:rPr lang="en-US" err="1"/>
                  <a:t>rời</a:t>
                </a:r>
                <a:r>
                  <a:rPr lang="en-US"/>
                  <a:t> </a:t>
                </a:r>
                <a:r>
                  <a:rPr lang="en-US" err="1"/>
                  <a:t>rạc</a:t>
                </a:r>
                <a:r>
                  <a:rPr lang="en-US"/>
                  <a:t> x(n), </a:t>
                </a:r>
                <a:r>
                  <a:rPr lang="en-US" err="1"/>
                  <a:t>giả</a:t>
                </a:r>
                <a:r>
                  <a:rPr lang="en-US"/>
                  <a:t> </a:t>
                </a:r>
                <a:r>
                  <a:rPr lang="en-US" err="1"/>
                  <a:t>xử</a:t>
                </a:r>
                <a:r>
                  <a:rPr lang="en-US"/>
                  <a:t>          </a:t>
                </a:r>
                <a:r>
                  <a:rPr lang="en-US" err="1"/>
                  <a:t>là</a:t>
                </a:r>
                <a:r>
                  <a:rPr lang="en-US"/>
                  <a:t> </a:t>
                </a:r>
                <a:r>
                  <a:rPr lang="en-US" err="1"/>
                  <a:t>liên</a:t>
                </a:r>
                <a:r>
                  <a:rPr lang="en-US"/>
                  <a:t> </a:t>
                </a:r>
                <a:r>
                  <a:rPr lang="en-US" err="1"/>
                  <a:t>hợp</a:t>
                </a:r>
                <a:r>
                  <a:rPr lang="en-US"/>
                  <a:t> </a:t>
                </a:r>
                <a:r>
                  <a:rPr lang="en-US" err="1"/>
                  <a:t>phức</a:t>
                </a:r>
                <a:r>
                  <a:rPr lang="en-US"/>
                  <a:t> </a:t>
                </a:r>
                <a:r>
                  <a:rPr lang="en-US" err="1"/>
                  <a:t>của</a:t>
                </a:r>
                <a:r>
                  <a:rPr lang="en-US"/>
                  <a:t> x(n) </a:t>
                </a:r>
                <a:r>
                  <a:rPr lang="en-US" err="1"/>
                  <a:t>khi</a:t>
                </a:r>
                <a:r>
                  <a:rPr lang="en-US"/>
                  <a:t> </a:t>
                </a:r>
                <a:r>
                  <a:rPr lang="en-US" err="1"/>
                  <a:t>đó</a:t>
                </a:r>
                <a:r>
                  <a:rPr lang="en-US"/>
                  <a:t>, ta </a:t>
                </a:r>
                <a:r>
                  <a:rPr lang="en-US" err="1"/>
                  <a:t>có</a:t>
                </a:r>
                <a:r>
                  <a:rPr lang="en-US"/>
                  <a:t>:</a:t>
                </a:r>
              </a:p>
              <a:p>
                <a:pPr marL="0" indent="0">
                  <a:buNone/>
                </a:pPr>
                <a:endParaRPr lang="en-US"/>
              </a:p>
              <a:p>
                <a:pPr marL="0" indent="0">
                  <a:buNone/>
                </a:pPr>
                <a:endParaRPr lang="en-US"/>
              </a:p>
              <a:p>
                <a:pPr marL="0" indent="0">
                  <a:buNone/>
                </a:pPr>
                <a:endParaRPr lang="en-US"/>
              </a:p>
              <a:p>
                <a:pPr marL="0" indent="0">
                  <a:buNone/>
                </a:pPr>
                <a:r>
                  <a:rPr lang="en-US" err="1"/>
                  <a:t>Trong</a:t>
                </a:r>
                <a:r>
                  <a:rPr lang="en-US"/>
                  <a:t> </a:t>
                </a:r>
                <a:r>
                  <a:rPr lang="en-US" err="1"/>
                  <a:t>đó</a:t>
                </a:r>
                <a:r>
                  <a:rPr lang="en-US"/>
                  <a:t>: 	      </a:t>
                </a:r>
                <a:r>
                  <a:rPr lang="en-US" err="1"/>
                  <a:t>là</a:t>
                </a:r>
                <a:r>
                  <a:rPr lang="en-US"/>
                  <a:t> </a:t>
                </a:r>
                <a:r>
                  <a:rPr lang="en-US" err="1"/>
                  <a:t>liên</a:t>
                </a:r>
                <a:r>
                  <a:rPr lang="en-US"/>
                  <a:t> </a:t>
                </a:r>
                <a:r>
                  <a:rPr lang="en-US" err="1"/>
                  <a:t>hợp</a:t>
                </a:r>
                <a:r>
                  <a:rPr lang="en-US"/>
                  <a:t> </a:t>
                </a:r>
                <a:r>
                  <a:rPr lang="en-US" err="1"/>
                  <a:t>phức</a:t>
                </a:r>
                <a:r>
                  <a:rPr lang="en-US"/>
                  <a:t> </a:t>
                </a:r>
              </a:p>
              <a:p>
                <a:endParaRPr lang="en-US"/>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533400"/>
                <a:ext cx="12192000" cy="6324600"/>
              </a:xfrm>
              <a:blipFill>
                <a:blip r:embed="rId3"/>
                <a:stretch>
                  <a:fillRect l="-750" t="-771"/>
                </a:stretch>
              </a:blipFill>
            </p:spPr>
            <p:txBody>
              <a:bodyPr/>
              <a:lstStyle/>
              <a:p>
                <a:r>
                  <a:rPr lang="en-US">
                    <a:noFill/>
                  </a:rPr>
                  <a:t> </a:t>
                </a:r>
              </a:p>
            </p:txBody>
          </p:sp>
        </mc:Fallback>
      </mc:AlternateContent>
      <p:graphicFrame>
        <p:nvGraphicFramePr>
          <p:cNvPr id="4" name="Object 3"/>
          <p:cNvGraphicFramePr>
            <a:graphicFrameLocks noChangeAspect="1"/>
          </p:cNvGraphicFramePr>
          <p:nvPr/>
        </p:nvGraphicFramePr>
        <p:xfrm>
          <a:off x="3002280" y="1358900"/>
          <a:ext cx="2286000" cy="457200"/>
        </p:xfrm>
        <a:graphic>
          <a:graphicData uri="http://schemas.openxmlformats.org/presentationml/2006/ole">
            <mc:AlternateContent xmlns:mc="http://schemas.openxmlformats.org/markup-compatibility/2006">
              <mc:Choice xmlns:v="urn:schemas-microsoft-com:vml" Requires="v">
                <p:oleObj spid="_x0000_s172033" name="Equation" r:id="rId4" imgW="1193760" imgH="228600" progId="Equation.DSMT4">
                  <p:embed/>
                </p:oleObj>
              </mc:Choice>
              <mc:Fallback>
                <p:oleObj name="Equation" r:id="rId4" imgW="1193760" imgH="228600" progId="Equation.DSMT4">
                  <p:embed/>
                  <p:pic>
                    <p:nvPicPr>
                      <p:cNvPr id="4" name="Object 3"/>
                      <p:cNvPicPr/>
                      <p:nvPr/>
                    </p:nvPicPr>
                    <p:blipFill>
                      <a:blip r:embed="rId5"/>
                      <a:stretch>
                        <a:fillRect/>
                      </a:stretch>
                    </p:blipFill>
                    <p:spPr>
                      <a:xfrm>
                        <a:off x="3002280" y="1358900"/>
                        <a:ext cx="2286000" cy="457200"/>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2901950" y="2374900"/>
          <a:ext cx="4254500" cy="469900"/>
        </p:xfrm>
        <a:graphic>
          <a:graphicData uri="http://schemas.openxmlformats.org/presentationml/2006/ole">
            <mc:AlternateContent xmlns:mc="http://schemas.openxmlformats.org/markup-compatibility/2006">
              <mc:Choice xmlns:v="urn:schemas-microsoft-com:vml" Requires="v">
                <p:oleObj spid="_x0000_s172034" name="Equation" r:id="rId6" imgW="2616120" imgH="241200" progId="Equation.DSMT4">
                  <p:embed/>
                </p:oleObj>
              </mc:Choice>
              <mc:Fallback>
                <p:oleObj name="Equation" r:id="rId6" imgW="2616120" imgH="241200" progId="Equation.DSMT4">
                  <p:embed/>
                  <p:pic>
                    <p:nvPicPr>
                      <p:cNvPr id="5" name="Object 4"/>
                      <p:cNvPicPr/>
                      <p:nvPr/>
                    </p:nvPicPr>
                    <p:blipFill>
                      <a:blip r:embed="rId7"/>
                      <a:stretch>
                        <a:fillRect/>
                      </a:stretch>
                    </p:blipFill>
                    <p:spPr>
                      <a:xfrm>
                        <a:off x="2901950" y="2374900"/>
                        <a:ext cx="4254500" cy="4699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4365172" y="3628571"/>
          <a:ext cx="520700" cy="457200"/>
        </p:xfrm>
        <a:graphic>
          <a:graphicData uri="http://schemas.openxmlformats.org/presentationml/2006/ole">
            <mc:AlternateContent xmlns:mc="http://schemas.openxmlformats.org/markup-compatibility/2006">
              <mc:Choice xmlns:v="urn:schemas-microsoft-com:vml" Requires="v">
                <p:oleObj spid="_x0000_s172035" name="Equation" r:id="rId8" imgW="368280" imgH="228600" progId="Equation.DSMT4">
                  <p:embed/>
                </p:oleObj>
              </mc:Choice>
              <mc:Fallback>
                <p:oleObj name="Equation" r:id="rId8" imgW="368280" imgH="228600" progId="Equation.DSMT4">
                  <p:embed/>
                  <p:pic>
                    <p:nvPicPr>
                      <p:cNvPr id="6" name="Object 5"/>
                      <p:cNvPicPr/>
                      <p:nvPr/>
                    </p:nvPicPr>
                    <p:blipFill>
                      <a:blip r:embed="rId9"/>
                      <a:stretch>
                        <a:fillRect/>
                      </a:stretch>
                    </p:blipFill>
                    <p:spPr>
                      <a:xfrm>
                        <a:off x="4365172" y="3628571"/>
                        <a:ext cx="520700" cy="4572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819400" y="4141651"/>
          <a:ext cx="3877128" cy="886823"/>
        </p:xfrm>
        <a:graphic>
          <a:graphicData uri="http://schemas.openxmlformats.org/presentationml/2006/ole">
            <mc:AlternateContent xmlns:mc="http://schemas.openxmlformats.org/markup-compatibility/2006">
              <mc:Choice xmlns:v="urn:schemas-microsoft-com:vml" Requires="v">
                <p:oleObj spid="_x0000_s172036" name="Equation" r:id="rId10" imgW="1346040" imgH="482400" progId="Equation.DSMT4">
                  <p:embed/>
                </p:oleObj>
              </mc:Choice>
              <mc:Fallback>
                <p:oleObj name="Equation" r:id="rId10" imgW="1346040" imgH="482400" progId="Equation.DSMT4">
                  <p:embed/>
                  <p:pic>
                    <p:nvPicPr>
                      <p:cNvPr id="7" name="Object 6"/>
                      <p:cNvPicPr/>
                      <p:nvPr/>
                    </p:nvPicPr>
                    <p:blipFill>
                      <a:blip r:embed="rId11"/>
                      <a:stretch>
                        <a:fillRect/>
                      </a:stretch>
                    </p:blipFill>
                    <p:spPr>
                      <a:xfrm>
                        <a:off x="2819400" y="4141651"/>
                        <a:ext cx="3877128" cy="886823"/>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1447800" y="5334000"/>
          <a:ext cx="914400" cy="457200"/>
        </p:xfrm>
        <a:graphic>
          <a:graphicData uri="http://schemas.openxmlformats.org/presentationml/2006/ole">
            <mc:AlternateContent xmlns:mc="http://schemas.openxmlformats.org/markup-compatibility/2006">
              <mc:Choice xmlns:v="urn:schemas-microsoft-com:vml" Requires="v">
                <p:oleObj spid="_x0000_s172037" name="Equation" r:id="rId12" imgW="558720" imgH="253800" progId="Equation.DSMT4">
                  <p:embed/>
                </p:oleObj>
              </mc:Choice>
              <mc:Fallback>
                <p:oleObj name="Equation" r:id="rId12" imgW="558720" imgH="253800" progId="Equation.DSMT4">
                  <p:embed/>
                  <p:pic>
                    <p:nvPicPr>
                      <p:cNvPr id="8" name="Object 7"/>
                      <p:cNvPicPr/>
                      <p:nvPr/>
                    </p:nvPicPr>
                    <p:blipFill>
                      <a:blip r:embed="rId13"/>
                      <a:stretch>
                        <a:fillRect/>
                      </a:stretch>
                    </p:blipFill>
                    <p:spPr>
                      <a:xfrm>
                        <a:off x="1447800" y="5334000"/>
                        <a:ext cx="914400" cy="4572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4397829" y="5382622"/>
          <a:ext cx="838200" cy="381000"/>
        </p:xfrm>
        <a:graphic>
          <a:graphicData uri="http://schemas.openxmlformats.org/presentationml/2006/ole">
            <mc:AlternateContent xmlns:mc="http://schemas.openxmlformats.org/markup-compatibility/2006">
              <mc:Choice xmlns:v="urn:schemas-microsoft-com:vml" Requires="v">
                <p:oleObj spid="_x0000_s172038" name="Equation" r:id="rId14" imgW="533160" imgH="228600" progId="Equation.DSMT4">
                  <p:embed/>
                </p:oleObj>
              </mc:Choice>
              <mc:Fallback>
                <p:oleObj name="Equation" r:id="rId14" imgW="533160" imgH="228600" progId="Equation.DSMT4">
                  <p:embed/>
                  <p:pic>
                    <p:nvPicPr>
                      <p:cNvPr id="9" name="Object 8"/>
                      <p:cNvPicPr/>
                      <p:nvPr/>
                    </p:nvPicPr>
                    <p:blipFill>
                      <a:blip r:embed="rId15"/>
                      <a:stretch>
                        <a:fillRect/>
                      </a:stretch>
                    </p:blipFill>
                    <p:spPr>
                      <a:xfrm>
                        <a:off x="4397829" y="5382622"/>
                        <a:ext cx="838200" cy="381000"/>
                      </a:xfrm>
                      <a:prstGeom prst="rect">
                        <a:avLst/>
                      </a:prstGeom>
                    </p:spPr>
                  </p:pic>
                </p:oleObj>
              </mc:Fallback>
            </mc:AlternateContent>
          </a:graphicData>
        </a:graphic>
      </p:graphicFrame>
    </p:spTree>
    <p:extLst>
      <p:ext uri="{BB962C8B-B14F-4D97-AF65-F5344CB8AC3E}">
        <p14:creationId xmlns:p14="http://schemas.microsoft.com/office/powerpoint/2010/main" val="806620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2"/>
          <p:cNvSpPr>
            <a:spLocks noGrp="1" noChangeArrowheads="1"/>
          </p:cNvSpPr>
          <p:nvPr>
            <p:ph type="title"/>
          </p:nvPr>
        </p:nvSpPr>
        <p:spPr>
          <a:xfrm>
            <a:off x="0" y="23020"/>
            <a:ext cx="8915400" cy="639763"/>
          </a:xfrm>
        </p:spPr>
        <p:txBody>
          <a:bodyPr>
            <a:normAutofit/>
          </a:bodyPr>
          <a:lstStyle/>
          <a:p>
            <a:pPr algn="l" eaLnBrk="1" hangingPunct="1"/>
            <a:r>
              <a:rPr lang="en-US" sz="2400">
                <a:solidFill>
                  <a:srgbClr val="0000FF"/>
                </a:solidFill>
              </a:rPr>
              <a:t>3.3. QUAN HỆ GIỮA BIẾN ĐỔI FOURIER VÀ BIẾN ĐỔI Z </a:t>
            </a:r>
          </a:p>
        </p:txBody>
      </p:sp>
      <p:graphicFrame>
        <p:nvGraphicFramePr>
          <p:cNvPr id="58370" name="Object 3"/>
          <p:cNvGraphicFramePr>
            <a:graphicFrameLocks noChangeAspect="1"/>
          </p:cNvGraphicFramePr>
          <p:nvPr/>
        </p:nvGraphicFramePr>
        <p:xfrm>
          <a:off x="3545772" y="1176223"/>
          <a:ext cx="2510246" cy="800894"/>
        </p:xfrm>
        <a:graphic>
          <a:graphicData uri="http://schemas.openxmlformats.org/presentationml/2006/ole">
            <mc:AlternateContent xmlns:mc="http://schemas.openxmlformats.org/markup-compatibility/2006">
              <mc:Choice xmlns:v="urn:schemas-microsoft-com:vml" Requires="v">
                <p:oleObj spid="_x0000_s173057" name="Equation" r:id="rId3" imgW="1307880" imgH="431640" progId="Equation.DSMT4">
                  <p:embed/>
                </p:oleObj>
              </mc:Choice>
              <mc:Fallback>
                <p:oleObj name="Equation" r:id="rId3" imgW="1307880" imgH="431640" progId="Equation.DSMT4">
                  <p:embed/>
                  <p:pic>
                    <p:nvPicPr>
                      <p:cNvPr id="58370" name="Object 3"/>
                      <p:cNvPicPr>
                        <a:picLocks noChangeAspect="1" noChangeArrowheads="1"/>
                      </p:cNvPicPr>
                      <p:nvPr/>
                    </p:nvPicPr>
                    <p:blipFill>
                      <a:blip r:embed="rId4"/>
                      <a:srcRect/>
                      <a:stretch>
                        <a:fillRect/>
                      </a:stretch>
                    </p:blipFill>
                    <p:spPr bwMode="auto">
                      <a:xfrm>
                        <a:off x="3545772" y="1176223"/>
                        <a:ext cx="2510246" cy="800894"/>
                      </a:xfrm>
                      <a:prstGeom prst="rect">
                        <a:avLst/>
                      </a:prstGeom>
                      <a:noFill/>
                    </p:spPr>
                  </p:pic>
                </p:oleObj>
              </mc:Fallback>
            </mc:AlternateContent>
          </a:graphicData>
        </a:graphic>
      </p:graphicFrame>
      <p:graphicFrame>
        <p:nvGraphicFramePr>
          <p:cNvPr id="58372" name="Object 5"/>
          <p:cNvGraphicFramePr>
            <a:graphicFrameLocks noChangeAspect="1"/>
          </p:cNvGraphicFramePr>
          <p:nvPr/>
        </p:nvGraphicFramePr>
        <p:xfrm>
          <a:off x="2999862" y="3486369"/>
          <a:ext cx="4419600" cy="990600"/>
        </p:xfrm>
        <a:graphic>
          <a:graphicData uri="http://schemas.openxmlformats.org/presentationml/2006/ole">
            <mc:AlternateContent xmlns:mc="http://schemas.openxmlformats.org/markup-compatibility/2006">
              <mc:Choice xmlns:v="urn:schemas-microsoft-com:vml" Requires="v">
                <p:oleObj spid="_x0000_s173058" name="Equation" r:id="rId5" imgW="2286000" imgH="431800" progId="Equation.DSMT4">
                  <p:embed/>
                </p:oleObj>
              </mc:Choice>
              <mc:Fallback>
                <p:oleObj name="Equation" r:id="rId5" imgW="2286000" imgH="431800" progId="Equation.DSMT4">
                  <p:embed/>
                  <p:pic>
                    <p:nvPicPr>
                      <p:cNvPr id="5837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9862" y="3486369"/>
                        <a:ext cx="4419600" cy="990600"/>
                      </a:xfrm>
                      <a:prstGeom prst="rect">
                        <a:avLst/>
                      </a:prstGeom>
                      <a:noFill/>
                    </p:spPr>
                  </p:pic>
                </p:oleObj>
              </mc:Fallback>
            </mc:AlternateContent>
          </a:graphicData>
        </a:graphic>
      </p:graphicFrame>
      <p:sp>
        <p:nvSpPr>
          <p:cNvPr id="58375" name="Rectangle 7"/>
          <p:cNvSpPr>
            <a:spLocks noChangeArrowheads="1"/>
          </p:cNvSpPr>
          <p:nvPr/>
        </p:nvSpPr>
        <p:spPr bwMode="auto">
          <a:xfrm>
            <a:off x="-449519" y="680394"/>
            <a:ext cx="5788188"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thấy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ZT :</a:t>
            </a:r>
          </a:p>
        </p:txBody>
      </p:sp>
      <p:sp>
        <p:nvSpPr>
          <p:cNvPr id="58377" name="Rectangle 9"/>
          <p:cNvSpPr>
            <a:spLocks noChangeArrowheads="1"/>
          </p:cNvSpPr>
          <p:nvPr/>
        </p:nvSpPr>
        <p:spPr bwMode="auto">
          <a:xfrm>
            <a:off x="-449519" y="3024704"/>
            <a:ext cx="9157507"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chúng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(r=1),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8378" name="Rectangle 10"/>
          <p:cNvSpPr>
            <a:spLocks noChangeArrowheads="1"/>
          </p:cNvSpPr>
          <p:nvPr/>
        </p:nvSpPr>
        <p:spPr bwMode="auto">
          <a:xfrm>
            <a:off x="18801" y="4607323"/>
            <a:ext cx="11473542" cy="1938992"/>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ta</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rút</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ra</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xét</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chính</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Do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đó</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trường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hợp</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Chúng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thể</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bằng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cách</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đánh</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phải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nằm</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trong</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a:t>
            </a:r>
          </a:p>
        </p:txBody>
      </p:sp>
      <p:sp>
        <p:nvSpPr>
          <p:cNvPr id="10" name="Rectangle 7"/>
          <p:cNvSpPr>
            <a:spLocks noChangeArrowheads="1"/>
          </p:cNvSpPr>
          <p:nvPr/>
        </p:nvSpPr>
        <p:spPr bwMode="auto">
          <a:xfrm>
            <a:off x="-460894" y="1916413"/>
            <a:ext cx="5772158"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thấy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FT :</a:t>
            </a:r>
          </a:p>
        </p:txBody>
      </p:sp>
      <p:graphicFrame>
        <p:nvGraphicFramePr>
          <p:cNvPr id="11" name="Object 3"/>
          <p:cNvGraphicFramePr>
            <a:graphicFrameLocks noChangeAspect="1"/>
          </p:cNvGraphicFramePr>
          <p:nvPr/>
        </p:nvGraphicFramePr>
        <p:xfrm>
          <a:off x="3175000" y="2309813"/>
          <a:ext cx="2925763" cy="801687"/>
        </p:xfrm>
        <a:graphic>
          <a:graphicData uri="http://schemas.openxmlformats.org/presentationml/2006/ole">
            <mc:AlternateContent xmlns:mc="http://schemas.openxmlformats.org/markup-compatibility/2006">
              <mc:Choice xmlns:v="urn:schemas-microsoft-com:vml" Requires="v">
                <p:oleObj spid="_x0000_s173059" name="Equation" r:id="rId7" imgW="1523880" imgH="431640" progId="Equation.DSMT4">
                  <p:embed/>
                </p:oleObj>
              </mc:Choice>
              <mc:Fallback>
                <p:oleObj name="Equation" r:id="rId7" imgW="1523880" imgH="431640" progId="Equation.DSMT4">
                  <p:embed/>
                  <p:pic>
                    <p:nvPicPr>
                      <p:cNvPr id="11" name="Object 3"/>
                      <p:cNvPicPr>
                        <a:picLocks noChangeAspect="1" noChangeArrowheads="1"/>
                      </p:cNvPicPr>
                      <p:nvPr/>
                    </p:nvPicPr>
                    <p:blipFill>
                      <a:blip r:embed="rId8"/>
                      <a:srcRect/>
                      <a:stretch>
                        <a:fillRect/>
                      </a:stretch>
                    </p:blipFill>
                    <p:spPr bwMode="auto">
                      <a:xfrm>
                        <a:off x="3175000" y="2309813"/>
                        <a:ext cx="2925763" cy="801687"/>
                      </a:xfrm>
                      <a:prstGeom prst="rect">
                        <a:avLst/>
                      </a:prstGeom>
                      <a:noFill/>
                    </p:spPr>
                  </p:pic>
                </p:oleObj>
              </mc:Fallback>
            </mc:AlternateContent>
          </a:graphicData>
        </a:graphic>
      </p:graphicFrame>
    </p:spTree>
    <p:extLst>
      <p:ext uri="{BB962C8B-B14F-4D97-AF65-F5344CB8AC3E}">
        <p14:creationId xmlns:p14="http://schemas.microsoft.com/office/powerpoint/2010/main" val="1491104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P spid="58375" grpId="0"/>
      <p:bldP spid="58377" grpId="0"/>
      <p:bldP spid="58378" grpId="0"/>
      <p:bldP spid="10"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2"/>
          <p:cNvSpPr>
            <a:spLocks noGrp="1" noChangeArrowheads="1"/>
          </p:cNvSpPr>
          <p:nvPr>
            <p:ph type="title"/>
          </p:nvPr>
        </p:nvSpPr>
        <p:spPr>
          <a:xfrm>
            <a:off x="1524001" y="129103"/>
            <a:ext cx="8534400" cy="639763"/>
          </a:xfrm>
        </p:spPr>
        <p:txBody>
          <a:bodyPr>
            <a:normAutofit fontScale="90000"/>
          </a:bodyPr>
          <a:lstStyle/>
          <a:p>
            <a:pPr eaLnBrk="1" hangingPunct="1"/>
            <a:r>
              <a:rPr lang="en-US" err="1">
                <a:solidFill>
                  <a:srgbClr val="3122F6"/>
                </a:solidFill>
              </a:rPr>
              <a:t>Ví</a:t>
            </a:r>
            <a:r>
              <a:rPr lang="en-US">
                <a:solidFill>
                  <a:srgbClr val="3122F6"/>
                </a:solidFill>
              </a:rPr>
              <a:t> </a:t>
            </a:r>
            <a:r>
              <a:rPr lang="en-US" err="1">
                <a:solidFill>
                  <a:srgbClr val="3122F6"/>
                </a:solidFill>
              </a:rPr>
              <a:t>dụ</a:t>
            </a:r>
            <a:r>
              <a:rPr lang="en-US">
                <a:solidFill>
                  <a:srgbClr val="3122F6"/>
                </a:solidFill>
              </a:rPr>
              <a:t> </a:t>
            </a:r>
            <a:r>
              <a:rPr lang="en-US" err="1">
                <a:solidFill>
                  <a:srgbClr val="3122F6"/>
                </a:solidFill>
              </a:rPr>
              <a:t>tìm</a:t>
            </a:r>
            <a:r>
              <a:rPr lang="en-US">
                <a:solidFill>
                  <a:srgbClr val="3122F6"/>
                </a:solidFill>
              </a:rPr>
              <a:t> FT </a:t>
            </a:r>
            <a:r>
              <a:rPr lang="en-US" err="1">
                <a:solidFill>
                  <a:srgbClr val="3122F6"/>
                </a:solidFill>
              </a:rPr>
              <a:t>từ</a:t>
            </a:r>
            <a:r>
              <a:rPr lang="en-US">
                <a:solidFill>
                  <a:srgbClr val="3122F6"/>
                </a:solidFill>
              </a:rPr>
              <a:t> </a:t>
            </a:r>
            <a:r>
              <a:rPr lang="en-US" err="1">
                <a:solidFill>
                  <a:srgbClr val="3122F6"/>
                </a:solidFill>
              </a:rPr>
              <a:t>ZT</a:t>
            </a:r>
            <a:endParaRPr lang="en-US">
              <a:solidFill>
                <a:srgbClr val="3122F6"/>
              </a:solidFill>
            </a:endParaRPr>
          </a:p>
        </p:txBody>
      </p:sp>
      <p:graphicFrame>
        <p:nvGraphicFramePr>
          <p:cNvPr id="59394" name="Object 3"/>
          <p:cNvGraphicFramePr>
            <a:graphicFrameLocks noChangeAspect="1"/>
          </p:cNvGraphicFramePr>
          <p:nvPr/>
        </p:nvGraphicFramePr>
        <p:xfrm>
          <a:off x="3810000" y="1752600"/>
          <a:ext cx="1905000" cy="1028700"/>
        </p:xfrm>
        <a:graphic>
          <a:graphicData uri="http://schemas.openxmlformats.org/presentationml/2006/ole">
            <mc:AlternateContent xmlns:mc="http://schemas.openxmlformats.org/markup-compatibility/2006">
              <mc:Choice xmlns:v="urn:schemas-microsoft-com:vml" Requires="v">
                <p:oleObj spid="_x0000_s174081" name="Equation" r:id="rId3" imgW="1079032" imgH="583947" progId="Equation.DSMT4">
                  <p:embed/>
                </p:oleObj>
              </mc:Choice>
              <mc:Fallback>
                <p:oleObj name="Equation" r:id="rId3" imgW="1079032" imgH="583947" progId="Equation.DSMT4">
                  <p:embed/>
                  <p:pic>
                    <p:nvPicPr>
                      <p:cNvPr id="5939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752600"/>
                        <a:ext cx="1905000" cy="102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5" name="Object 4"/>
          <p:cNvGraphicFramePr>
            <a:graphicFrameLocks noChangeAspect="1"/>
          </p:cNvGraphicFramePr>
          <p:nvPr/>
        </p:nvGraphicFramePr>
        <p:xfrm>
          <a:off x="6261100" y="1752601"/>
          <a:ext cx="1500188" cy="709613"/>
        </p:xfrm>
        <a:graphic>
          <a:graphicData uri="http://schemas.openxmlformats.org/presentationml/2006/ole">
            <mc:AlternateContent xmlns:mc="http://schemas.openxmlformats.org/markup-compatibility/2006">
              <mc:Choice xmlns:v="urn:schemas-microsoft-com:vml" Requires="v">
                <p:oleObj spid="_x0000_s174082" name="Equation" r:id="rId5" imgW="825480" imgH="393480" progId="Equation.DSMT4">
                  <p:embed/>
                </p:oleObj>
              </mc:Choice>
              <mc:Fallback>
                <p:oleObj name="Equation" r:id="rId5" imgW="825480" imgH="393480" progId="Equation.DSMT4">
                  <p:embed/>
                  <p:pic>
                    <p:nvPicPr>
                      <p:cNvPr id="5939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1752601"/>
                        <a:ext cx="1500188"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5"/>
          <p:cNvGraphicFramePr>
            <a:graphicFrameLocks noChangeAspect="1"/>
          </p:cNvGraphicFramePr>
          <p:nvPr/>
        </p:nvGraphicFramePr>
        <p:xfrm>
          <a:off x="1708732" y="4362631"/>
          <a:ext cx="4461881" cy="1428569"/>
        </p:xfrm>
        <a:graphic>
          <a:graphicData uri="http://schemas.openxmlformats.org/presentationml/2006/ole">
            <mc:AlternateContent xmlns:mc="http://schemas.openxmlformats.org/markup-compatibility/2006">
              <mc:Choice xmlns:v="urn:schemas-microsoft-com:vml" Requires="v">
                <p:oleObj spid="_x0000_s174083" name="Equation" r:id="rId7" imgW="2095200" imgH="583920" progId="Equation.DSMT4">
                  <p:embed/>
                </p:oleObj>
              </mc:Choice>
              <mc:Fallback>
                <p:oleObj name="Equation" r:id="rId7" imgW="2095200" imgH="583920" progId="Equation.DSMT4">
                  <p:embed/>
                  <p:pic>
                    <p:nvPicPr>
                      <p:cNvPr id="59396" name="Object 5"/>
                      <p:cNvPicPr>
                        <a:picLocks noChangeAspect="1" noChangeArrowheads="1"/>
                      </p:cNvPicPr>
                      <p:nvPr/>
                    </p:nvPicPr>
                    <p:blipFill>
                      <a:blip r:embed="rId8"/>
                      <a:srcRect/>
                      <a:stretch>
                        <a:fillRect/>
                      </a:stretch>
                    </p:blipFill>
                    <p:spPr bwMode="auto">
                      <a:xfrm>
                        <a:off x="1708732" y="4362631"/>
                        <a:ext cx="4461881" cy="1428569"/>
                      </a:xfrm>
                      <a:prstGeom prst="rect">
                        <a:avLst/>
                      </a:prstGeom>
                      <a:noFill/>
                    </p:spPr>
                  </p:pic>
                </p:oleObj>
              </mc:Fallback>
            </mc:AlternateContent>
          </a:graphicData>
        </a:graphic>
      </p:graphicFrame>
      <p:graphicFrame>
        <p:nvGraphicFramePr>
          <p:cNvPr id="59397" name="Object 6"/>
          <p:cNvGraphicFramePr>
            <a:graphicFrameLocks noChangeAspect="1"/>
          </p:cNvGraphicFramePr>
          <p:nvPr/>
        </p:nvGraphicFramePr>
        <p:xfrm>
          <a:off x="7696201" y="4200526"/>
          <a:ext cx="2733675" cy="2276475"/>
        </p:xfrm>
        <a:graphic>
          <a:graphicData uri="http://schemas.openxmlformats.org/presentationml/2006/ole">
            <mc:AlternateContent xmlns:mc="http://schemas.openxmlformats.org/markup-compatibility/2006">
              <mc:Choice xmlns:v="urn:schemas-microsoft-com:vml" Requires="v">
                <p:oleObj spid="_x0000_s174084" r:id="rId9" imgW="2740457" imgH="2256434" progId="">
                  <p:embed/>
                </p:oleObj>
              </mc:Choice>
              <mc:Fallback>
                <p:oleObj r:id="rId9" imgW="2740457" imgH="2256434" progId="">
                  <p:embed/>
                  <p:pic>
                    <p:nvPicPr>
                      <p:cNvPr id="5939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96201" y="4200526"/>
                        <a:ext cx="2733675" cy="227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399" name="Rectangle 7"/>
          <p:cNvSpPr>
            <a:spLocks noChangeArrowheads="1"/>
          </p:cNvSpPr>
          <p:nvPr/>
        </p:nvSpPr>
        <p:spPr bwMode="auto">
          <a:xfrm>
            <a:off x="2057401" y="1219201"/>
            <a:ext cx="5968301"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9400" name="Rectangle 8"/>
          <p:cNvSpPr>
            <a:spLocks noChangeArrowheads="1"/>
          </p:cNvSpPr>
          <p:nvPr/>
        </p:nvSpPr>
        <p:spPr bwMode="auto">
          <a:xfrm>
            <a:off x="1143001" y="2971801"/>
            <a:ext cx="9705849" cy="1200329"/>
          </a:xfrm>
          <a:prstGeom prst="rect">
            <a:avLst/>
          </a:prstGeom>
          <a:noFill/>
          <a:ln w="9525">
            <a:noFill/>
            <a:miter lim="800000"/>
            <a:headEnd/>
            <a:tailEnd/>
          </a:ln>
        </p:spPr>
        <p:txBody>
          <a:bodyPr wrap="squar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Đầu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xem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nằm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nằm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viết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a:t>
            </a:r>
          </a:p>
        </p:txBody>
      </p:sp>
      <p:sp>
        <p:nvSpPr>
          <p:cNvPr id="59401" name="Rectangle 9"/>
          <p:cNvSpPr>
            <a:spLocks noChangeArrowheads="1"/>
          </p:cNvSpPr>
          <p:nvPr/>
        </p:nvSpPr>
        <p:spPr bwMode="auto">
          <a:xfrm>
            <a:off x="1524001" y="42158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402" name="Rectangle 10"/>
          <p:cNvSpPr>
            <a:spLocks noChangeArrowheads="1"/>
          </p:cNvSpPr>
          <p:nvPr/>
        </p:nvSpPr>
        <p:spPr bwMode="auto">
          <a:xfrm>
            <a:off x="1524001" y="65526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58776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4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p:bldP spid="59399" grpId="0"/>
      <p:bldP spid="5940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7" y="77348"/>
            <a:ext cx="10972800" cy="1143000"/>
          </a:xfrm>
        </p:spPr>
        <p:txBody>
          <a:bodyPr>
            <a:normAutofit fontScale="90000"/>
          </a:bodyPr>
          <a:lstStyle/>
          <a:p>
            <a:pPr algn="l"/>
            <a:r>
              <a:rPr lang="en-US">
                <a:solidFill>
                  <a:srgbClr val="0066FF"/>
                </a:solidFill>
              </a:rPr>
              <a:t>3.4. </a:t>
            </a:r>
            <a:r>
              <a:rPr lang="en-US" err="1">
                <a:solidFill>
                  <a:srgbClr val="0066FF"/>
                </a:solidFill>
              </a:rPr>
              <a:t>Biểu</a:t>
            </a:r>
            <a:r>
              <a:rPr lang="en-US">
                <a:solidFill>
                  <a:srgbClr val="0066FF"/>
                </a:solidFill>
              </a:rPr>
              <a:t> </a:t>
            </a:r>
            <a:r>
              <a:rPr lang="en-US" err="1">
                <a:solidFill>
                  <a:srgbClr val="0066FF"/>
                </a:solidFill>
              </a:rPr>
              <a:t>diễn</a:t>
            </a:r>
            <a:r>
              <a:rPr lang="en-US">
                <a:solidFill>
                  <a:srgbClr val="0066FF"/>
                </a:solidFill>
              </a:rPr>
              <a:t> </a:t>
            </a:r>
            <a:r>
              <a:rPr lang="en-US" err="1">
                <a:solidFill>
                  <a:srgbClr val="0066FF"/>
                </a:solidFill>
              </a:rPr>
              <a:t>hệ</a:t>
            </a:r>
            <a:r>
              <a:rPr lang="en-US">
                <a:solidFill>
                  <a:srgbClr val="0066FF"/>
                </a:solidFill>
              </a:rPr>
              <a:t> </a:t>
            </a:r>
            <a:r>
              <a:rPr lang="en-US" err="1">
                <a:solidFill>
                  <a:srgbClr val="0066FF"/>
                </a:solidFill>
              </a:rPr>
              <a:t>thống</a:t>
            </a:r>
            <a:r>
              <a:rPr lang="en-US">
                <a:solidFill>
                  <a:srgbClr val="0066FF"/>
                </a:solidFill>
              </a:rPr>
              <a:t> </a:t>
            </a:r>
            <a:r>
              <a:rPr lang="en-US" err="1">
                <a:solidFill>
                  <a:srgbClr val="0066FF"/>
                </a:solidFill>
              </a:rPr>
              <a:t>trong</a:t>
            </a:r>
            <a:r>
              <a:rPr lang="en-US">
                <a:solidFill>
                  <a:srgbClr val="0066FF"/>
                </a:solidFill>
              </a:rPr>
              <a:t> </a:t>
            </a:r>
            <a:r>
              <a:rPr lang="en-US" err="1">
                <a:solidFill>
                  <a:srgbClr val="0066FF"/>
                </a:solidFill>
              </a:rPr>
              <a:t>miền</a:t>
            </a:r>
            <a:r>
              <a:rPr lang="en-US">
                <a:solidFill>
                  <a:srgbClr val="0066FF"/>
                </a:solidFill>
              </a:rPr>
              <a:t> </a:t>
            </a:r>
            <a:r>
              <a:rPr lang="en-US" err="1">
                <a:solidFill>
                  <a:srgbClr val="0066FF"/>
                </a:solidFill>
              </a:rPr>
              <a:t>tần</a:t>
            </a:r>
            <a:r>
              <a:rPr lang="en-US">
                <a:solidFill>
                  <a:srgbClr val="0066FF"/>
                </a:solidFill>
              </a:rPr>
              <a:t> </a:t>
            </a:r>
            <a:r>
              <a:rPr lang="en-US" err="1">
                <a:solidFill>
                  <a:srgbClr val="0066FF"/>
                </a:solidFill>
              </a:rPr>
              <a:t>số</a:t>
            </a:r>
            <a:r>
              <a:rPr lang="en-US">
                <a:solidFill>
                  <a:srgbClr val="0066FF"/>
                </a:solidFill>
              </a:rPr>
              <a:t> </a:t>
            </a:r>
            <a:r>
              <a:rPr lang="en-US" err="1">
                <a:solidFill>
                  <a:srgbClr val="0066FF"/>
                </a:solidFill>
              </a:rPr>
              <a:t>liên</a:t>
            </a:r>
            <a:r>
              <a:rPr lang="en-US">
                <a:solidFill>
                  <a:srgbClr val="0066FF"/>
                </a:solidFill>
              </a:rPr>
              <a:t> </a:t>
            </a:r>
            <a:r>
              <a:rPr lang="en-US" err="1">
                <a:solidFill>
                  <a:srgbClr val="0066FF"/>
                </a:solidFill>
              </a:rPr>
              <a:t>tục</a:t>
            </a:r>
            <a:r>
              <a:rPr lang="en-US">
                <a:solidFill>
                  <a:srgbClr val="0066FF"/>
                </a:solidFill>
              </a:rPr>
              <a:t> </a:t>
            </a:r>
            <a:r>
              <a:rPr lang="en-US">
                <a:solidFill>
                  <a:srgbClr val="0066FF"/>
                </a:solidFill>
                <a:sym typeface="Symbol" panose="05050102010706020507" pitchFamily="18" charset="2"/>
              </a:rPr>
              <a:t></a:t>
            </a:r>
            <a:r>
              <a:rPr lang="en-US">
                <a:solidFill>
                  <a:srgbClr val="0066FF"/>
                </a:solidFill>
              </a:rPr>
              <a:t> :</a:t>
            </a:r>
            <a:br>
              <a:rPr lang="en-US">
                <a:solidFill>
                  <a:srgbClr val="0066FF"/>
                </a:solidFill>
              </a:rPr>
            </a:br>
            <a:r>
              <a:rPr lang="en-US">
                <a:solidFill>
                  <a:srgbClr val="0066FF"/>
                </a:solidFill>
              </a:rPr>
              <a:t>3.4.1. </a:t>
            </a:r>
            <a:r>
              <a:rPr lang="en-US" err="1">
                <a:solidFill>
                  <a:srgbClr val="0066FF"/>
                </a:solidFill>
              </a:rPr>
              <a:t>Đáp</a:t>
            </a:r>
            <a:r>
              <a:rPr lang="en-US">
                <a:solidFill>
                  <a:srgbClr val="0066FF"/>
                </a:solidFill>
              </a:rPr>
              <a:t> </a:t>
            </a:r>
            <a:r>
              <a:rPr lang="en-US" err="1">
                <a:solidFill>
                  <a:srgbClr val="0066FF"/>
                </a:solidFill>
              </a:rPr>
              <a:t>ứng</a:t>
            </a:r>
            <a:r>
              <a:rPr lang="en-US">
                <a:solidFill>
                  <a:srgbClr val="0066FF"/>
                </a:solidFill>
              </a:rPr>
              <a:t> </a:t>
            </a:r>
            <a:r>
              <a:rPr lang="en-US" err="1">
                <a:solidFill>
                  <a:srgbClr val="0066FF"/>
                </a:solidFill>
              </a:rPr>
              <a:t>tần</a:t>
            </a:r>
            <a:r>
              <a:rPr lang="en-US">
                <a:solidFill>
                  <a:srgbClr val="0066FF"/>
                </a:solidFill>
              </a:rPr>
              <a:t> </a:t>
            </a:r>
            <a:r>
              <a:rPr lang="en-US" err="1">
                <a:solidFill>
                  <a:srgbClr val="0066FF"/>
                </a:solidFill>
              </a:rPr>
              <a:t>số</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hệ</a:t>
            </a:r>
            <a:r>
              <a:rPr lang="en-US">
                <a:solidFill>
                  <a:srgbClr val="0066FF"/>
                </a:solidFill>
              </a:rPr>
              <a:t> </a:t>
            </a:r>
            <a:r>
              <a:rPr lang="en-US" err="1">
                <a:solidFill>
                  <a:srgbClr val="0066FF"/>
                </a:solidFill>
              </a:rPr>
              <a:t>thống</a:t>
            </a:r>
            <a:r>
              <a:rPr lang="en-US">
                <a:solidFill>
                  <a:srgbClr val="0066FF"/>
                </a:solidFill>
              </a:rPr>
              <a:t>:</a:t>
            </a:r>
          </a:p>
        </p:txBody>
      </p:sp>
      <p:sp>
        <p:nvSpPr>
          <p:cNvPr id="3" name="Content Placeholder 2"/>
          <p:cNvSpPr>
            <a:spLocks noGrp="1"/>
          </p:cNvSpPr>
          <p:nvPr>
            <p:ph sz="half" idx="1"/>
          </p:nvPr>
        </p:nvSpPr>
        <p:spPr>
          <a:xfrm>
            <a:off x="104503" y="1600201"/>
            <a:ext cx="6035762" cy="2815045"/>
          </a:xfrm>
        </p:spPr>
        <p:txBody>
          <a:bodyPr>
            <a:normAutofit fontScale="92500" lnSpcReduction="10000"/>
          </a:bodyPr>
          <a:lstStyle/>
          <a:p>
            <a:pPr marL="0" indent="0">
              <a:buNone/>
            </a:pPr>
            <a:r>
              <a:rPr lang="en-US" sz="2400" err="1"/>
              <a:t>Trong</a:t>
            </a:r>
            <a:r>
              <a:rPr lang="en-US" sz="2400"/>
              <a:t> </a:t>
            </a:r>
            <a:r>
              <a:rPr lang="en-US" sz="2400" err="1"/>
              <a:t>miền</a:t>
            </a:r>
            <a:r>
              <a:rPr lang="en-US" sz="2400"/>
              <a:t> n: </a:t>
            </a:r>
            <a:r>
              <a:rPr lang="en-US" sz="2400" err="1"/>
              <a:t>hệ</a:t>
            </a:r>
            <a:r>
              <a:rPr lang="en-US" sz="2400"/>
              <a:t> </a:t>
            </a:r>
            <a:r>
              <a:rPr lang="en-US" sz="2400" err="1"/>
              <a:t>thống</a:t>
            </a:r>
            <a:r>
              <a:rPr lang="en-US" sz="2400"/>
              <a:t> </a:t>
            </a:r>
            <a:r>
              <a:rPr lang="en-US" sz="2400" err="1"/>
              <a:t>có</a:t>
            </a:r>
            <a:r>
              <a:rPr lang="en-US" sz="2400"/>
              <a:t> </a:t>
            </a:r>
            <a:r>
              <a:rPr lang="en-US" sz="2400" err="1"/>
              <a:t>mô</a:t>
            </a:r>
            <a:r>
              <a:rPr lang="en-US" sz="2400"/>
              <a:t> </a:t>
            </a:r>
            <a:r>
              <a:rPr lang="en-US" sz="2400" err="1"/>
              <a:t>hình</a:t>
            </a:r>
            <a:r>
              <a:rPr lang="en-US" sz="2400"/>
              <a:t> </a:t>
            </a:r>
            <a:r>
              <a:rPr lang="en-US" sz="2400" err="1"/>
              <a:t>sau</a:t>
            </a:r>
            <a:r>
              <a:rPr lang="en-US" sz="2400"/>
              <a:t>:</a:t>
            </a:r>
          </a:p>
          <a:p>
            <a:pPr marL="0" indent="0">
              <a:buNone/>
            </a:pPr>
            <a:endParaRPr lang="en-US" sz="2400"/>
          </a:p>
          <a:p>
            <a:pPr marL="0" indent="0">
              <a:buNone/>
            </a:pPr>
            <a:r>
              <a:rPr lang="en-US" sz="2400"/>
              <a:t>           x(n)			         y(n)</a:t>
            </a:r>
          </a:p>
          <a:p>
            <a:pPr>
              <a:buFontTx/>
              <a:buChar char="-"/>
            </a:pPr>
            <a:r>
              <a:rPr lang="en-US" sz="2400" err="1"/>
              <a:t>Đáp</a:t>
            </a:r>
            <a:r>
              <a:rPr lang="en-US" sz="2400"/>
              <a:t> </a:t>
            </a:r>
            <a:r>
              <a:rPr lang="en-US" sz="2400" err="1"/>
              <a:t>ứng</a:t>
            </a:r>
            <a:r>
              <a:rPr lang="en-US" sz="2400"/>
              <a:t> </a:t>
            </a:r>
            <a:r>
              <a:rPr lang="en-US" sz="2400" err="1"/>
              <a:t>của</a:t>
            </a:r>
            <a:r>
              <a:rPr lang="en-US" sz="2400"/>
              <a:t> </a:t>
            </a:r>
            <a:r>
              <a:rPr lang="en-US" sz="2400" err="1"/>
              <a:t>hệ</a:t>
            </a:r>
            <a:r>
              <a:rPr lang="en-US" sz="2400"/>
              <a:t> </a:t>
            </a:r>
            <a:r>
              <a:rPr lang="en-US" sz="2400" err="1"/>
              <a:t>thống</a:t>
            </a:r>
            <a:r>
              <a:rPr lang="en-US" sz="2400"/>
              <a:t>:</a:t>
            </a:r>
          </a:p>
          <a:p>
            <a:pPr marL="0" indent="0">
              <a:buNone/>
            </a:pPr>
            <a:r>
              <a:rPr lang="en-US" sz="2400"/>
              <a:t>	y(n) = x(n)*h(n)</a:t>
            </a:r>
          </a:p>
        </p:txBody>
      </p:sp>
      <p:sp>
        <p:nvSpPr>
          <p:cNvPr id="4" name="Content Placeholder 3"/>
          <p:cNvSpPr>
            <a:spLocks noGrp="1"/>
          </p:cNvSpPr>
          <p:nvPr>
            <p:ph sz="half" idx="2"/>
          </p:nvPr>
        </p:nvSpPr>
        <p:spPr>
          <a:xfrm>
            <a:off x="6140265" y="1600201"/>
            <a:ext cx="5929815" cy="3037113"/>
          </a:xfrm>
        </p:spPr>
        <p:txBody>
          <a:bodyPr>
            <a:normAutofit fontScale="92500" lnSpcReduction="10000"/>
          </a:bodyPr>
          <a:lstStyle/>
          <a:p>
            <a:pPr marL="0" indent="0">
              <a:buNone/>
            </a:pPr>
            <a:r>
              <a:rPr lang="en-US" sz="2400" err="1"/>
              <a:t>Trong</a:t>
            </a:r>
            <a:r>
              <a:rPr lang="en-US" sz="2400"/>
              <a:t> </a:t>
            </a:r>
            <a:r>
              <a:rPr lang="en-US" sz="2400" err="1"/>
              <a:t>miền</a:t>
            </a:r>
            <a:r>
              <a:rPr lang="en-US" sz="2400"/>
              <a:t> </a:t>
            </a:r>
            <a:r>
              <a:rPr lang="en-US" sz="2400">
                <a:sym typeface="Symbol" panose="05050102010706020507" pitchFamily="18" charset="2"/>
              </a:rPr>
              <a:t></a:t>
            </a:r>
            <a:r>
              <a:rPr lang="en-US" sz="2400"/>
              <a:t>: </a:t>
            </a:r>
            <a:r>
              <a:rPr lang="en-US" sz="2400" err="1"/>
              <a:t>Hệ</a:t>
            </a:r>
            <a:r>
              <a:rPr lang="en-US" sz="2400"/>
              <a:t> </a:t>
            </a:r>
            <a:r>
              <a:rPr lang="en-US" sz="2400" err="1"/>
              <a:t>thống</a:t>
            </a:r>
            <a:r>
              <a:rPr lang="en-US" sz="2400"/>
              <a:t> </a:t>
            </a:r>
            <a:r>
              <a:rPr lang="en-US" sz="2400" err="1"/>
              <a:t>có</a:t>
            </a:r>
            <a:r>
              <a:rPr lang="en-US" sz="2400"/>
              <a:t> </a:t>
            </a:r>
            <a:r>
              <a:rPr lang="en-US" sz="2400" err="1"/>
              <a:t>mô</a:t>
            </a:r>
            <a:r>
              <a:rPr lang="en-US" sz="2400"/>
              <a:t> </a:t>
            </a:r>
            <a:r>
              <a:rPr lang="en-US" sz="2400" err="1"/>
              <a:t>hình</a:t>
            </a:r>
            <a:r>
              <a:rPr lang="en-US" sz="2400"/>
              <a:t> </a:t>
            </a:r>
            <a:r>
              <a:rPr lang="en-US" sz="2400" err="1"/>
              <a:t>sau</a:t>
            </a:r>
            <a:r>
              <a:rPr lang="en-US" sz="2400"/>
              <a:t>:</a:t>
            </a:r>
          </a:p>
          <a:p>
            <a:pPr marL="0" indent="0">
              <a:buNone/>
            </a:pPr>
            <a:endParaRPr lang="en-US" sz="2400"/>
          </a:p>
          <a:p>
            <a:pPr marL="0" indent="0">
              <a:buNone/>
            </a:pPr>
            <a:r>
              <a:rPr lang="en-US" sz="2400"/>
              <a:t>     X(</a:t>
            </a:r>
            <a:r>
              <a:rPr lang="en-US" sz="2400" err="1"/>
              <a:t>e</a:t>
            </a:r>
            <a:r>
              <a:rPr lang="en-US" sz="2400" baseline="30000" err="1"/>
              <a:t>j</a:t>
            </a:r>
            <a:r>
              <a:rPr lang="en-US" sz="2400" baseline="30000">
                <a:sym typeface="Symbol" panose="05050102010706020507" pitchFamily="18" charset="2"/>
              </a:rPr>
              <a:t></a:t>
            </a:r>
            <a:r>
              <a:rPr lang="en-US" sz="2400"/>
              <a:t>)			             Y(</a:t>
            </a:r>
            <a:r>
              <a:rPr lang="en-US" sz="2400" err="1"/>
              <a:t>e</a:t>
            </a:r>
            <a:r>
              <a:rPr lang="en-US" sz="2400" baseline="30000" err="1"/>
              <a:t>j</a:t>
            </a:r>
            <a:r>
              <a:rPr lang="en-US" sz="2400" baseline="30000">
                <a:sym typeface="Symbol" panose="05050102010706020507" pitchFamily="18" charset="2"/>
              </a:rPr>
              <a:t></a:t>
            </a:r>
            <a:r>
              <a:rPr lang="en-US" sz="2400"/>
              <a:t>)</a:t>
            </a:r>
          </a:p>
          <a:p>
            <a:pPr marL="0" indent="0">
              <a:buNone/>
            </a:pPr>
            <a:r>
              <a:rPr lang="en-US" sz="2400"/>
              <a:t>-Theo tính </a:t>
            </a:r>
            <a:r>
              <a:rPr lang="en-US" sz="2400" err="1"/>
              <a:t>chất</a:t>
            </a:r>
            <a:r>
              <a:rPr lang="en-US" sz="2400"/>
              <a:t> </a:t>
            </a:r>
            <a:r>
              <a:rPr lang="en-US" sz="2400" err="1"/>
              <a:t>của</a:t>
            </a:r>
            <a:r>
              <a:rPr lang="en-US" sz="2400"/>
              <a:t> </a:t>
            </a:r>
            <a:r>
              <a:rPr lang="en-US" sz="2400" err="1"/>
              <a:t>biến</a:t>
            </a:r>
            <a:r>
              <a:rPr lang="en-US" sz="2400"/>
              <a:t> </a:t>
            </a:r>
            <a:r>
              <a:rPr lang="en-US" sz="2400" err="1"/>
              <a:t>đổi</a:t>
            </a:r>
            <a:r>
              <a:rPr lang="en-US" sz="2400"/>
              <a:t> FT:</a:t>
            </a:r>
          </a:p>
          <a:p>
            <a:pPr marL="0" indent="0">
              <a:buNone/>
            </a:pPr>
            <a:r>
              <a:rPr lang="en-US" sz="2400"/>
              <a:t>     Y(</a:t>
            </a:r>
            <a:r>
              <a:rPr lang="en-US" sz="2400" err="1"/>
              <a:t>e</a:t>
            </a:r>
            <a:r>
              <a:rPr lang="en-US" sz="2400" baseline="30000" err="1"/>
              <a:t>j</a:t>
            </a:r>
            <a:r>
              <a:rPr lang="en-US" sz="2400" baseline="30000">
                <a:sym typeface="Symbol" panose="05050102010706020507" pitchFamily="18" charset="2"/>
              </a:rPr>
              <a:t></a:t>
            </a:r>
            <a:r>
              <a:rPr lang="en-US" sz="2400"/>
              <a:t>) = FT[y(n)] = FT[x(n)*h(n)]</a:t>
            </a:r>
          </a:p>
          <a:p>
            <a:pPr marL="0" indent="0">
              <a:buNone/>
            </a:pPr>
            <a:r>
              <a:rPr lang="en-US" sz="2400"/>
              <a:t>	   = X(</a:t>
            </a:r>
            <a:r>
              <a:rPr lang="en-US" sz="2400" err="1"/>
              <a:t>e</a:t>
            </a:r>
            <a:r>
              <a:rPr lang="en-US" sz="2400" baseline="30000" err="1"/>
              <a:t>j</a:t>
            </a:r>
            <a:r>
              <a:rPr lang="en-US" sz="2400" baseline="30000">
                <a:sym typeface="Symbol" panose="05050102010706020507" pitchFamily="18" charset="2"/>
              </a:rPr>
              <a:t></a:t>
            </a:r>
            <a:r>
              <a:rPr lang="en-US" sz="2400"/>
              <a:t>).H(</a:t>
            </a:r>
            <a:r>
              <a:rPr lang="en-US" sz="2400" err="1"/>
              <a:t>e</a:t>
            </a:r>
            <a:r>
              <a:rPr lang="en-US" sz="2400" baseline="30000" err="1"/>
              <a:t>j</a:t>
            </a:r>
            <a:r>
              <a:rPr lang="en-US" sz="2400" baseline="30000">
                <a:sym typeface="Symbol" panose="05050102010706020507" pitchFamily="18" charset="2"/>
              </a:rPr>
              <a:t></a:t>
            </a:r>
            <a:r>
              <a:rPr lang="en-US" sz="2400"/>
              <a:t>)		            	(3.4.1)</a:t>
            </a:r>
          </a:p>
          <a:p>
            <a:pPr marL="0" indent="0">
              <a:buNone/>
            </a:pPr>
            <a:r>
              <a:rPr lang="en-US"/>
              <a:t>		</a:t>
            </a:r>
          </a:p>
          <a:p>
            <a:pPr marL="0" indent="0">
              <a:buNone/>
            </a:pPr>
            <a:endParaRPr lang="en-US"/>
          </a:p>
        </p:txBody>
      </p:sp>
      <p:sp>
        <p:nvSpPr>
          <p:cNvPr id="7" name="Rectangle 6"/>
          <p:cNvSpPr/>
          <p:nvPr/>
        </p:nvSpPr>
        <p:spPr bwMode="auto">
          <a:xfrm>
            <a:off x="2312126" y="2167401"/>
            <a:ext cx="1319348" cy="52456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h(n)</a:t>
            </a:r>
          </a:p>
        </p:txBody>
      </p:sp>
      <p:cxnSp>
        <p:nvCxnSpPr>
          <p:cNvPr id="9" name="Straight Arrow Connector 8"/>
          <p:cNvCxnSpPr>
            <a:endCxn id="7" idx="1"/>
          </p:cNvCxnSpPr>
          <p:nvPr/>
        </p:nvCxnSpPr>
        <p:spPr>
          <a:xfrm>
            <a:off x="1384663" y="2429684"/>
            <a:ext cx="92746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7" idx="3"/>
          </p:cNvCxnSpPr>
          <p:nvPr/>
        </p:nvCxnSpPr>
        <p:spPr>
          <a:xfrm flipV="1">
            <a:off x="3631474" y="2429684"/>
            <a:ext cx="81569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bwMode="auto">
          <a:xfrm>
            <a:off x="8321035" y="2180472"/>
            <a:ext cx="1345479" cy="524567"/>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H(</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e</a:t>
            </a:r>
            <a:r>
              <a:rPr kumimoji="0" lang="en-US" sz="2400" b="1" i="0" u="none" strike="noStrike" kern="1200" cap="none" spc="0" normalizeH="0" baseline="30000" noProof="0" err="1">
                <a:ln>
                  <a:noFill/>
                </a:ln>
                <a:solidFill>
                  <a:srgbClr val="3122F6"/>
                </a:solidFill>
                <a:effectLst/>
                <a:uLnTx/>
                <a:uFillTx/>
                <a:latin typeface="Times New Roman" pitchFamily="18" charset="0"/>
                <a:ea typeface="+mn-ea"/>
                <a:cs typeface="Times New Roman" pitchFamily="18" charset="0"/>
              </a:rPr>
              <a:t>j</a:t>
            </a:r>
            <a:r>
              <a:rPr kumimoji="0" lang="en-US" sz="2400" b="1" i="0" u="none" strike="noStrike" kern="1200" cap="none" spc="0" normalizeH="0" baseline="3000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a:t>
            </a:r>
          </a:p>
        </p:txBody>
      </p:sp>
      <p:cxnSp>
        <p:nvCxnSpPr>
          <p:cNvPr id="17" name="Straight Arrow Connector 16"/>
          <p:cNvCxnSpPr/>
          <p:nvPr/>
        </p:nvCxnSpPr>
        <p:spPr>
          <a:xfrm>
            <a:off x="7313748" y="2429107"/>
            <a:ext cx="100728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5" idx="3"/>
          </p:cNvCxnSpPr>
          <p:nvPr/>
        </p:nvCxnSpPr>
        <p:spPr>
          <a:xfrm flipV="1">
            <a:off x="9666514" y="2432959"/>
            <a:ext cx="1084217" cy="9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5845263" y="1600201"/>
            <a:ext cx="0" cy="2553788"/>
          </a:xfrm>
          <a:prstGeom prst="line">
            <a:avLst/>
          </a:prstGeom>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 y="4637314"/>
            <a:ext cx="897418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Từ</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(3.4.1)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dap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ung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tan so:</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sp>
        <p:nvSpPr>
          <p:cNvPr id="31" name="Rectangle 5"/>
          <p:cNvSpPr>
            <a:spLocks noChangeArrowheads="1"/>
          </p:cNvSpPr>
          <p:nvPr/>
        </p:nvSpPr>
        <p:spPr bwMode="auto">
          <a:xfrm>
            <a:off x="6327910" y="53210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1"/>
          <p:cNvGraphicFramePr>
            <a:graphicFrameLocks noChangeAspect="1"/>
          </p:cNvGraphicFramePr>
          <p:nvPr/>
        </p:nvGraphicFramePr>
        <p:xfrm>
          <a:off x="8088810" y="4577132"/>
          <a:ext cx="2562225" cy="684213"/>
        </p:xfrm>
        <a:graphic>
          <a:graphicData uri="http://schemas.openxmlformats.org/presentationml/2006/ole">
            <mc:AlternateContent xmlns:mc="http://schemas.openxmlformats.org/markup-compatibility/2006">
              <mc:Choice xmlns:v="urn:schemas-microsoft-com:vml" Requires="v">
                <p:oleObj spid="_x0000_s175105" name="Equation" r:id="rId3" imgW="1091880" imgH="444240" progId="Equation.DSMT4">
                  <p:embed/>
                </p:oleObj>
              </mc:Choice>
              <mc:Fallback>
                <p:oleObj name="Equation" r:id="rId3" imgW="1091880" imgH="444240" progId="Equation.DSMT4">
                  <p:embed/>
                  <p:pic>
                    <p:nvPicPr>
                      <p:cNvPr id="32" name="Object 31"/>
                      <p:cNvPicPr>
                        <a:picLocks noChangeAspect="1" noChangeArrowheads="1"/>
                      </p:cNvPicPr>
                      <p:nvPr/>
                    </p:nvPicPr>
                    <p:blipFill>
                      <a:blip r:embed="rId4"/>
                      <a:srcRect/>
                      <a:stretch>
                        <a:fillRect/>
                      </a:stretch>
                    </p:blipFill>
                    <p:spPr bwMode="auto">
                      <a:xfrm>
                        <a:off x="8088810" y="4577132"/>
                        <a:ext cx="2562225" cy="684213"/>
                      </a:xfrm>
                      <a:prstGeom prst="rect">
                        <a:avLst/>
                      </a:prstGeom>
                      <a:noFill/>
                    </p:spPr>
                  </p:pic>
                </p:oleObj>
              </mc:Fallback>
            </mc:AlternateContent>
          </a:graphicData>
        </a:graphic>
      </p:graphicFrame>
      <p:sp>
        <p:nvSpPr>
          <p:cNvPr id="33" name="TextBox 32"/>
          <p:cNvSpPr txBox="1"/>
          <p:nvPr/>
        </p:nvSpPr>
        <p:spPr>
          <a:xfrm flipH="1">
            <a:off x="10939054" y="4584645"/>
            <a:ext cx="12866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(3.4.2)</a:t>
            </a:r>
          </a:p>
        </p:txBody>
      </p:sp>
      <p:sp>
        <p:nvSpPr>
          <p:cNvPr id="34" name="TextBox 33"/>
          <p:cNvSpPr txBox="1"/>
          <p:nvPr/>
        </p:nvSpPr>
        <p:spPr>
          <a:xfrm flipH="1">
            <a:off x="-36289" y="5551879"/>
            <a:ext cx="117631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Theo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nghĩa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về</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xung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35" name="Rectangle 8"/>
          <p:cNvSpPr>
            <a:spLocks noChangeArrowheads="1"/>
          </p:cNvSpPr>
          <p:nvPr/>
        </p:nvSpPr>
        <p:spPr bwMode="auto">
          <a:xfrm>
            <a:off x="-5476927" y="6283513"/>
            <a:ext cx="2183751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 name="Object 35"/>
          <p:cNvGraphicFramePr>
            <a:graphicFrameLocks noChangeAspect="1"/>
          </p:cNvGraphicFramePr>
          <p:nvPr/>
        </p:nvGraphicFramePr>
        <p:xfrm>
          <a:off x="2403475" y="6013450"/>
          <a:ext cx="3941763" cy="698500"/>
        </p:xfrm>
        <a:graphic>
          <a:graphicData uri="http://schemas.openxmlformats.org/presentationml/2006/ole">
            <mc:AlternateContent xmlns:mc="http://schemas.openxmlformats.org/markup-compatibility/2006">
              <mc:Choice xmlns:v="urn:schemas-microsoft-com:vml" Requires="v">
                <p:oleObj spid="_x0000_s175106" name="Equation" r:id="rId5" imgW="2197080" imgH="431640" progId="Equation.DSMT4">
                  <p:embed/>
                </p:oleObj>
              </mc:Choice>
              <mc:Fallback>
                <p:oleObj name="Equation" r:id="rId5" imgW="2197080" imgH="431640" progId="Equation.DSMT4">
                  <p:embed/>
                  <p:pic>
                    <p:nvPicPr>
                      <p:cNvPr id="36" name="Object 35"/>
                      <p:cNvPicPr>
                        <a:picLocks noChangeAspect="1" noChangeArrowheads="1"/>
                      </p:cNvPicPr>
                      <p:nvPr/>
                    </p:nvPicPr>
                    <p:blipFill>
                      <a:blip r:embed="rId6"/>
                      <a:srcRect/>
                      <a:stretch>
                        <a:fillRect/>
                      </a:stretch>
                    </p:blipFill>
                    <p:spPr bwMode="auto">
                      <a:xfrm>
                        <a:off x="2403475" y="6013450"/>
                        <a:ext cx="3941763" cy="698500"/>
                      </a:xfrm>
                      <a:prstGeom prst="rect">
                        <a:avLst/>
                      </a:prstGeom>
                      <a:noFill/>
                    </p:spPr>
                  </p:pic>
                </p:oleObj>
              </mc:Fallback>
            </mc:AlternateContent>
          </a:graphicData>
        </a:graphic>
      </p:graphicFrame>
      <p:sp>
        <p:nvSpPr>
          <p:cNvPr id="37" name="TextBox 36"/>
          <p:cNvSpPr txBox="1"/>
          <p:nvPr/>
        </p:nvSpPr>
        <p:spPr>
          <a:xfrm>
            <a:off x="10971710" y="6044299"/>
            <a:ext cx="15479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(3.4.3)</a:t>
            </a:r>
          </a:p>
        </p:txBody>
      </p:sp>
    </p:spTree>
    <p:extLst>
      <p:ext uri="{BB962C8B-B14F-4D97-AF65-F5344CB8AC3E}">
        <p14:creationId xmlns:p14="http://schemas.microsoft.com/office/powerpoint/2010/main" val="2344362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30" grpId="0"/>
      <p:bldP spid="3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3" name="Rectangle 2"/>
          <p:cNvSpPr>
            <a:spLocks noGrp="1" noChangeArrowheads="1"/>
          </p:cNvSpPr>
          <p:nvPr>
            <p:ph type="title"/>
          </p:nvPr>
        </p:nvSpPr>
        <p:spPr>
          <a:xfrm>
            <a:off x="113212" y="51958"/>
            <a:ext cx="8534400" cy="639763"/>
          </a:xfrm>
        </p:spPr>
        <p:txBody>
          <a:bodyPr>
            <a:normAutofit/>
          </a:bodyPr>
          <a:lstStyle/>
          <a:p>
            <a:pPr algn="l" eaLnBrk="1" hangingPunct="1"/>
            <a:r>
              <a:rPr lang="en-US" sz="2400">
                <a:solidFill>
                  <a:srgbClr val="3122F6"/>
                </a:solidFill>
              </a:rPr>
              <a:t>3.4.2. Các </a:t>
            </a:r>
            <a:r>
              <a:rPr lang="en-US" sz="2400" err="1">
                <a:solidFill>
                  <a:srgbClr val="3122F6"/>
                </a:solidFill>
              </a:rPr>
              <a:t>cách</a:t>
            </a:r>
            <a:r>
              <a:rPr lang="en-US" sz="2400">
                <a:solidFill>
                  <a:srgbClr val="3122F6"/>
                </a:solidFill>
              </a:rPr>
              <a:t> </a:t>
            </a:r>
            <a:r>
              <a:rPr lang="en-US" sz="2400" err="1">
                <a:solidFill>
                  <a:srgbClr val="3122F6"/>
                </a:solidFill>
              </a:rPr>
              <a:t>thể</a:t>
            </a:r>
            <a:r>
              <a:rPr lang="en-US" sz="2400">
                <a:solidFill>
                  <a:srgbClr val="3122F6"/>
                </a:solidFill>
              </a:rPr>
              <a:t> </a:t>
            </a:r>
            <a:r>
              <a:rPr lang="en-US" sz="2400" err="1">
                <a:solidFill>
                  <a:srgbClr val="3122F6"/>
                </a:solidFill>
              </a:rPr>
              <a:t>hiện</a:t>
            </a:r>
            <a:r>
              <a:rPr lang="en-US" sz="2400">
                <a:solidFill>
                  <a:srgbClr val="3122F6"/>
                </a:solidFill>
              </a:rPr>
              <a:t> </a:t>
            </a:r>
          </a:p>
        </p:txBody>
      </p:sp>
      <p:sp>
        <p:nvSpPr>
          <p:cNvPr id="51214" name="Rectangle 3"/>
          <p:cNvSpPr>
            <a:spLocks noChangeArrowheads="1"/>
          </p:cNvSpPr>
          <p:nvPr/>
        </p:nvSpPr>
        <p:spPr bwMode="auto">
          <a:xfrm>
            <a:off x="-232042" y="621011"/>
            <a:ext cx="6861441" cy="461665"/>
          </a:xfrm>
          <a:prstGeom prst="rect">
            <a:avLst/>
          </a:prstGeom>
          <a:noFill/>
          <a:ln w="9525">
            <a:noFill/>
            <a:miter lim="800000"/>
            <a:headEnd/>
            <a:tailEnd/>
          </a:ln>
        </p:spPr>
        <p:txBody>
          <a:bodyPr wrap="squar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ảo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Re,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Im</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1202" name="Object 4"/>
          <p:cNvGraphicFramePr>
            <a:graphicFrameLocks noChangeAspect="1"/>
          </p:cNvGraphicFramePr>
          <p:nvPr/>
        </p:nvGraphicFramePr>
        <p:xfrm>
          <a:off x="1460370" y="1138008"/>
          <a:ext cx="3600450" cy="424544"/>
        </p:xfrm>
        <a:graphic>
          <a:graphicData uri="http://schemas.openxmlformats.org/presentationml/2006/ole">
            <mc:AlternateContent xmlns:mc="http://schemas.openxmlformats.org/markup-compatibility/2006">
              <mc:Choice xmlns:v="urn:schemas-microsoft-com:vml" Requires="v">
                <p:oleObj spid="_x0000_s176129" name="Equation" r:id="rId3" imgW="2476440" imgH="304560" progId="Equation.DSMT4">
                  <p:embed/>
                </p:oleObj>
              </mc:Choice>
              <mc:Fallback>
                <p:oleObj name="Equation" r:id="rId3" imgW="2476440" imgH="304560" progId="Equation.DSMT4">
                  <p:embed/>
                  <p:pic>
                    <p:nvPicPr>
                      <p:cNvPr id="512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370" y="1138008"/>
                        <a:ext cx="3600450" cy="424544"/>
                      </a:xfrm>
                      <a:prstGeom prst="rect">
                        <a:avLst/>
                      </a:prstGeom>
                      <a:noFill/>
                    </p:spPr>
                  </p:pic>
                </p:oleObj>
              </mc:Fallback>
            </mc:AlternateContent>
          </a:graphicData>
        </a:graphic>
      </p:graphicFrame>
      <p:sp>
        <p:nvSpPr>
          <p:cNvPr id="51215" name="Rectangle 5"/>
          <p:cNvSpPr>
            <a:spLocks noChangeArrowheads="1"/>
          </p:cNvSpPr>
          <p:nvPr/>
        </p:nvSpPr>
        <p:spPr bwMode="auto">
          <a:xfrm>
            <a:off x="-226077" y="1522903"/>
            <a:ext cx="5286897"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Modul</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Argument-</a:t>
            </a:r>
          </a:p>
        </p:txBody>
      </p:sp>
      <p:graphicFrame>
        <p:nvGraphicFramePr>
          <p:cNvPr id="51203" name="Object 6"/>
          <p:cNvGraphicFramePr>
            <a:graphicFrameLocks noChangeAspect="1"/>
          </p:cNvGraphicFramePr>
          <p:nvPr/>
        </p:nvGraphicFramePr>
        <p:xfrm>
          <a:off x="1274762" y="1955250"/>
          <a:ext cx="2916238" cy="566738"/>
        </p:xfrm>
        <a:graphic>
          <a:graphicData uri="http://schemas.openxmlformats.org/presentationml/2006/ole">
            <mc:AlternateContent xmlns:mc="http://schemas.openxmlformats.org/markup-compatibility/2006">
              <mc:Choice xmlns:v="urn:schemas-microsoft-com:vml" Requires="v">
                <p:oleObj spid="_x0000_s176130" name="Equation" r:id="rId5" imgW="1815840" imgH="355320" progId="Equation.DSMT4">
                  <p:embed/>
                </p:oleObj>
              </mc:Choice>
              <mc:Fallback>
                <p:oleObj name="Equation" r:id="rId5" imgW="1815840" imgH="355320" progId="Equation.DSMT4">
                  <p:embed/>
                  <p:pic>
                    <p:nvPicPr>
                      <p:cNvPr id="51203"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762" y="1955250"/>
                        <a:ext cx="2916238"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4" name="Object 7"/>
          <p:cNvGraphicFramePr>
            <a:graphicFrameLocks noChangeAspect="1"/>
          </p:cNvGraphicFramePr>
          <p:nvPr/>
        </p:nvGraphicFramePr>
        <p:xfrm>
          <a:off x="289752" y="4920880"/>
          <a:ext cx="762000" cy="415925"/>
        </p:xfrm>
        <a:graphic>
          <a:graphicData uri="http://schemas.openxmlformats.org/presentationml/2006/ole">
            <mc:AlternateContent xmlns:mc="http://schemas.openxmlformats.org/markup-compatibility/2006">
              <mc:Choice xmlns:v="urn:schemas-microsoft-com:vml" Requires="v">
                <p:oleObj spid="_x0000_s176131" name="Equation" r:id="rId7" imgW="507960" imgH="279360" progId="Equation.DSMT4">
                  <p:embed/>
                </p:oleObj>
              </mc:Choice>
              <mc:Fallback>
                <p:oleObj name="Equation" r:id="rId7" imgW="507960" imgH="279360" progId="Equation.DSMT4">
                  <p:embed/>
                  <p:pic>
                    <p:nvPicPr>
                      <p:cNvPr id="51204"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752" y="4920880"/>
                        <a:ext cx="762000" cy="415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6" name="Rectangle 8"/>
          <p:cNvSpPr>
            <a:spLocks noChangeArrowheads="1"/>
          </p:cNvSpPr>
          <p:nvPr/>
        </p:nvSpPr>
        <p:spPr bwMode="auto">
          <a:xfrm>
            <a:off x="2389523" y="4954294"/>
            <a:ext cx="1681871" cy="338554"/>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đáp</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ứng</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tần</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số</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1205" name="Object 9"/>
          <p:cNvGraphicFramePr>
            <a:graphicFrameLocks noChangeAspect="1"/>
          </p:cNvGraphicFramePr>
          <p:nvPr/>
        </p:nvGraphicFramePr>
        <p:xfrm>
          <a:off x="5867399" y="4798423"/>
          <a:ext cx="762000" cy="412750"/>
        </p:xfrm>
        <a:graphic>
          <a:graphicData uri="http://schemas.openxmlformats.org/presentationml/2006/ole">
            <mc:AlternateContent xmlns:mc="http://schemas.openxmlformats.org/markup-compatibility/2006">
              <mc:Choice xmlns:v="urn:schemas-microsoft-com:vml" Requires="v">
                <p:oleObj spid="_x0000_s176132" name="Equation" r:id="rId9" imgW="558720" imgH="304560" progId="Equation.DSMT4">
                  <p:embed/>
                </p:oleObj>
              </mc:Choice>
              <mc:Fallback>
                <p:oleObj name="Equation" r:id="rId9" imgW="558720" imgH="304560" progId="Equation.DSMT4">
                  <p:embed/>
                  <p:pic>
                    <p:nvPicPr>
                      <p:cNvPr id="51205"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399" y="4798423"/>
                        <a:ext cx="762000"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7" name="Rectangle 10"/>
          <p:cNvSpPr>
            <a:spLocks noChangeArrowheads="1"/>
          </p:cNvSpPr>
          <p:nvPr/>
        </p:nvSpPr>
        <p:spPr bwMode="auto">
          <a:xfrm>
            <a:off x="6723018" y="4869019"/>
            <a:ext cx="3220753" cy="338554"/>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Phổ</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biên</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độ</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của</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đáp</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ứng</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tần</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số</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51206" name="Object 11"/>
          <p:cNvGraphicFramePr>
            <a:graphicFrameLocks noChangeAspect="1"/>
          </p:cNvGraphicFramePr>
          <p:nvPr/>
        </p:nvGraphicFramePr>
        <p:xfrm>
          <a:off x="207962" y="5514164"/>
          <a:ext cx="2133600" cy="482600"/>
        </p:xfrm>
        <a:graphic>
          <a:graphicData uri="http://schemas.openxmlformats.org/presentationml/2006/ole">
            <mc:AlternateContent xmlns:mc="http://schemas.openxmlformats.org/markup-compatibility/2006">
              <mc:Choice xmlns:v="urn:schemas-microsoft-com:vml" Requires="v">
                <p:oleObj spid="_x0000_s176133" name="Equation" r:id="rId11" imgW="1346040" imgH="304560" progId="Equation.DSMT4">
                  <p:embed/>
                </p:oleObj>
              </mc:Choice>
              <mc:Fallback>
                <p:oleObj name="Equation" r:id="rId11" imgW="1346040" imgH="304560" progId="Equation.DSMT4">
                  <p:embed/>
                  <p:pic>
                    <p:nvPicPr>
                      <p:cNvPr id="51206"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7962" y="5514164"/>
                        <a:ext cx="2133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8" name="Rectangle 12"/>
          <p:cNvSpPr>
            <a:spLocks noChangeArrowheads="1"/>
          </p:cNvSpPr>
          <p:nvPr/>
        </p:nvSpPr>
        <p:spPr bwMode="auto">
          <a:xfrm>
            <a:off x="2362494" y="5646628"/>
            <a:ext cx="2239716" cy="338554"/>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Phổ</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pha</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c</a:t>
            </a:r>
            <a:r>
              <a:rPr kumimoji="0" lang="en-US" sz="1600" b="0" i="0" u="none" strike="noStrike" kern="1200" cap="none" spc="0" normalizeH="0" baseline="0" noProof="0" err="1">
                <a:ln>
                  <a:noFill/>
                </a:ln>
                <a:solidFill>
                  <a:prstClr val="black"/>
                </a:solidFill>
                <a:effectLst/>
                <a:uLnTx/>
                <a:uFillTx/>
                <a:latin typeface="Arial" charset="0"/>
                <a:ea typeface="+mn-ea"/>
                <a:cs typeface="+mn-cs"/>
              </a:rPr>
              <a:t>ủa</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tín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hiệu</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a:t>
            </a:r>
          </a:p>
        </p:txBody>
      </p:sp>
      <p:sp>
        <p:nvSpPr>
          <p:cNvPr id="51219" name="Rectangle 13"/>
          <p:cNvSpPr>
            <a:spLocks noChangeArrowheads="1"/>
          </p:cNvSpPr>
          <p:nvPr/>
        </p:nvSpPr>
        <p:spPr bwMode="auto">
          <a:xfrm>
            <a:off x="-274905" y="2499935"/>
            <a:ext cx="5493812" cy="1938992"/>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lớn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lớn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lấy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âm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457200" algn="l" defTabSz="914400"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51207" name="Object 14"/>
          <p:cNvGraphicFramePr>
            <a:graphicFrameLocks noChangeAspect="1"/>
          </p:cNvGraphicFramePr>
          <p:nvPr/>
        </p:nvGraphicFramePr>
        <p:xfrm>
          <a:off x="1236271" y="3082672"/>
          <a:ext cx="2362200" cy="454025"/>
        </p:xfrm>
        <a:graphic>
          <a:graphicData uri="http://schemas.openxmlformats.org/presentationml/2006/ole">
            <mc:AlternateContent xmlns:mc="http://schemas.openxmlformats.org/markup-compatibility/2006">
              <mc:Choice xmlns:v="urn:schemas-microsoft-com:vml" Requires="v">
                <p:oleObj spid="_x0000_s176134" name="Equation" r:id="rId13" imgW="1434960" imgH="279360" progId="Equation.DSMT4">
                  <p:embed/>
                </p:oleObj>
              </mc:Choice>
              <mc:Fallback>
                <p:oleObj name="Equation" r:id="rId13" imgW="1434960" imgH="279360" progId="Equation.DSMT4">
                  <p:embed/>
                  <p:pic>
                    <p:nvPicPr>
                      <p:cNvPr id="51207"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36271" y="3082672"/>
                        <a:ext cx="23622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8" name="Object 15"/>
          <p:cNvGraphicFramePr>
            <a:graphicFrameLocks noChangeAspect="1"/>
          </p:cNvGraphicFramePr>
          <p:nvPr/>
        </p:nvGraphicFramePr>
        <p:xfrm>
          <a:off x="142478" y="6282810"/>
          <a:ext cx="866775" cy="492125"/>
        </p:xfrm>
        <a:graphic>
          <a:graphicData uri="http://schemas.openxmlformats.org/presentationml/2006/ole">
            <mc:AlternateContent xmlns:mc="http://schemas.openxmlformats.org/markup-compatibility/2006">
              <mc:Choice xmlns:v="urn:schemas-microsoft-com:vml" Requires="v">
                <p:oleObj spid="_x0000_s176135" name="Equation" r:id="rId15" imgW="482391" imgH="279279" progId="Equation.DSMT4">
                  <p:embed/>
                </p:oleObj>
              </mc:Choice>
              <mc:Fallback>
                <p:oleObj name="Equation" r:id="rId15" imgW="482391" imgH="279279" progId="Equation.DSMT4">
                  <p:embed/>
                  <p:pic>
                    <p:nvPicPr>
                      <p:cNvPr id="51208"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2478" y="6282810"/>
                        <a:ext cx="86677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20" name="Rectangle 17"/>
          <p:cNvSpPr>
            <a:spLocks noChangeArrowheads="1"/>
          </p:cNvSpPr>
          <p:nvPr/>
        </p:nvSpPr>
        <p:spPr bwMode="auto">
          <a:xfrm>
            <a:off x="1524001" y="77925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221" name="Rectangle 19"/>
          <p:cNvSpPr>
            <a:spLocks noChangeArrowheads="1"/>
          </p:cNvSpPr>
          <p:nvPr/>
        </p:nvSpPr>
        <p:spPr bwMode="auto">
          <a:xfrm>
            <a:off x="2347747" y="6360597"/>
            <a:ext cx="2070100" cy="3365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Độ</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lớn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của</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tín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hiệu</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a:t>
            </a:r>
          </a:p>
        </p:txBody>
      </p:sp>
      <p:sp>
        <p:nvSpPr>
          <p:cNvPr id="51222" name="Rectangle 21"/>
          <p:cNvSpPr>
            <a:spLocks noChangeArrowheads="1"/>
          </p:cNvSpPr>
          <p:nvPr/>
        </p:nvSpPr>
        <p:spPr bwMode="auto">
          <a:xfrm>
            <a:off x="6723018" y="5648632"/>
            <a:ext cx="1824037" cy="3365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Pha</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c</a:t>
            </a:r>
            <a:r>
              <a:rPr kumimoji="0" lang="en-US" sz="1600" b="0" i="0" u="none" strike="noStrike" kern="1200" cap="none" spc="0" normalizeH="0" baseline="0" noProof="0" err="1">
                <a:ln>
                  <a:noFill/>
                </a:ln>
                <a:solidFill>
                  <a:prstClr val="black"/>
                </a:solidFill>
                <a:effectLst/>
                <a:uLnTx/>
                <a:uFillTx/>
                <a:latin typeface="Arial" charset="0"/>
                <a:ea typeface="+mn-ea"/>
                <a:cs typeface="+mn-cs"/>
              </a:rPr>
              <a:t>ủa</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tín</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hiệu</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a:t>
            </a:r>
          </a:p>
        </p:txBody>
      </p:sp>
      <p:sp>
        <p:nvSpPr>
          <p:cNvPr id="51223" name="Rectangle 22"/>
          <p:cNvSpPr>
            <a:spLocks noChangeArrowheads="1"/>
          </p:cNvSpPr>
          <p:nvPr/>
        </p:nvSpPr>
        <p:spPr bwMode="auto">
          <a:xfrm>
            <a:off x="268281" y="4097381"/>
            <a:ext cx="1481944"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đó</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aphicFrame>
        <p:nvGraphicFramePr>
          <p:cNvPr id="51212" name="Object 24"/>
          <p:cNvGraphicFramePr>
            <a:graphicFrameLocks noChangeAspect="1"/>
          </p:cNvGraphicFramePr>
          <p:nvPr/>
        </p:nvGraphicFramePr>
        <p:xfrm>
          <a:off x="3329249" y="181849"/>
          <a:ext cx="1066800" cy="457201"/>
        </p:xfrm>
        <a:graphic>
          <a:graphicData uri="http://schemas.openxmlformats.org/presentationml/2006/ole">
            <mc:AlternateContent xmlns:mc="http://schemas.openxmlformats.org/markup-compatibility/2006">
              <mc:Choice xmlns:v="urn:schemas-microsoft-com:vml" Requires="v">
                <p:oleObj spid="_x0000_s176136" name="Equation" r:id="rId17" imgW="507960" imgH="279360" progId="Equation.DSMT4">
                  <p:embed/>
                </p:oleObj>
              </mc:Choice>
              <mc:Fallback>
                <p:oleObj name="Equation" r:id="rId17" imgW="507960" imgH="279360" progId="Equation.DSMT4">
                  <p:embed/>
                  <p:pic>
                    <p:nvPicPr>
                      <p:cNvPr id="51212"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29249" y="181849"/>
                        <a:ext cx="1066800" cy="457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nvGraphicFramePr>
        <p:xfrm>
          <a:off x="5918355" y="5676089"/>
          <a:ext cx="449788" cy="320675"/>
        </p:xfrm>
        <a:graphic>
          <a:graphicData uri="http://schemas.openxmlformats.org/presentationml/2006/ole">
            <mc:AlternateContent xmlns:mc="http://schemas.openxmlformats.org/markup-compatibility/2006">
              <mc:Choice xmlns:v="urn:schemas-microsoft-com:vml" Requires="v">
                <p:oleObj spid="_x0000_s176137" name="Equation" r:id="rId19" imgW="342720" imgH="203040" progId="Equation.DSMT4">
                  <p:embed/>
                </p:oleObj>
              </mc:Choice>
              <mc:Fallback>
                <p:oleObj name="Equation" r:id="rId19" imgW="342720" imgH="203040" progId="Equation.DSMT4">
                  <p:embed/>
                  <p:pic>
                    <p:nvPicPr>
                      <p:cNvPr id="2" name="Object 1"/>
                      <p:cNvPicPr/>
                      <p:nvPr/>
                    </p:nvPicPr>
                    <p:blipFill>
                      <a:blip r:embed="rId20"/>
                      <a:stretch>
                        <a:fillRect/>
                      </a:stretch>
                    </p:blipFill>
                    <p:spPr>
                      <a:xfrm>
                        <a:off x="5918355" y="5676089"/>
                        <a:ext cx="449788" cy="32067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3" name="Rectangle 2"/>
              <p:cNvSpPr/>
              <p:nvPr/>
            </p:nvSpPr>
            <p:spPr>
              <a:xfrm>
                <a:off x="5867399" y="6182242"/>
                <a:ext cx="2863348" cy="71583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𝜑</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𝑎𝑟𝑐𝑡𝑔</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𝐼𝑚</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num>
                        <m:den>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𝑅𝑒</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den>
                      </m:f>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3" name="Rectangle 2"/>
              <p:cNvSpPr>
                <a:spLocks noRot="1" noChangeAspect="1" noMove="1" noResize="1" noEditPoints="1" noAdjustHandles="1" noChangeArrowheads="1" noChangeShapeType="1" noTextEdit="1"/>
              </p:cNvSpPr>
              <p:nvPr/>
            </p:nvSpPr>
            <p:spPr>
              <a:xfrm>
                <a:off x="5867399" y="6182242"/>
                <a:ext cx="2863348" cy="715837"/>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6103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2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2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2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0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2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2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2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20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2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p:bldP spid="51214" grpId="0"/>
      <p:bldP spid="51215" grpId="0"/>
      <p:bldP spid="51216" grpId="0"/>
      <p:bldP spid="51217" grpId="0"/>
      <p:bldP spid="51218" grpId="0"/>
      <p:bldP spid="51219" grpId="0"/>
      <p:bldP spid="51221" grpId="0"/>
      <p:bldP spid="51222" grpId="0"/>
      <p:bldP spid="512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1"/>
            <a:ext cx="12192000" cy="6629399"/>
          </a:xfrm>
        </p:spPr>
        <p:txBody>
          <a:bodyPr/>
          <a:lstStyle/>
          <a:p>
            <a:pPr>
              <a:buNone/>
            </a:pPr>
            <a:r>
              <a:rPr lang="en-US">
                <a:solidFill>
                  <a:srgbClr val="3122F6"/>
                </a:solidFill>
              </a:rPr>
              <a:t>1.1.2. Các </a:t>
            </a:r>
            <a:r>
              <a:rPr lang="en-US" err="1">
                <a:solidFill>
                  <a:srgbClr val="3122F6"/>
                </a:solidFill>
              </a:rPr>
              <a:t>hệ</a:t>
            </a:r>
            <a:r>
              <a:rPr lang="en-US">
                <a:solidFill>
                  <a:srgbClr val="3122F6"/>
                </a:solidFill>
              </a:rPr>
              <a:t> </a:t>
            </a:r>
            <a:r>
              <a:rPr lang="en-US" err="1">
                <a:solidFill>
                  <a:srgbClr val="3122F6"/>
                </a:solidFill>
              </a:rPr>
              <a:t>thống</a:t>
            </a:r>
            <a:r>
              <a:rPr lang="en-US">
                <a:solidFill>
                  <a:srgbClr val="3122F6"/>
                </a:solidFill>
              </a:rPr>
              <a:t> </a:t>
            </a:r>
            <a:r>
              <a:rPr lang="en-US" err="1">
                <a:solidFill>
                  <a:srgbClr val="3122F6"/>
                </a:solidFill>
              </a:rPr>
              <a:t>xử</a:t>
            </a:r>
            <a:r>
              <a:rPr lang="en-US">
                <a:solidFill>
                  <a:srgbClr val="3122F6"/>
                </a:solidFill>
              </a:rPr>
              <a:t> lý </a:t>
            </a:r>
            <a:r>
              <a:rPr lang="en-US" err="1">
                <a:solidFill>
                  <a:srgbClr val="3122F6"/>
                </a:solidFill>
              </a:rPr>
              <a:t>tín</a:t>
            </a:r>
            <a:r>
              <a:rPr lang="en-US">
                <a:solidFill>
                  <a:srgbClr val="3122F6"/>
                </a:solidFill>
              </a:rPr>
              <a:t> </a:t>
            </a:r>
            <a:r>
              <a:rPr lang="en-US" err="1">
                <a:solidFill>
                  <a:srgbClr val="3122F6"/>
                </a:solidFill>
              </a:rPr>
              <a:t>hiệu</a:t>
            </a:r>
            <a:r>
              <a:rPr lang="en-US">
                <a:solidFill>
                  <a:srgbClr val="3122F6"/>
                </a:solidFill>
              </a:rPr>
              <a:t>:</a:t>
            </a:r>
          </a:p>
          <a:p>
            <a:pPr marL="457200" indent="-457200" algn="just">
              <a:buAutoNum type="alphaLcPeriod"/>
            </a:pPr>
            <a:r>
              <a:rPr lang="en-US" i="1" err="1">
                <a:solidFill>
                  <a:srgbClr val="3122F6"/>
                </a:solidFill>
              </a:rPr>
              <a:t>Định</a:t>
            </a:r>
            <a:r>
              <a:rPr lang="en-US" i="1">
                <a:solidFill>
                  <a:srgbClr val="3122F6"/>
                </a:solidFill>
              </a:rPr>
              <a:t> </a:t>
            </a:r>
            <a:r>
              <a:rPr lang="en-US" i="1" err="1">
                <a:solidFill>
                  <a:srgbClr val="3122F6"/>
                </a:solidFill>
              </a:rPr>
              <a:t>nghĩa</a:t>
            </a:r>
            <a:r>
              <a:rPr lang="en-US" i="1">
                <a:solidFill>
                  <a:srgbClr val="3122F6"/>
                </a:solidFill>
              </a:rPr>
              <a:t>:</a:t>
            </a:r>
          </a:p>
          <a:p>
            <a:pPr algn="just">
              <a:buNone/>
            </a:pPr>
            <a:r>
              <a:rPr lang="en-US"/>
              <a:t>- 	</a:t>
            </a:r>
            <a:r>
              <a:rPr lang="en-US" err="1"/>
              <a:t>Hệ</a:t>
            </a:r>
            <a:r>
              <a:rPr lang="en-US"/>
              <a:t> </a:t>
            </a:r>
            <a:r>
              <a:rPr lang="en-US" err="1"/>
              <a:t>Thống</a:t>
            </a:r>
            <a:r>
              <a:rPr lang="en-US"/>
              <a:t> </a:t>
            </a:r>
            <a:r>
              <a:rPr lang="en-US" err="1"/>
              <a:t>là</a:t>
            </a:r>
            <a:r>
              <a:rPr lang="en-US"/>
              <a:t> các </a:t>
            </a:r>
            <a:r>
              <a:rPr lang="en-US" err="1"/>
              <a:t>thiết</a:t>
            </a:r>
            <a:r>
              <a:rPr lang="en-US"/>
              <a:t> </a:t>
            </a:r>
            <a:r>
              <a:rPr lang="en-US" err="1"/>
              <a:t>bị</a:t>
            </a:r>
            <a:r>
              <a:rPr lang="en-US"/>
              <a:t> </a:t>
            </a:r>
            <a:r>
              <a:rPr lang="en-US" err="1"/>
              <a:t>vật</a:t>
            </a:r>
            <a:r>
              <a:rPr lang="en-US"/>
              <a:t> lý </a:t>
            </a:r>
            <a:r>
              <a:rPr lang="en-US" err="1"/>
              <a:t>thực</a:t>
            </a:r>
            <a:r>
              <a:rPr lang="en-US"/>
              <a:t> </a:t>
            </a:r>
            <a:r>
              <a:rPr lang="en-US" err="1"/>
              <a:t>hiện</a:t>
            </a:r>
            <a:r>
              <a:rPr lang="en-US"/>
              <a:t> </a:t>
            </a:r>
            <a:r>
              <a:rPr lang="en-US" err="1"/>
              <a:t>một</a:t>
            </a:r>
            <a:r>
              <a:rPr lang="en-US"/>
              <a:t> </a:t>
            </a:r>
            <a:r>
              <a:rPr lang="en-US" err="1"/>
              <a:t>tác</a:t>
            </a:r>
            <a:r>
              <a:rPr lang="en-US"/>
              <a:t> </a:t>
            </a:r>
            <a:r>
              <a:rPr lang="en-US" err="1"/>
              <a:t>động</a:t>
            </a:r>
            <a:r>
              <a:rPr lang="en-US"/>
              <a:t> </a:t>
            </a:r>
            <a:r>
              <a:rPr lang="en-US" err="1"/>
              <a:t>nào</a:t>
            </a:r>
            <a:r>
              <a:rPr lang="en-US"/>
              <a:t> </a:t>
            </a:r>
            <a:r>
              <a:rPr lang="en-US" err="1"/>
              <a:t>đó</a:t>
            </a:r>
            <a:r>
              <a:rPr lang="en-US"/>
              <a:t> </a:t>
            </a:r>
            <a:r>
              <a:rPr lang="en-US" err="1"/>
              <a:t>lên</a:t>
            </a:r>
            <a:r>
              <a:rPr lang="en-US"/>
              <a:t> </a:t>
            </a:r>
            <a:r>
              <a:rPr lang="en-US" err="1"/>
              <a:t>tín</a:t>
            </a:r>
            <a:r>
              <a:rPr lang="en-US"/>
              <a:t> </a:t>
            </a:r>
            <a:r>
              <a:rPr lang="en-US" err="1"/>
              <a:t>hiệu</a:t>
            </a:r>
            <a:r>
              <a:rPr lang="en-US"/>
              <a:t>.</a:t>
            </a:r>
            <a:endParaRPr lang="vi-VN"/>
          </a:p>
          <a:p>
            <a:pPr algn="just">
              <a:buFontTx/>
              <a:buChar char="-"/>
            </a:pPr>
            <a:r>
              <a:rPr lang="en-US" err="1"/>
              <a:t>Xử</a:t>
            </a:r>
            <a:r>
              <a:rPr lang="en-US"/>
              <a:t> lý </a:t>
            </a:r>
            <a:r>
              <a:rPr lang="en-US" err="1"/>
              <a:t>tín</a:t>
            </a:r>
            <a:r>
              <a:rPr lang="en-US"/>
              <a:t> </a:t>
            </a:r>
            <a:r>
              <a:rPr lang="en-US" err="1"/>
              <a:t>hiệu</a:t>
            </a:r>
            <a:r>
              <a:rPr lang="en-US"/>
              <a:t> </a:t>
            </a:r>
            <a:r>
              <a:rPr lang="en-US" err="1"/>
              <a:t>là</a:t>
            </a:r>
            <a:r>
              <a:rPr lang="en-US"/>
              <a:t> </a:t>
            </a:r>
            <a:r>
              <a:rPr lang="en-US" err="1"/>
              <a:t>việc</a:t>
            </a:r>
            <a:r>
              <a:rPr lang="en-US"/>
              <a:t> </a:t>
            </a:r>
            <a:r>
              <a:rPr lang="en-US" err="1"/>
              <a:t>thực</a:t>
            </a:r>
            <a:r>
              <a:rPr lang="en-US"/>
              <a:t> </a:t>
            </a:r>
            <a:r>
              <a:rPr lang="en-US" err="1"/>
              <a:t>hiện</a:t>
            </a:r>
            <a:r>
              <a:rPr lang="en-US"/>
              <a:t> các phép toán </a:t>
            </a:r>
            <a:r>
              <a:rPr lang="en-US" err="1"/>
              <a:t>trên</a:t>
            </a:r>
            <a:r>
              <a:rPr lang="en-US"/>
              <a:t> </a:t>
            </a:r>
            <a:r>
              <a:rPr lang="en-US" err="1"/>
              <a:t>tín</a:t>
            </a:r>
            <a:r>
              <a:rPr lang="en-US"/>
              <a:t> </a:t>
            </a:r>
            <a:r>
              <a:rPr lang="en-US" err="1"/>
              <a:t>hiệu</a:t>
            </a:r>
            <a:r>
              <a:rPr lang="en-US"/>
              <a:t> </a:t>
            </a:r>
            <a:r>
              <a:rPr lang="en-US" err="1"/>
              <a:t>nhằm</a:t>
            </a:r>
            <a:r>
              <a:rPr lang="en-US"/>
              <a:t> </a:t>
            </a:r>
            <a:r>
              <a:rPr lang="en-US" err="1"/>
              <a:t>đạt</a:t>
            </a:r>
            <a:r>
              <a:rPr lang="en-US"/>
              <a:t> </a:t>
            </a:r>
            <a:r>
              <a:rPr lang="en-US" err="1"/>
              <a:t>được</a:t>
            </a:r>
            <a:r>
              <a:rPr lang="en-US"/>
              <a:t> </a:t>
            </a:r>
            <a:r>
              <a:rPr lang="en-US" err="1"/>
              <a:t>mục</a:t>
            </a:r>
            <a:r>
              <a:rPr lang="en-US"/>
              <a:t> </a:t>
            </a:r>
            <a:r>
              <a:rPr lang="en-US" err="1"/>
              <a:t>đích</a:t>
            </a:r>
            <a:r>
              <a:rPr lang="en-US"/>
              <a:t> </a:t>
            </a:r>
            <a:r>
              <a:rPr lang="en-US" err="1"/>
              <a:t>nào</a:t>
            </a:r>
            <a:r>
              <a:rPr lang="en-US"/>
              <a:t> </a:t>
            </a:r>
            <a:r>
              <a:rPr lang="en-US" err="1"/>
              <a:t>đó</a:t>
            </a:r>
            <a:r>
              <a:rPr lang="en-US"/>
              <a:t>, </a:t>
            </a:r>
            <a:r>
              <a:rPr lang="en-US" err="1"/>
              <a:t>như</a:t>
            </a:r>
            <a:r>
              <a:rPr lang="en-US"/>
              <a:t> </a:t>
            </a:r>
            <a:r>
              <a:rPr lang="en-US" err="1"/>
              <a:t>tách</a:t>
            </a:r>
            <a:r>
              <a:rPr lang="en-US"/>
              <a:t> </a:t>
            </a:r>
            <a:r>
              <a:rPr lang="en-US" err="1"/>
              <a:t>lấy</a:t>
            </a:r>
            <a:r>
              <a:rPr lang="en-US"/>
              <a:t> tin </a:t>
            </a:r>
            <a:r>
              <a:rPr lang="en-US" err="1"/>
              <a:t>tức</a:t>
            </a:r>
            <a:r>
              <a:rPr lang="en-US"/>
              <a:t> </a:t>
            </a:r>
            <a:r>
              <a:rPr lang="en-US" err="1"/>
              <a:t>chứa</a:t>
            </a:r>
            <a:r>
              <a:rPr lang="en-US"/>
              <a:t> </a:t>
            </a:r>
            <a:r>
              <a:rPr lang="en-US" err="1"/>
              <a:t>bên</a:t>
            </a:r>
            <a:r>
              <a:rPr lang="en-US"/>
              <a:t> </a:t>
            </a:r>
            <a:r>
              <a:rPr lang="en-US" err="1"/>
              <a:t>trong</a:t>
            </a:r>
            <a:r>
              <a:rPr lang="en-US"/>
              <a:t> </a:t>
            </a:r>
            <a:r>
              <a:rPr lang="en-US" err="1"/>
              <a:t>tín</a:t>
            </a:r>
            <a:r>
              <a:rPr lang="en-US"/>
              <a:t> </a:t>
            </a:r>
            <a:r>
              <a:rPr lang="en-US" err="1"/>
              <a:t>hiệu</a:t>
            </a:r>
            <a:r>
              <a:rPr lang="en-US"/>
              <a:t> </a:t>
            </a:r>
            <a:r>
              <a:rPr lang="en-US" err="1"/>
              <a:t>hoặc</a:t>
            </a:r>
            <a:r>
              <a:rPr lang="en-US"/>
              <a:t> </a:t>
            </a:r>
            <a:r>
              <a:rPr lang="en-US" err="1"/>
              <a:t>là</a:t>
            </a:r>
            <a:r>
              <a:rPr lang="en-US"/>
              <a:t> </a:t>
            </a:r>
            <a:r>
              <a:rPr lang="en-US" err="1"/>
              <a:t>truyền</a:t>
            </a:r>
            <a:r>
              <a:rPr lang="en-US"/>
              <a:t> </a:t>
            </a:r>
            <a:r>
              <a:rPr lang="en-US" err="1"/>
              <a:t>tín</a:t>
            </a:r>
            <a:r>
              <a:rPr lang="en-US"/>
              <a:t> </a:t>
            </a:r>
            <a:r>
              <a:rPr lang="en-US" err="1"/>
              <a:t>hiệu</a:t>
            </a:r>
            <a:r>
              <a:rPr lang="en-US"/>
              <a:t> </a:t>
            </a:r>
            <a:r>
              <a:rPr lang="en-US" err="1"/>
              <a:t>mang</a:t>
            </a:r>
            <a:r>
              <a:rPr lang="en-US"/>
              <a:t> tin </a:t>
            </a:r>
            <a:r>
              <a:rPr lang="en-US" err="1"/>
              <a:t>từ</a:t>
            </a:r>
            <a:r>
              <a:rPr lang="en-US"/>
              <a:t> </a:t>
            </a:r>
            <a:r>
              <a:rPr lang="en-US" err="1"/>
              <a:t>nơi</a:t>
            </a:r>
            <a:r>
              <a:rPr lang="en-US"/>
              <a:t> </a:t>
            </a:r>
            <a:r>
              <a:rPr lang="en-US" err="1"/>
              <a:t>này</a:t>
            </a:r>
            <a:r>
              <a:rPr lang="en-US"/>
              <a:t> </a:t>
            </a:r>
            <a:r>
              <a:rPr lang="en-US" err="1"/>
              <a:t>đến</a:t>
            </a:r>
            <a:r>
              <a:rPr lang="en-US"/>
              <a:t> </a:t>
            </a:r>
            <a:r>
              <a:rPr lang="en-US" err="1"/>
              <a:t>nơi</a:t>
            </a:r>
            <a:r>
              <a:rPr lang="en-US"/>
              <a:t> </a:t>
            </a:r>
            <a:r>
              <a:rPr lang="en-US" err="1"/>
              <a:t>khác</a:t>
            </a:r>
            <a:endParaRPr lang="en-US"/>
          </a:p>
          <a:p>
            <a:pPr algn="just">
              <a:buNone/>
            </a:pPr>
            <a:r>
              <a:rPr lang="en-US" i="1">
                <a:solidFill>
                  <a:srgbClr val="3122F6"/>
                </a:solidFill>
              </a:rPr>
              <a:t>b. </a:t>
            </a:r>
            <a:r>
              <a:rPr lang="en-US" i="1" err="1">
                <a:solidFill>
                  <a:srgbClr val="3122F6"/>
                </a:solidFill>
              </a:rPr>
              <a:t>Phân</a:t>
            </a:r>
            <a:r>
              <a:rPr lang="en-US" i="1">
                <a:solidFill>
                  <a:srgbClr val="3122F6"/>
                </a:solidFill>
              </a:rPr>
              <a:t> </a:t>
            </a:r>
            <a:r>
              <a:rPr lang="en-US" i="1" err="1">
                <a:solidFill>
                  <a:srgbClr val="3122F6"/>
                </a:solidFill>
              </a:rPr>
              <a:t>loại</a:t>
            </a:r>
            <a:r>
              <a:rPr lang="en-US" i="1">
                <a:solidFill>
                  <a:srgbClr val="3122F6"/>
                </a:solidFill>
              </a:rPr>
              <a:t> </a:t>
            </a:r>
            <a:r>
              <a:rPr lang="en-US" i="1" err="1">
                <a:solidFill>
                  <a:srgbClr val="3122F6"/>
                </a:solidFill>
              </a:rPr>
              <a:t>hệ</a:t>
            </a:r>
            <a:r>
              <a:rPr lang="en-US" i="1">
                <a:solidFill>
                  <a:srgbClr val="3122F6"/>
                </a:solidFill>
              </a:rPr>
              <a:t> </a:t>
            </a:r>
            <a:r>
              <a:rPr lang="en-US" i="1" err="1">
                <a:solidFill>
                  <a:srgbClr val="3122F6"/>
                </a:solidFill>
              </a:rPr>
              <a:t>thống</a:t>
            </a:r>
            <a:r>
              <a:rPr lang="en-US" i="1">
                <a:solidFill>
                  <a:srgbClr val="3122F6"/>
                </a:solidFill>
              </a:rPr>
              <a:t> </a:t>
            </a:r>
            <a:r>
              <a:rPr lang="en-US" i="1" err="1">
                <a:solidFill>
                  <a:srgbClr val="3122F6"/>
                </a:solidFill>
              </a:rPr>
              <a:t>xử</a:t>
            </a:r>
            <a:r>
              <a:rPr lang="en-US" i="1">
                <a:solidFill>
                  <a:srgbClr val="3122F6"/>
                </a:solidFill>
              </a:rPr>
              <a:t> lý </a:t>
            </a:r>
            <a:r>
              <a:rPr lang="en-US" i="1" err="1">
                <a:solidFill>
                  <a:srgbClr val="3122F6"/>
                </a:solidFill>
              </a:rPr>
              <a:t>tín</a:t>
            </a:r>
            <a:r>
              <a:rPr lang="en-US" i="1">
                <a:solidFill>
                  <a:srgbClr val="3122F6"/>
                </a:solidFill>
              </a:rPr>
              <a:t> </a:t>
            </a:r>
            <a:r>
              <a:rPr lang="en-US" i="1" err="1">
                <a:solidFill>
                  <a:srgbClr val="3122F6"/>
                </a:solidFill>
              </a:rPr>
              <a:t>hiệu</a:t>
            </a:r>
            <a:r>
              <a:rPr lang="en-US" i="1">
                <a:solidFill>
                  <a:srgbClr val="3122F6"/>
                </a:solidFill>
              </a:rPr>
              <a:t>:</a:t>
            </a:r>
          </a:p>
          <a:p>
            <a:pPr marL="457200" indent="-457200" algn="just">
              <a:buFontTx/>
              <a:buChar char="-"/>
            </a:pPr>
            <a:r>
              <a:rPr lang="en-US" err="1"/>
              <a:t>Hệ</a:t>
            </a:r>
            <a:r>
              <a:rPr lang="en-US"/>
              <a:t> </a:t>
            </a:r>
            <a:r>
              <a:rPr lang="en-US" err="1"/>
              <a:t>thống</a:t>
            </a:r>
            <a:r>
              <a:rPr lang="en-US"/>
              <a:t> </a:t>
            </a:r>
            <a:r>
              <a:rPr lang="en-US" err="1"/>
              <a:t>tương</a:t>
            </a:r>
            <a:r>
              <a:rPr lang="en-US"/>
              <a:t> </a:t>
            </a:r>
            <a:r>
              <a:rPr lang="en-US" err="1"/>
              <a:t>tự</a:t>
            </a:r>
            <a:r>
              <a:rPr lang="en-US"/>
              <a:t>:</a:t>
            </a:r>
          </a:p>
          <a:p>
            <a:pPr marL="457200" indent="-457200" algn="just">
              <a:buFontTx/>
              <a:buChar char="-"/>
            </a:pPr>
            <a:endParaRPr lang="en-US"/>
          </a:p>
          <a:p>
            <a:pPr marL="457200" indent="-457200" algn="just">
              <a:buFontTx/>
              <a:buChar char="-"/>
            </a:pPr>
            <a:endParaRPr lang="en-US"/>
          </a:p>
          <a:p>
            <a:pPr marL="457200" indent="-457200" algn="just">
              <a:buFontTx/>
              <a:buChar char="-"/>
            </a:pPr>
            <a:r>
              <a:rPr lang="en-US" err="1"/>
              <a:t>Hệ</a:t>
            </a:r>
            <a:r>
              <a:rPr lang="en-US"/>
              <a:t> </a:t>
            </a:r>
            <a:r>
              <a:rPr lang="en-US" err="1"/>
              <a:t>thống</a:t>
            </a:r>
            <a:r>
              <a:rPr lang="en-US"/>
              <a:t> </a:t>
            </a:r>
            <a:r>
              <a:rPr lang="en-US" err="1"/>
              <a:t>số</a:t>
            </a:r>
            <a:r>
              <a:rPr lang="en-US"/>
              <a:t>:</a:t>
            </a:r>
          </a:p>
          <a:p>
            <a:pPr marL="457200" indent="-457200" algn="just">
              <a:buFontTx/>
              <a:buChar char="-"/>
            </a:pPr>
            <a:endParaRPr lang="en-US"/>
          </a:p>
          <a:p>
            <a:pPr marL="457200" indent="-457200" algn="just">
              <a:buFontTx/>
              <a:buChar char="-"/>
            </a:pPr>
            <a:endParaRPr lang="en-US"/>
          </a:p>
          <a:p>
            <a:pPr marL="457200" indent="-457200" algn="just">
              <a:buFontTx/>
              <a:buChar char="-"/>
            </a:pPr>
            <a:r>
              <a:rPr lang="en-US" err="1"/>
              <a:t>Xử</a:t>
            </a:r>
            <a:r>
              <a:rPr lang="en-US"/>
              <a:t> lý </a:t>
            </a:r>
            <a:r>
              <a:rPr lang="en-US" err="1"/>
              <a:t>số</a:t>
            </a:r>
            <a:r>
              <a:rPr lang="en-US"/>
              <a:t> </a:t>
            </a:r>
            <a:r>
              <a:rPr lang="en-US" err="1"/>
              <a:t>tín</a:t>
            </a:r>
            <a:r>
              <a:rPr lang="en-US"/>
              <a:t> </a:t>
            </a:r>
            <a:r>
              <a:rPr lang="en-US" err="1"/>
              <a:t>hiệu</a:t>
            </a:r>
            <a:r>
              <a:rPr lang="en-US"/>
              <a:t>:</a:t>
            </a:r>
          </a:p>
          <a:p>
            <a:pPr marL="457200" indent="-457200">
              <a:buAutoNum type="alphaLcPeriod"/>
            </a:pPr>
            <a:endParaRPr lang="en-US"/>
          </a:p>
          <a:p>
            <a:pPr marL="457200" indent="-457200">
              <a:buNone/>
            </a:pPr>
            <a:endParaRPr lang="en-US"/>
          </a:p>
          <a:p>
            <a:pPr marL="457200" indent="-457200">
              <a:buAutoNum type="alphaLcPeriod"/>
            </a:pPr>
            <a:endParaRPr lang="en-US"/>
          </a:p>
          <a:p>
            <a:pPr marL="457200" indent="-457200">
              <a:buNone/>
            </a:pPr>
            <a:endParaRPr lang="vi-VN"/>
          </a:p>
        </p:txBody>
      </p:sp>
      <p:pic>
        <p:nvPicPr>
          <p:cNvPr id="4" name="Picture 5"/>
          <p:cNvPicPr>
            <a:picLocks noChangeAspect="1" noChangeArrowheads="1"/>
          </p:cNvPicPr>
          <p:nvPr/>
        </p:nvPicPr>
        <p:blipFill>
          <a:blip r:embed="rId2"/>
          <a:srcRect/>
          <a:stretch>
            <a:fillRect/>
          </a:stretch>
        </p:blipFill>
        <p:spPr bwMode="auto">
          <a:xfrm>
            <a:off x="3246122" y="3607527"/>
            <a:ext cx="5205413" cy="990600"/>
          </a:xfrm>
          <a:prstGeom prst="rect">
            <a:avLst/>
          </a:prstGeom>
          <a:noFill/>
          <a:ln w="12700" cap="sq">
            <a:noFill/>
            <a:miter lim="800000"/>
            <a:headEnd type="none" w="sm" len="sm"/>
            <a:tailEnd type="none" w="sm" len="sm"/>
          </a:ln>
        </p:spPr>
      </p:pic>
      <p:pic>
        <p:nvPicPr>
          <p:cNvPr id="5" name="Picture 8"/>
          <p:cNvPicPr>
            <a:picLocks noChangeAspect="1" noChangeArrowheads="1"/>
          </p:cNvPicPr>
          <p:nvPr/>
        </p:nvPicPr>
        <p:blipFill>
          <a:blip r:embed="rId3"/>
          <a:srcRect/>
          <a:stretch>
            <a:fillRect/>
          </a:stretch>
        </p:blipFill>
        <p:spPr bwMode="auto">
          <a:xfrm>
            <a:off x="4299856" y="4748350"/>
            <a:ext cx="2895600" cy="839787"/>
          </a:xfrm>
          <a:prstGeom prst="rect">
            <a:avLst/>
          </a:prstGeom>
          <a:noFill/>
          <a:ln w="12700" cap="sq">
            <a:noFill/>
            <a:miter lim="800000"/>
            <a:headEnd type="none" w="sm" len="sm"/>
            <a:tailEnd type="none" w="sm" len="sm"/>
          </a:ln>
        </p:spPr>
      </p:pic>
      <p:pic>
        <p:nvPicPr>
          <p:cNvPr id="6" name="Picture 7"/>
          <p:cNvPicPr>
            <a:picLocks noChangeAspect="1" noChangeArrowheads="1"/>
          </p:cNvPicPr>
          <p:nvPr/>
        </p:nvPicPr>
        <p:blipFill>
          <a:blip r:embed="rId4"/>
          <a:srcRect/>
          <a:stretch>
            <a:fillRect/>
          </a:stretch>
        </p:blipFill>
        <p:spPr bwMode="auto">
          <a:xfrm>
            <a:off x="3376752" y="5754188"/>
            <a:ext cx="8153400" cy="1143000"/>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39047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535" y="163773"/>
            <a:ext cx="7083188"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a:ea typeface="+mn-ea"/>
                <a:cs typeface="+mn-cs"/>
              </a:rPr>
              <a:t>Ví</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dụ</a:t>
            </a:r>
            <a:r>
              <a:rPr kumimoji="0" lang="en-US" sz="2000" b="0" i="0" u="none" strike="noStrike" kern="1200" cap="none" spc="0" normalizeH="0" baseline="0" noProof="0">
                <a:ln>
                  <a:noFill/>
                </a:ln>
                <a:solidFill>
                  <a:prstClr val="black"/>
                </a:solidFill>
                <a:effectLst/>
                <a:uLnTx/>
                <a:uFillTx/>
                <a:latin typeface="Calibri"/>
                <a:ea typeface="+mn-ea"/>
                <a:cs typeface="+mn-cs"/>
              </a:rPr>
              <a:t>: Cho </a:t>
            </a:r>
            <a:r>
              <a:rPr kumimoji="0" lang="en-US" sz="2000" b="0" i="0" u="none" strike="noStrike" kern="1200" cap="none" spc="0" normalizeH="0" baseline="0" noProof="0" err="1">
                <a:ln>
                  <a:noFill/>
                </a:ln>
                <a:solidFill>
                  <a:prstClr val="black"/>
                </a:solidFill>
                <a:effectLst/>
                <a:uLnTx/>
                <a:uFillTx/>
                <a:latin typeface="Calibri"/>
                <a:ea typeface="+mn-ea"/>
                <a:cs typeface="+mn-cs"/>
              </a:rPr>
              <a:t>hệ</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thống</a:t>
            </a:r>
            <a:r>
              <a:rPr kumimoji="0" lang="en-US" sz="2000" b="0" i="0" u="none" strike="noStrike" kern="1200" cap="none" spc="0" normalizeH="0" baseline="0" noProof="0">
                <a:ln>
                  <a:noFill/>
                </a:ln>
                <a:solidFill>
                  <a:prstClr val="black"/>
                </a:solidFill>
                <a:effectLst/>
                <a:uLnTx/>
                <a:uFillTx/>
                <a:latin typeface="Calibri"/>
                <a:ea typeface="+mn-ea"/>
                <a:cs typeface="+mn-cs"/>
              </a:rPr>
              <a:t> LTI </a:t>
            </a:r>
            <a:r>
              <a:rPr kumimoji="0" lang="en-US" sz="2000" b="0" i="0" u="none" strike="noStrike" kern="1200" cap="none" spc="0" normalizeH="0" baseline="0" noProof="0" err="1">
                <a:ln>
                  <a:noFill/>
                </a:ln>
                <a:solidFill>
                  <a:prstClr val="black"/>
                </a:solidFill>
                <a:effectLst/>
                <a:uLnTx/>
                <a:uFillTx/>
                <a:latin typeface="Calibri"/>
                <a:ea typeface="+mn-ea"/>
                <a:cs typeface="+mn-cs"/>
              </a:rPr>
              <a:t>có</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hàm</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truyền</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đạt</a:t>
            </a:r>
            <a:r>
              <a:rPr kumimoji="0" lang="en-US" sz="2000" b="0" i="0" u="none" strike="noStrike" kern="1200" cap="none" spc="0" normalizeH="0" baseline="0" noProof="0">
                <a:ln>
                  <a:noFill/>
                </a:ln>
                <a:solidFill>
                  <a:prstClr val="black"/>
                </a:solidFill>
                <a:effectLst/>
                <a:uLnTx/>
                <a:uFillTx/>
                <a:latin typeface="Calibri"/>
                <a:ea typeface="+mn-ea"/>
                <a:cs typeface="+mn-cs"/>
              </a:rPr>
              <a:t> </a:t>
            </a:r>
            <a:r>
              <a:rPr kumimoji="0" lang="en-US" sz="2000" b="0" i="0" u="none" strike="noStrike" kern="1200" cap="none" spc="0" normalizeH="0" baseline="0" noProof="0" err="1">
                <a:ln>
                  <a:noFill/>
                </a:ln>
                <a:solidFill>
                  <a:prstClr val="black"/>
                </a:solidFill>
                <a:effectLst/>
                <a:uLnTx/>
                <a:uFillTx/>
                <a:latin typeface="Calibri"/>
                <a:ea typeface="+mn-ea"/>
                <a:cs typeface="+mn-cs"/>
              </a:rPr>
              <a:t>sau</a:t>
            </a:r>
            <a:r>
              <a:rPr kumimoji="0" lang="en-US" sz="20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sp>
        <p:nvSpPr>
          <p:cNvPr id="5" name="Rectangle 2"/>
          <p:cNvSpPr>
            <a:spLocks noChangeArrowheads="1"/>
          </p:cNvSpPr>
          <p:nvPr/>
        </p:nvSpPr>
        <p:spPr bwMode="auto">
          <a:xfrm>
            <a:off x="900752" y="625438"/>
            <a:ext cx="74107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 </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H(z) = 1 + z</a:t>
            </a:r>
            <a:r>
              <a:rPr kumimoji="0" lang="en-US" altLang="en-US" sz="1800" b="0" i="0" u="none" strike="noStrike" kern="1200" cap="none" spc="0" normalizeH="0" baseline="3000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-1</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 – z</a:t>
            </a:r>
            <a:r>
              <a:rPr kumimoji="0" lang="en-US" altLang="en-US" sz="1800" b="0" i="0" u="none" strike="noStrike" kern="1200" cap="none" spc="0" normalizeH="0" baseline="3000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-3</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 + z</a:t>
            </a:r>
            <a:r>
              <a:rPr kumimoji="0" lang="en-US" altLang="en-US" sz="1800" b="0" i="0" u="none" strike="noStrike" kern="1200" cap="none" spc="0" normalizeH="0" baseline="3000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-4</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 – z</a:t>
            </a:r>
            <a:r>
              <a:rPr kumimoji="0" lang="en-US" altLang="en-US" sz="1800" b="0" i="0" u="none" strike="noStrike" kern="1200" cap="none" spc="0" normalizeH="0" baseline="3000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-5</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rPr>
              <a:t> ,		z</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Cambria" panose="02040503050406030204" pitchFamily="18" charset="0"/>
                <a:sym typeface="Symbol" panose="05050102010706020507" pitchFamily="18" charset="2"/>
              </a:rPr>
              <a:t>0</a:t>
            </a:r>
            <a:endParaRPr kumimoji="0" lang="fr-FR" altLang="en-US" sz="1800" b="0" i="0" u="none" strike="noStrike" kern="1200" cap="none" spc="0" normalizeH="0" baseline="0" noProof="0">
              <a:ln>
                <a:noFill/>
              </a:ln>
              <a:solidFill>
                <a:prstClr val="black"/>
              </a:solidFill>
              <a:effectLst/>
              <a:uLnTx/>
              <a:uFillTx/>
              <a:latin typeface="Calibri"/>
              <a:ea typeface="Times New Roman" panose="02020603050405020304" pitchFamily="18" charset="0"/>
              <a:cs typeface="Cambria" panose="02040503050406030204" pitchFamily="18" charset="0"/>
            </a:endParaRPr>
          </a:p>
        </p:txBody>
      </p:sp>
      <p:sp>
        <p:nvSpPr>
          <p:cNvPr id="8" name="TextBox 7"/>
          <p:cNvSpPr txBox="1"/>
          <p:nvPr/>
        </p:nvSpPr>
        <p:spPr>
          <a:xfrm flipH="1">
            <a:off x="401665" y="997565"/>
            <a:ext cx="84022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H(</a:t>
            </a:r>
            <a:r>
              <a:rPr kumimoji="0" lang="en-US" sz="1800" b="0" i="0" u="none" strike="noStrike" kern="1200" cap="none" spc="0" normalizeH="0" baseline="0" noProof="0" err="1">
                <a:ln>
                  <a:noFill/>
                </a:ln>
                <a:solidFill>
                  <a:prstClr val="black"/>
                </a:solidFill>
                <a:effectLst/>
                <a:uLnTx/>
                <a:uFillTx/>
                <a:latin typeface="Calibri"/>
                <a:ea typeface="+mn-ea"/>
                <a:cs typeface="+mn-cs"/>
              </a:rPr>
              <a:t>e</a:t>
            </a:r>
            <a:r>
              <a:rPr kumimoji="0" lang="en-US" sz="1800" b="0" i="0" u="none" strike="noStrike" kern="1200" cap="none" spc="0" normalizeH="0" baseline="30000" noProof="0" err="1">
                <a:ln>
                  <a:noFill/>
                </a:ln>
                <a:solidFill>
                  <a:prstClr val="black"/>
                </a:solidFill>
                <a:effectLst/>
                <a:uLnTx/>
                <a:uFillTx/>
                <a:latin typeface="Calibri"/>
                <a:ea typeface="+mn-ea"/>
                <a:cs typeface="+mn-cs"/>
              </a:rPr>
              <a:t>j</a:t>
            </a:r>
            <a:r>
              <a:rPr kumimoji="0" lang="en-US" sz="1800" b="0" i="0" u="none" strike="noStrike" kern="1200" cap="none" spc="0" normalizeH="0" baseline="30000" noProof="0">
                <a:ln>
                  <a:noFill/>
                </a:ln>
                <a:solidFill>
                  <a:prstClr val="black"/>
                </a:solidFill>
                <a:effectLst/>
                <a:uLnTx/>
                <a:uFillTx/>
                <a:latin typeface="Calibri"/>
                <a:ea typeface="+mn-ea"/>
                <a:cs typeface="+mn-cs"/>
                <a:sym typeface="Symbol" panose="05050102010706020507" pitchFamily="18" charset="2"/>
              </a:rPr>
              <a:t></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9" name="Object 7"/>
          <p:cNvGraphicFramePr>
            <a:graphicFrameLocks noChangeAspect="1"/>
          </p:cNvGraphicFramePr>
          <p:nvPr/>
        </p:nvGraphicFramePr>
        <p:xfrm>
          <a:off x="2586038" y="1006475"/>
          <a:ext cx="838200" cy="452438"/>
        </p:xfrm>
        <a:graphic>
          <a:graphicData uri="http://schemas.openxmlformats.org/presentationml/2006/ole">
            <mc:AlternateContent xmlns:mc="http://schemas.openxmlformats.org/markup-compatibility/2006">
              <mc:Choice xmlns:v="urn:schemas-microsoft-com:vml" Requires="v">
                <p:oleObj spid="_x0000_s177153" name="Equation" r:id="rId3" imgW="558720" imgH="304560" progId="Equation.DSMT4">
                  <p:embed/>
                </p:oleObj>
              </mc:Choice>
              <mc:Fallback>
                <p:oleObj name="Equation" r:id="rId3" imgW="558720" imgH="304560" progId="Equation.DSMT4">
                  <p:embed/>
                  <p:pic>
                    <p:nvPicPr>
                      <p:cNvPr id="9" name="Object 7"/>
                      <p:cNvPicPr>
                        <a:picLocks noChangeAspect="1" noChangeArrowheads="1"/>
                      </p:cNvPicPr>
                      <p:nvPr/>
                    </p:nvPicPr>
                    <p:blipFill>
                      <a:blip r:embed="rId4"/>
                      <a:srcRect/>
                      <a:stretch>
                        <a:fillRect/>
                      </a:stretch>
                    </p:blipFill>
                    <p:spPr bwMode="auto">
                      <a:xfrm>
                        <a:off x="2586038" y="1006475"/>
                        <a:ext cx="838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flipH="1">
            <a:off x="0" y="1325893"/>
            <a:ext cx="78290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Bài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làm</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Theo </a:t>
            </a:r>
            <a:r>
              <a:rPr kumimoji="0" lang="en-US" sz="1800" b="0" i="0" u="none" strike="noStrike" kern="1200" cap="none" spc="0" normalizeH="0" baseline="0" noProof="0" err="1">
                <a:ln>
                  <a:noFill/>
                </a:ln>
                <a:solidFill>
                  <a:prstClr val="black"/>
                </a:solidFill>
                <a:effectLst/>
                <a:uLnTx/>
                <a:uFillTx/>
                <a:latin typeface="Calibri"/>
                <a:ea typeface="+mn-ea"/>
                <a:cs typeface="+mn-cs"/>
              </a:rPr>
              <a:t>mối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quan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hệ</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z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FT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11" name="Object 5"/>
          <p:cNvGraphicFramePr>
            <a:graphicFrameLocks noChangeAspect="1"/>
          </p:cNvGraphicFramePr>
          <p:nvPr/>
        </p:nvGraphicFramePr>
        <p:xfrm>
          <a:off x="1358113" y="2141615"/>
          <a:ext cx="6270986" cy="629672"/>
        </p:xfrm>
        <a:graphic>
          <a:graphicData uri="http://schemas.openxmlformats.org/presentationml/2006/ole">
            <mc:AlternateContent xmlns:mc="http://schemas.openxmlformats.org/markup-compatibility/2006">
              <mc:Choice xmlns:v="urn:schemas-microsoft-com:vml" Requires="v">
                <p:oleObj spid="_x0000_s177154" name="Equation" r:id="rId5" imgW="3327120" imgH="291960" progId="Equation.DSMT4">
                  <p:embed/>
                </p:oleObj>
              </mc:Choice>
              <mc:Fallback>
                <p:oleObj name="Equation" r:id="rId5" imgW="3327120" imgH="291960" progId="Equation.DSMT4">
                  <p:embed/>
                  <p:pic>
                    <p:nvPicPr>
                      <p:cNvPr id="11" name="Object 5"/>
                      <p:cNvPicPr>
                        <a:picLocks noChangeAspect="1" noChangeArrowheads="1"/>
                      </p:cNvPicPr>
                      <p:nvPr/>
                    </p:nvPicPr>
                    <p:blipFill>
                      <a:blip r:embed="rId6"/>
                      <a:srcRect/>
                      <a:stretch>
                        <a:fillRect/>
                      </a:stretch>
                    </p:blipFill>
                    <p:spPr bwMode="auto">
                      <a:xfrm>
                        <a:off x="1358113" y="2141615"/>
                        <a:ext cx="6270986" cy="629672"/>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12" name="Rectangle 11"/>
              <p:cNvSpPr/>
              <p:nvPr/>
            </p:nvSpPr>
            <p:spPr>
              <a:xfrm>
                <a:off x="111194" y="2795248"/>
                <a:ext cx="9330294" cy="7176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sup>
                              </m:sSup>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m:rPr>
                                  <m:sty m:val="p"/>
                                </m:rP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jsin</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jsin</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jsin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e>
                          </m:d>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jsin</m:t>
                              </m:r>
                              <m:r>
                                <a:rPr kumimoji="0" lang="en-US" sz="1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sym typeface="Symbol" panose="05050102010706020507" pitchFamily="18" charset="2"/>
                                </a:rPr>
                                <m:t>5</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sym typeface="Symbol" panose="05050102010706020507" pitchFamily="18" charset="2"/>
                                </a:rPr>
                                <m:t></m:t>
                              </m:r>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e>
                          </m:d>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sin</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sin</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sin</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4</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sin</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𝜔</m:t>
                                  </m:r>
                                </m:e>
                              </m:d>
                            </m:e>
                          </m:func>
                        </m:e>
                      </m:d>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12" name="Rectangle 11"/>
              <p:cNvSpPr>
                <a:spLocks noRot="1" noChangeAspect="1" noMove="1" noResize="1" noEditPoints="1" noAdjustHandles="1" noChangeArrowheads="1" noChangeShapeType="1" noTextEdit="1"/>
              </p:cNvSpPr>
              <p:nvPr/>
            </p:nvSpPr>
            <p:spPr>
              <a:xfrm>
                <a:off x="111194" y="2795248"/>
                <a:ext cx="9330294" cy="717632"/>
              </a:xfrm>
              <a:prstGeom prst="rect">
                <a:avLst/>
              </a:prstGeom>
              <a:blipFill>
                <a:blip r:embed="rId7"/>
                <a:stretch>
                  <a:fillRect t="-44444" r="-5683" b="-1316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140501" y="3672325"/>
                <a:ext cx="11126600" cy="1555619"/>
              </a:xfrm>
              <a:prstGeom prst="rect">
                <a:avLst/>
              </a:prstGeom>
            </p:spPr>
            <p:txBody>
              <a:bodyPr wrap="square">
                <a:spAutoFit/>
              </a:bodyPr>
              <a:lstStyle/>
              <a:p>
                <a:pPr marL="0" marR="0" lvl="0" indent="0" algn="just" defTabSz="914400" rtl="0" eaLnBrk="1" fontAlgn="auto" latinLnBrk="0" hangingPunct="1">
                  <a:lnSpc>
                    <a:spcPct val="115000"/>
                  </a:lnSpc>
                  <a:spcBef>
                    <a:spcPts val="0"/>
                  </a:spcBef>
                  <a:spcAft>
                    <a:spcPts val="1000"/>
                  </a:spcAft>
                  <a:buClrTx/>
                  <a:buSzTx/>
                  <a:buFontTx/>
                  <a:buNone/>
                  <a:tabLst/>
                  <a:defRPr/>
                </a:pPr>
                <a14:m>
                  <m:oMath xmlns:m="http://schemas.openxmlformats.org/officeDocument/2006/math">
                    <m:r>
                      <a:rPr kumimoji="0" lang="vi-VN"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oMath>
                </a14:m>
                <a:r>
                  <a:rPr kumimoji="0" lang="vi-VN"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a:t>
                </a:r>
                <a14:m>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𝑗𝐼𝑚</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oMath>
                </a14:m>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1000"/>
                  </a:spcAft>
                  <a:buClrTx/>
                  <a:buSzTx/>
                  <a:buFontTx/>
                  <a:buNone/>
                  <a:tabLst/>
                  <a:defRPr/>
                </a:pPr>
                <a:r>
                  <a:rPr kumimoji="0" lang="vi-VN"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Trong đó:  </a:t>
                </a:r>
                <a14:m>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m:t>
                    </m:r>
                  </m:oMath>
                </a14:m>
                <a:r>
                  <a:rPr kumimoji="0" lang="vi-VN"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a:t>
                </a:r>
                <a14:m>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1+</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vi-VN" sz="1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vi-VN" sz="1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vi-VN" sz="1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kumimoji="0" lang="vi-VN" sz="1800" b="0" i="0"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oMath>
                </a14:m>
                <a:endPar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1000"/>
                  </a:spcAft>
                  <a:buClrTx/>
                  <a:buSzTx/>
                  <a:buFontTx/>
                  <a:buNone/>
                  <a:tabLst/>
                  <a:defRPr/>
                </a:pPr>
                <a14:m>
                  <m:oMathPara xmlns:m="http://schemas.openxmlformats.org/officeDocument/2006/math">
                    <m:oMathParaPr>
                      <m:jc m:val="centerGroup"/>
                    </m:oMathParaPr>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𝐼𝑚</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Cambria Math" panose="02040503050406030204" pitchFamily="18" charset="0"/>
                            </a:rPr>
                          </m:ctrlPr>
                        </m:funcPr>
                        <m:fNa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𝑠𝑖𝑛</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Cambria Math" panose="02040503050406030204" pitchFamily="18" charset="0"/>
                            </a:rPr>
                          </m:ctrlPr>
                        </m:funcPr>
                        <m:fNa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𝑠𝑖𝑛</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3</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Cambria Math" panose="02040503050406030204" pitchFamily="18" charset="0"/>
                            </a:rPr>
                          </m:ctrlPr>
                        </m:funcPr>
                        <m:fNa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𝑠𝑖𝑛</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4</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e>
                      </m:func>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mbria Math" panose="02040503050406030204" pitchFamily="18" charset="0"/>
                            </a:rPr>
                          </m:ctrlPr>
                        </m:funcPr>
                        <m:fNa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𝑠𝑖𝑛</m:t>
                          </m:r>
                        </m:fName>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5</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e>
                      </m:func>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13" name="Rectangle 12"/>
              <p:cNvSpPr>
                <a:spLocks noRot="1" noChangeAspect="1" noMove="1" noResize="1" noEditPoints="1" noAdjustHandles="1" noChangeArrowheads="1" noChangeShapeType="1" noTextEdit="1"/>
              </p:cNvSpPr>
              <p:nvPr/>
            </p:nvSpPr>
            <p:spPr>
              <a:xfrm>
                <a:off x="140501" y="3672325"/>
                <a:ext cx="11126600" cy="1555619"/>
              </a:xfrm>
              <a:prstGeom prst="rect">
                <a:avLst/>
              </a:prstGeom>
              <a:blipFill>
                <a:blip r:embed="rId8"/>
                <a:stretch>
                  <a:fillRect l="-4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111194" y="4941231"/>
                <a:ext cx="6096000" cy="1939121"/>
              </a:xfrm>
              <a:prstGeom prst="rect">
                <a:avLst/>
              </a:prstGeom>
            </p:spPr>
            <p:txBody>
              <a:bodyPr>
                <a:spAutoFit/>
              </a:bodyPr>
              <a:lstStyle/>
              <a:p>
                <a:pPr marL="0" marR="0" lvl="0" indent="0" algn="just" defTabSz="914400" rtl="0" eaLnBrk="1" fontAlgn="auto" latinLnBrk="0" hangingPunct="1">
                  <a:lnSpc>
                    <a:spcPct val="115000"/>
                  </a:lnSpc>
                  <a:spcBef>
                    <a:spcPts val="0"/>
                  </a:spcBef>
                  <a:spcAft>
                    <a:spcPts val="1000"/>
                  </a:spcAft>
                  <a:buClrTx/>
                  <a:buSzTx/>
                  <a:buFontTx/>
                  <a:buNone/>
                  <a:tabLst/>
                  <a:defRPr/>
                </a:pPr>
                <a:r>
                  <a:rPr kumimoji="0" lang="vi-VN"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Suy ra:</a:t>
                </a:r>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100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radPr>
                        <m:deg/>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𝑅𝑒</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𝐼𝑚</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2</m:t>
                              </m:r>
                            </m:sup>
                          </m:sSup>
                        </m:e>
                      </m:rad>
                    </m:oMath>
                  </m:oMathPara>
                </a14:m>
                <a:endParaRPr kumimoji="0" lang="en-US" sz="14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𝜑</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𝑎𝑟𝑐𝑡𝑔</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𝐼𝑚</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num>
                        <m:den>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𝑅𝑒</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𝐻</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𝑒</m:t>
                                  </m:r>
                                </m:e>
                                <m:sup>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𝑗</m:t>
                                  </m:r>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𝜔</m:t>
                                  </m:r>
                                </m:sup>
                              </m:sSup>
                            </m:e>
                          </m:d>
                          <m:r>
                            <a:rPr kumimoji="0" lang="vi-VN" sz="1800" b="0" i="1" u="none" strike="noStrike" kern="120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mn-cs"/>
                            </a:rPr>
                            <m:t>]</m:t>
                          </m:r>
                        </m:den>
                      </m:f>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14" name="Rectangle 13"/>
              <p:cNvSpPr>
                <a:spLocks noRot="1" noChangeAspect="1" noMove="1" noResize="1" noEditPoints="1" noAdjustHandles="1" noChangeArrowheads="1" noChangeShapeType="1" noTextEdit="1"/>
              </p:cNvSpPr>
              <p:nvPr/>
            </p:nvSpPr>
            <p:spPr>
              <a:xfrm>
                <a:off x="111194" y="4941231"/>
                <a:ext cx="6096000" cy="1939121"/>
              </a:xfrm>
              <a:prstGeom prst="rect">
                <a:avLst/>
              </a:prstGeom>
              <a:blipFill>
                <a:blip r:embed="rId9"/>
                <a:stretch>
                  <a:fillRect l="-800" t="-943"/>
                </a:stretch>
              </a:blipFill>
            </p:spPr>
            <p:txBody>
              <a:bodyPr/>
              <a:lstStyle/>
              <a:p>
                <a:r>
                  <a:rPr lang="en-US">
                    <a:noFill/>
                  </a:rPr>
                  <a:t> </a:t>
                </a:r>
              </a:p>
            </p:txBody>
          </p:sp>
        </mc:Fallback>
      </mc:AlternateContent>
    </p:spTree>
    <p:extLst>
      <p:ext uri="{BB962C8B-B14F-4D97-AF65-F5344CB8AC3E}">
        <p14:creationId xmlns:p14="http://schemas.microsoft.com/office/powerpoint/2010/main" val="1519318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P spid="12" grpId="0"/>
      <p:bldP spid="13" grpId="0"/>
      <p:bldP spid="1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13062"/>
            <a:ext cx="12192000" cy="9948670"/>
          </a:xfrm>
        </p:spPr>
        <p:txBody>
          <a:bodyPr/>
          <a:lstStyle/>
          <a:p>
            <a:pPr marL="0" indent="0">
              <a:buNone/>
            </a:pPr>
            <a:r>
              <a:rPr lang="en-US">
                <a:solidFill>
                  <a:srgbClr val="0066FF"/>
                </a:solidFill>
              </a:rPr>
              <a:t>3.5.2. </a:t>
            </a:r>
            <a:r>
              <a:rPr lang="en-US" err="1">
                <a:solidFill>
                  <a:srgbClr val="0066FF"/>
                </a:solidFill>
              </a:rPr>
              <a:t>Tìm</a:t>
            </a:r>
            <a:r>
              <a:rPr lang="en-US">
                <a:solidFill>
                  <a:srgbClr val="0066FF"/>
                </a:solidFill>
              </a:rPr>
              <a:t> </a:t>
            </a:r>
            <a:r>
              <a:rPr lang="en-US" err="1">
                <a:solidFill>
                  <a:srgbClr val="0066FF"/>
                </a:solidFill>
              </a:rPr>
              <a:t>đáp</a:t>
            </a:r>
            <a:r>
              <a:rPr lang="en-US">
                <a:solidFill>
                  <a:srgbClr val="0066FF"/>
                </a:solidFill>
              </a:rPr>
              <a:t> </a:t>
            </a:r>
            <a:r>
              <a:rPr lang="en-US" err="1">
                <a:solidFill>
                  <a:srgbClr val="0066FF"/>
                </a:solidFill>
              </a:rPr>
              <a:t>ứng</a:t>
            </a:r>
            <a:r>
              <a:rPr lang="en-US">
                <a:solidFill>
                  <a:srgbClr val="0066FF"/>
                </a:solidFill>
              </a:rPr>
              <a:t> </a:t>
            </a:r>
            <a:r>
              <a:rPr lang="en-US" err="1">
                <a:solidFill>
                  <a:srgbClr val="0066FF"/>
                </a:solidFill>
              </a:rPr>
              <a:t>tần</a:t>
            </a:r>
            <a:r>
              <a:rPr lang="en-US">
                <a:solidFill>
                  <a:srgbClr val="0066FF"/>
                </a:solidFill>
              </a:rPr>
              <a:t> </a:t>
            </a:r>
            <a:r>
              <a:rPr lang="en-US" err="1">
                <a:solidFill>
                  <a:srgbClr val="0066FF"/>
                </a:solidFill>
              </a:rPr>
              <a:t>số</a:t>
            </a:r>
            <a:r>
              <a:rPr lang="en-US">
                <a:solidFill>
                  <a:srgbClr val="0066FF"/>
                </a:solidFill>
              </a:rPr>
              <a:t> H(</a:t>
            </a:r>
            <a:r>
              <a:rPr lang="en-US" err="1">
                <a:solidFill>
                  <a:srgbClr val="0066FF"/>
                </a:solidFill>
              </a:rPr>
              <a:t>e</a:t>
            </a:r>
            <a:r>
              <a:rPr lang="en-US" baseline="30000" err="1">
                <a:solidFill>
                  <a:srgbClr val="0066FF"/>
                </a:solidFill>
              </a:rPr>
              <a:t>j</a:t>
            </a:r>
            <a:r>
              <a:rPr lang="en-US" baseline="30000">
                <a:solidFill>
                  <a:srgbClr val="0066FF"/>
                </a:solidFill>
                <a:sym typeface="Symbol" panose="05050102010706020507" pitchFamily="18" charset="2"/>
              </a:rPr>
              <a:t></a:t>
            </a:r>
            <a:r>
              <a:rPr lang="en-US">
                <a:solidFill>
                  <a:srgbClr val="0066FF"/>
                </a:solidFill>
              </a:rPr>
              <a:t>) </a:t>
            </a:r>
            <a:r>
              <a:rPr lang="en-US" err="1">
                <a:solidFill>
                  <a:srgbClr val="0066FF"/>
                </a:solidFill>
              </a:rPr>
              <a:t>từ</a:t>
            </a:r>
            <a:r>
              <a:rPr lang="en-US">
                <a:solidFill>
                  <a:srgbClr val="0066FF"/>
                </a:solidFill>
              </a:rPr>
              <a:t> </a:t>
            </a:r>
            <a:r>
              <a:rPr lang="en-US" err="1">
                <a:solidFill>
                  <a:srgbClr val="0066FF"/>
                </a:solidFill>
              </a:rPr>
              <a:t>phương</a:t>
            </a:r>
            <a:r>
              <a:rPr lang="en-US">
                <a:solidFill>
                  <a:srgbClr val="0066FF"/>
                </a:solidFill>
              </a:rPr>
              <a:t> </a:t>
            </a:r>
            <a:r>
              <a:rPr lang="en-US" err="1">
                <a:solidFill>
                  <a:srgbClr val="0066FF"/>
                </a:solidFill>
              </a:rPr>
              <a:t>trình</a:t>
            </a:r>
            <a:r>
              <a:rPr lang="en-US">
                <a:solidFill>
                  <a:srgbClr val="0066FF"/>
                </a:solidFill>
              </a:rPr>
              <a:t> </a:t>
            </a:r>
            <a:r>
              <a:rPr lang="en-US" err="1">
                <a:solidFill>
                  <a:srgbClr val="0066FF"/>
                </a:solidFill>
              </a:rPr>
              <a:t>sai</a:t>
            </a:r>
            <a:r>
              <a:rPr lang="en-US">
                <a:solidFill>
                  <a:srgbClr val="0066FF"/>
                </a:solidFill>
              </a:rPr>
              <a:t> </a:t>
            </a:r>
            <a:r>
              <a:rPr lang="en-US" err="1">
                <a:solidFill>
                  <a:srgbClr val="0066FF"/>
                </a:solidFill>
              </a:rPr>
              <a:t>phân</a:t>
            </a:r>
            <a:r>
              <a:rPr lang="en-US">
                <a:solidFill>
                  <a:srgbClr val="0066FF"/>
                </a:solidFill>
              </a:rPr>
              <a:t> </a:t>
            </a:r>
            <a:r>
              <a:rPr lang="en-US" err="1">
                <a:solidFill>
                  <a:srgbClr val="0066FF"/>
                </a:solidFill>
              </a:rPr>
              <a:t>tuyến</a:t>
            </a:r>
            <a:r>
              <a:rPr lang="en-US">
                <a:solidFill>
                  <a:srgbClr val="0066FF"/>
                </a:solidFill>
              </a:rPr>
              <a:t> tính </a:t>
            </a:r>
            <a:r>
              <a:rPr lang="en-US" err="1">
                <a:solidFill>
                  <a:srgbClr val="0066FF"/>
                </a:solidFill>
              </a:rPr>
              <a:t>hệ</a:t>
            </a:r>
            <a:r>
              <a:rPr lang="en-US">
                <a:solidFill>
                  <a:srgbClr val="0066FF"/>
                </a:solidFill>
              </a:rPr>
              <a:t> </a:t>
            </a:r>
            <a:r>
              <a:rPr lang="en-US" err="1">
                <a:solidFill>
                  <a:srgbClr val="0066FF"/>
                </a:solidFill>
              </a:rPr>
              <a:t>số</a:t>
            </a:r>
            <a:r>
              <a:rPr lang="en-US">
                <a:solidFill>
                  <a:srgbClr val="0066FF"/>
                </a:solidFill>
              </a:rPr>
              <a:t> </a:t>
            </a:r>
            <a:r>
              <a:rPr lang="en-US" err="1">
                <a:solidFill>
                  <a:srgbClr val="0066FF"/>
                </a:solidFill>
              </a:rPr>
              <a:t>hằng</a:t>
            </a:r>
            <a:r>
              <a:rPr lang="en-US">
                <a:solidFill>
                  <a:srgbClr val="0066FF"/>
                </a:solidFill>
              </a:rPr>
              <a:t>:</a:t>
            </a:r>
          </a:p>
          <a:p>
            <a:pPr>
              <a:buFontTx/>
              <a:buChar char="-"/>
            </a:pPr>
            <a:r>
              <a:rPr lang="en-US" err="1"/>
              <a:t>Hệ</a:t>
            </a:r>
            <a:r>
              <a:rPr lang="en-US"/>
              <a:t> </a:t>
            </a:r>
            <a:r>
              <a:rPr lang="en-US" err="1"/>
              <a:t>thống</a:t>
            </a:r>
            <a:r>
              <a:rPr lang="en-US"/>
              <a:t> </a:t>
            </a:r>
            <a:r>
              <a:rPr lang="en-US" err="1"/>
              <a:t>tuyến</a:t>
            </a:r>
            <a:r>
              <a:rPr lang="en-US"/>
              <a:t> tính </a:t>
            </a:r>
            <a:r>
              <a:rPr lang="en-US" err="1"/>
              <a:t>bất</a:t>
            </a:r>
            <a:r>
              <a:rPr lang="en-US"/>
              <a:t> </a:t>
            </a:r>
            <a:r>
              <a:rPr lang="en-US" err="1"/>
              <a:t>biến</a:t>
            </a:r>
            <a:r>
              <a:rPr lang="en-US"/>
              <a:t> </a:t>
            </a:r>
            <a:r>
              <a:rPr lang="en-US" err="1"/>
              <a:t>nhân</a:t>
            </a:r>
            <a:r>
              <a:rPr lang="en-US"/>
              <a:t> </a:t>
            </a:r>
            <a:r>
              <a:rPr lang="en-US" err="1"/>
              <a:t>quả</a:t>
            </a:r>
            <a:r>
              <a:rPr lang="en-US"/>
              <a:t> </a:t>
            </a:r>
            <a:r>
              <a:rPr lang="en-US" err="1"/>
              <a:t>được</a:t>
            </a:r>
            <a:r>
              <a:rPr lang="en-US"/>
              <a:t> </a:t>
            </a:r>
            <a:r>
              <a:rPr lang="en-US" err="1"/>
              <a:t>mô</a:t>
            </a:r>
            <a:r>
              <a:rPr lang="en-US"/>
              <a:t> </a:t>
            </a:r>
            <a:r>
              <a:rPr lang="en-US" err="1"/>
              <a:t>tả</a:t>
            </a:r>
            <a:r>
              <a:rPr lang="en-US"/>
              <a:t> </a:t>
            </a:r>
            <a:r>
              <a:rPr lang="en-US" err="1"/>
              <a:t>bởi</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sau</a:t>
            </a:r>
            <a:r>
              <a:rPr lang="en-US"/>
              <a:t>:</a:t>
            </a:r>
          </a:p>
          <a:p>
            <a:pPr marL="0" indent="0">
              <a:buNone/>
            </a:pPr>
            <a:r>
              <a:rPr lang="en-US"/>
              <a:t>                                                                                                              (3.5.1)</a:t>
            </a:r>
          </a:p>
          <a:p>
            <a:pPr marL="0" indent="0">
              <a:buNone/>
            </a:pPr>
            <a:r>
              <a:rPr lang="en-US"/>
              <a:t>- </a:t>
            </a:r>
            <a:r>
              <a:rPr lang="en-US" err="1"/>
              <a:t>Lấy</a:t>
            </a:r>
            <a:r>
              <a:rPr lang="en-US"/>
              <a:t> </a:t>
            </a:r>
            <a:r>
              <a:rPr lang="en-US" err="1"/>
              <a:t>biến</a:t>
            </a:r>
            <a:r>
              <a:rPr lang="en-US"/>
              <a:t> </a:t>
            </a:r>
            <a:r>
              <a:rPr lang="en-US" err="1"/>
              <a:t>đổi</a:t>
            </a:r>
            <a:r>
              <a:rPr lang="en-US"/>
              <a:t> FT </a:t>
            </a:r>
            <a:r>
              <a:rPr lang="en-US" err="1"/>
              <a:t>hai</a:t>
            </a:r>
            <a:r>
              <a:rPr lang="en-US"/>
              <a:t> </a:t>
            </a:r>
            <a:r>
              <a:rPr lang="en-US" err="1"/>
              <a:t>vế</a:t>
            </a:r>
            <a:r>
              <a:rPr lang="en-US"/>
              <a:t> </a:t>
            </a:r>
            <a:r>
              <a:rPr lang="en-US" err="1"/>
              <a:t>của</a:t>
            </a:r>
            <a:r>
              <a:rPr lang="en-US"/>
              <a:t> </a:t>
            </a:r>
            <a:r>
              <a:rPr lang="en-US" err="1"/>
              <a:t>phương</a:t>
            </a:r>
            <a:r>
              <a:rPr lang="en-US"/>
              <a:t> </a:t>
            </a:r>
            <a:r>
              <a:rPr lang="en-US" err="1"/>
              <a:t>trình</a:t>
            </a:r>
            <a:r>
              <a:rPr lang="en-US"/>
              <a:t> (2.5.4):</a:t>
            </a:r>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a:buFontTx/>
              <a:buChar char="-"/>
            </a:pPr>
            <a:endParaRPr lang="en-US"/>
          </a:p>
          <a:p>
            <a:pPr marL="1371600" lvl="3" indent="0">
              <a:buNone/>
            </a:pPr>
            <a:endParaRPr lang="en-US"/>
          </a:p>
          <a:p>
            <a:pPr marL="1371600" lvl="3" indent="0">
              <a:buNone/>
            </a:pPr>
            <a:r>
              <a:rPr lang="en-US"/>
              <a:t>                                                                                                                           </a:t>
            </a:r>
            <a:r>
              <a:rPr lang="en-US" sz="2400">
                <a:latin typeface="Times New Roman" panose="02020603050405020304" pitchFamily="18" charset="0"/>
                <a:cs typeface="Times New Roman" panose="02020603050405020304" pitchFamily="18" charset="0"/>
              </a:rPr>
              <a:t>(3.5.2)                       </a:t>
            </a:r>
          </a:p>
          <a:p>
            <a:pPr>
              <a:buFontTx/>
              <a:buChar char="-"/>
            </a:pPr>
            <a:endParaRPr lang="en-US"/>
          </a:p>
          <a:p>
            <a:pPr>
              <a:buFontTx/>
              <a:buChar char="-"/>
            </a:pPr>
            <a:endParaRPr lang="en-US"/>
          </a:p>
          <a:p>
            <a:pPr>
              <a:buFontTx/>
              <a:buChar char="-"/>
            </a:pPr>
            <a:endParaRPr lang="en-US"/>
          </a:p>
          <a:p>
            <a:pPr marL="0" indent="0">
              <a:buNone/>
            </a:pPr>
            <a:endParaRPr lang="en-US"/>
          </a:p>
          <a:p>
            <a:pPr marL="0" indent="0">
              <a:buNone/>
            </a:pPr>
            <a:endParaRPr lang="en-US"/>
          </a:p>
          <a:p>
            <a:pPr marL="0" indent="0">
              <a:buNone/>
            </a:pPr>
            <a:r>
              <a:rPr lang="en-US"/>
              <a:t>			</a:t>
            </a:r>
          </a:p>
        </p:txBody>
      </p:sp>
      <p:sp>
        <p:nvSpPr>
          <p:cNvPr id="18" name="Rectangle 13"/>
          <p:cNvSpPr>
            <a:spLocks noChangeArrowheads="1"/>
          </p:cNvSpPr>
          <p:nvPr/>
        </p:nvSpPr>
        <p:spPr bwMode="auto">
          <a:xfrm>
            <a:off x="0" y="-1045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9" name="Object 18"/>
          <p:cNvGraphicFramePr>
            <a:graphicFrameLocks noChangeAspect="1"/>
          </p:cNvGraphicFramePr>
          <p:nvPr/>
        </p:nvGraphicFramePr>
        <p:xfrm>
          <a:off x="2991395" y="881530"/>
          <a:ext cx="3396342" cy="770708"/>
        </p:xfrm>
        <a:graphic>
          <a:graphicData uri="http://schemas.openxmlformats.org/presentationml/2006/ole">
            <mc:AlternateContent xmlns:mc="http://schemas.openxmlformats.org/markup-compatibility/2006">
              <mc:Choice xmlns:v="urn:schemas-microsoft-com:vml" Requires="v">
                <p:oleObj spid="_x0000_s178177" name="Equation" r:id="rId3" imgW="1765300" imgH="431800" progId="Equation.DSMT4">
                  <p:embed/>
                </p:oleObj>
              </mc:Choice>
              <mc:Fallback>
                <p:oleObj name="Equation" r:id="rId3" imgW="1765300" imgH="431800" progId="Equation.DSMT4">
                  <p:embed/>
                  <p:pic>
                    <p:nvPicPr>
                      <p:cNvPr id="19"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395" y="881530"/>
                        <a:ext cx="3396342" cy="770708"/>
                      </a:xfrm>
                      <a:prstGeom prst="rect">
                        <a:avLst/>
                      </a:prstGeom>
                      <a:noFill/>
                    </p:spPr>
                  </p:pic>
                </p:oleObj>
              </mc:Fallback>
            </mc:AlternateContent>
          </a:graphicData>
        </a:graphic>
      </p:graphicFrame>
      <p:sp>
        <p:nvSpPr>
          <p:cNvPr id="20" name="Rectangle 15"/>
          <p:cNvSpPr>
            <a:spLocks noChangeArrowheads="1"/>
          </p:cNvSpPr>
          <p:nvPr/>
        </p:nvSpPr>
        <p:spPr bwMode="auto">
          <a:xfrm>
            <a:off x="2991395" y="2842391"/>
            <a:ext cx="195784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 name="Object 20"/>
          <p:cNvGraphicFramePr>
            <a:graphicFrameLocks noChangeAspect="1"/>
          </p:cNvGraphicFramePr>
          <p:nvPr/>
        </p:nvGraphicFramePr>
        <p:xfrm>
          <a:off x="2444750" y="2232025"/>
          <a:ext cx="4595813" cy="738188"/>
        </p:xfrm>
        <a:graphic>
          <a:graphicData uri="http://schemas.openxmlformats.org/presentationml/2006/ole">
            <mc:AlternateContent xmlns:mc="http://schemas.openxmlformats.org/markup-compatibility/2006">
              <mc:Choice xmlns:v="urn:schemas-microsoft-com:vml" Requires="v">
                <p:oleObj spid="_x0000_s178178" name="Equation" r:id="rId5" imgW="2349360" imgH="431640" progId="Equation.DSMT4">
                  <p:embed/>
                </p:oleObj>
              </mc:Choice>
              <mc:Fallback>
                <p:oleObj name="Equation" r:id="rId5" imgW="2349360" imgH="431640" progId="Equation.DSMT4">
                  <p:embed/>
                  <p:pic>
                    <p:nvPicPr>
                      <p:cNvPr id="21" name="Object 20"/>
                      <p:cNvPicPr>
                        <a:picLocks noChangeAspect="1" noChangeArrowheads="1"/>
                      </p:cNvPicPr>
                      <p:nvPr/>
                    </p:nvPicPr>
                    <p:blipFill>
                      <a:blip r:embed="rId6"/>
                      <a:srcRect/>
                      <a:stretch>
                        <a:fillRect/>
                      </a:stretch>
                    </p:blipFill>
                    <p:spPr bwMode="auto">
                      <a:xfrm>
                        <a:off x="2444750" y="2232025"/>
                        <a:ext cx="4595813" cy="738188"/>
                      </a:xfrm>
                      <a:prstGeom prst="rect">
                        <a:avLst/>
                      </a:prstGeom>
                      <a:noFill/>
                    </p:spPr>
                  </p:pic>
                </p:oleObj>
              </mc:Fallback>
            </mc:AlternateContent>
          </a:graphicData>
        </a:graphic>
      </p:graphicFrame>
      <p:sp>
        <p:nvSpPr>
          <p:cNvPr id="23" name="Rectangle 17"/>
          <p:cNvSpPr>
            <a:spLocks noChangeArrowheads="1"/>
          </p:cNvSpPr>
          <p:nvPr/>
        </p:nvSpPr>
        <p:spPr bwMode="auto">
          <a:xfrm>
            <a:off x="2991395" y="36011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4" name="Object 23"/>
          <p:cNvGraphicFramePr>
            <a:graphicFrameLocks noChangeAspect="1"/>
          </p:cNvGraphicFramePr>
          <p:nvPr/>
        </p:nvGraphicFramePr>
        <p:xfrm>
          <a:off x="1941513" y="2970213"/>
          <a:ext cx="5746750" cy="703262"/>
        </p:xfrm>
        <a:graphic>
          <a:graphicData uri="http://schemas.openxmlformats.org/presentationml/2006/ole">
            <mc:AlternateContent xmlns:mc="http://schemas.openxmlformats.org/markup-compatibility/2006">
              <mc:Choice xmlns:v="urn:schemas-microsoft-com:vml" Requires="v">
                <p:oleObj spid="_x0000_s178179" name="Equation" r:id="rId7" imgW="3263760" imgH="431640" progId="Equation.DSMT4">
                  <p:embed/>
                </p:oleObj>
              </mc:Choice>
              <mc:Fallback>
                <p:oleObj name="Equation" r:id="rId7" imgW="3263760" imgH="431640" progId="Equation.DSMT4">
                  <p:embed/>
                  <p:pic>
                    <p:nvPicPr>
                      <p:cNvPr id="24" name="Object 23"/>
                      <p:cNvPicPr>
                        <a:picLocks noChangeAspect="1" noChangeArrowheads="1"/>
                      </p:cNvPicPr>
                      <p:nvPr/>
                    </p:nvPicPr>
                    <p:blipFill>
                      <a:blip r:embed="rId8"/>
                      <a:srcRect/>
                      <a:stretch>
                        <a:fillRect/>
                      </a:stretch>
                    </p:blipFill>
                    <p:spPr bwMode="auto">
                      <a:xfrm>
                        <a:off x="1941513" y="2970213"/>
                        <a:ext cx="5746750" cy="703262"/>
                      </a:xfrm>
                      <a:prstGeom prst="rect">
                        <a:avLst/>
                      </a:prstGeom>
                      <a:noFill/>
                    </p:spPr>
                  </p:pic>
                </p:oleObj>
              </mc:Fallback>
            </mc:AlternateContent>
          </a:graphicData>
        </a:graphic>
      </p:graphicFrame>
      <p:sp>
        <p:nvSpPr>
          <p:cNvPr id="25" name="Rectangle 19"/>
          <p:cNvSpPr>
            <a:spLocks noChangeArrowheads="1"/>
          </p:cNvSpPr>
          <p:nvPr/>
        </p:nvSpPr>
        <p:spPr bwMode="auto">
          <a:xfrm>
            <a:off x="2625634" y="48880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1760538" y="3800475"/>
          <a:ext cx="5937250" cy="754063"/>
        </p:xfrm>
        <a:graphic>
          <a:graphicData uri="http://schemas.openxmlformats.org/presentationml/2006/ole">
            <mc:AlternateContent xmlns:mc="http://schemas.openxmlformats.org/markup-compatibility/2006">
              <mc:Choice xmlns:v="urn:schemas-microsoft-com:vml" Requires="v">
                <p:oleObj spid="_x0000_s178180" name="Equation" r:id="rId9" imgW="3200400" imgH="431640" progId="Equation.DSMT4">
                  <p:embed/>
                </p:oleObj>
              </mc:Choice>
              <mc:Fallback>
                <p:oleObj name="Equation" r:id="rId9" imgW="3200400" imgH="431640" progId="Equation.DSMT4">
                  <p:embed/>
                  <p:pic>
                    <p:nvPicPr>
                      <p:cNvPr id="26" name="Object 25"/>
                      <p:cNvPicPr>
                        <a:picLocks noChangeAspect="1" noChangeArrowheads="1"/>
                      </p:cNvPicPr>
                      <p:nvPr/>
                    </p:nvPicPr>
                    <p:blipFill>
                      <a:blip r:embed="rId10"/>
                      <a:srcRect/>
                      <a:stretch>
                        <a:fillRect/>
                      </a:stretch>
                    </p:blipFill>
                    <p:spPr bwMode="auto">
                      <a:xfrm>
                        <a:off x="1760538" y="3800475"/>
                        <a:ext cx="5937250" cy="754063"/>
                      </a:xfrm>
                      <a:prstGeom prst="rect">
                        <a:avLst/>
                      </a:prstGeom>
                      <a:noFill/>
                    </p:spPr>
                  </p:pic>
                </p:oleObj>
              </mc:Fallback>
            </mc:AlternateContent>
          </a:graphicData>
        </a:graphic>
      </p:graphicFrame>
      <p:sp>
        <p:nvSpPr>
          <p:cNvPr id="27" name="Rectangle 25"/>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8" name="Object 27"/>
          <p:cNvGraphicFramePr>
            <a:graphicFrameLocks noChangeAspect="1"/>
          </p:cNvGraphicFramePr>
          <p:nvPr/>
        </p:nvGraphicFramePr>
        <p:xfrm>
          <a:off x="1276350" y="4598988"/>
          <a:ext cx="6850063" cy="830262"/>
        </p:xfrm>
        <a:graphic>
          <a:graphicData uri="http://schemas.openxmlformats.org/presentationml/2006/ole">
            <mc:AlternateContent xmlns:mc="http://schemas.openxmlformats.org/markup-compatibility/2006">
              <mc:Choice xmlns:v="urn:schemas-microsoft-com:vml" Requires="v">
                <p:oleObj spid="_x0000_s178181" name="Equation" r:id="rId11" imgW="2514600" imgH="431640" progId="Equation.DSMT4">
                  <p:embed/>
                </p:oleObj>
              </mc:Choice>
              <mc:Fallback>
                <p:oleObj name="Equation" r:id="rId11" imgW="2514600" imgH="431640" progId="Equation.DSMT4">
                  <p:embed/>
                  <p:pic>
                    <p:nvPicPr>
                      <p:cNvPr id="28" name="Object 27"/>
                      <p:cNvPicPr>
                        <a:picLocks noChangeAspect="1" noChangeArrowheads="1"/>
                      </p:cNvPicPr>
                      <p:nvPr/>
                    </p:nvPicPr>
                    <p:blipFill>
                      <a:blip r:embed="rId12"/>
                      <a:srcRect/>
                      <a:stretch>
                        <a:fillRect/>
                      </a:stretch>
                    </p:blipFill>
                    <p:spPr bwMode="auto">
                      <a:xfrm>
                        <a:off x="1276350" y="4598988"/>
                        <a:ext cx="6850063" cy="830262"/>
                      </a:xfrm>
                      <a:prstGeom prst="rect">
                        <a:avLst/>
                      </a:prstGeom>
                      <a:noFill/>
                    </p:spPr>
                  </p:pic>
                </p:oleObj>
              </mc:Fallback>
            </mc:AlternateContent>
          </a:graphicData>
        </a:graphic>
      </p:graphicFrame>
      <p:graphicFrame>
        <p:nvGraphicFramePr>
          <p:cNvPr id="30" name="Object 29"/>
          <p:cNvGraphicFramePr>
            <a:graphicFrameLocks noChangeAspect="1"/>
          </p:cNvGraphicFramePr>
          <p:nvPr/>
        </p:nvGraphicFramePr>
        <p:xfrm>
          <a:off x="1531938" y="5392738"/>
          <a:ext cx="4140200" cy="1465262"/>
        </p:xfrm>
        <a:graphic>
          <a:graphicData uri="http://schemas.openxmlformats.org/presentationml/2006/ole">
            <mc:AlternateContent xmlns:mc="http://schemas.openxmlformats.org/markup-compatibility/2006">
              <mc:Choice xmlns:v="urn:schemas-microsoft-com:vml" Requires="v">
                <p:oleObj spid="_x0000_s178182" name="Equation" r:id="rId13" imgW="2336760" imgH="838080" progId="Equation.DSMT4">
                  <p:embed/>
                </p:oleObj>
              </mc:Choice>
              <mc:Fallback>
                <p:oleObj name="Equation" r:id="rId13" imgW="2336760" imgH="838080" progId="Equation.DSMT4">
                  <p:embed/>
                  <p:pic>
                    <p:nvPicPr>
                      <p:cNvPr id="30" name="Object 29"/>
                      <p:cNvPicPr>
                        <a:picLocks noChangeAspect="1" noChangeArrowheads="1"/>
                      </p:cNvPicPr>
                      <p:nvPr/>
                    </p:nvPicPr>
                    <p:blipFill>
                      <a:blip r:embed="rId14"/>
                      <a:srcRect/>
                      <a:stretch>
                        <a:fillRect/>
                      </a:stretch>
                    </p:blipFill>
                    <p:spPr bwMode="auto">
                      <a:xfrm>
                        <a:off x="1531938" y="5392738"/>
                        <a:ext cx="4140200" cy="1465262"/>
                      </a:xfrm>
                      <a:prstGeom prst="rect">
                        <a:avLst/>
                      </a:prstGeom>
                      <a:noFill/>
                    </p:spPr>
                  </p:pic>
                </p:oleObj>
              </mc:Fallback>
            </mc:AlternateContent>
          </a:graphicData>
        </a:graphic>
      </p:graphicFrame>
    </p:spTree>
    <p:extLst>
      <p:ext uri="{BB962C8B-B14F-4D97-AF65-F5344CB8AC3E}">
        <p14:creationId xmlns:p14="http://schemas.microsoft.com/office/powerpoint/2010/main" val="4267898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3122F6"/>
                </a:solidFill>
              </a:rPr>
              <a:t>3.5. Các </a:t>
            </a:r>
            <a:r>
              <a:rPr lang="en-US" err="1">
                <a:solidFill>
                  <a:srgbClr val="3122F6"/>
                </a:solidFill>
              </a:rPr>
              <a:t>bộ</a:t>
            </a:r>
            <a:r>
              <a:rPr lang="en-US">
                <a:solidFill>
                  <a:srgbClr val="3122F6"/>
                </a:solidFill>
              </a:rPr>
              <a:t> </a:t>
            </a:r>
            <a:r>
              <a:rPr lang="en-US" err="1">
                <a:solidFill>
                  <a:srgbClr val="3122F6"/>
                </a:solidFill>
              </a:rPr>
              <a:t>lọc</a:t>
            </a:r>
            <a:r>
              <a:rPr lang="en-US">
                <a:solidFill>
                  <a:srgbClr val="3122F6"/>
                </a:solidFill>
              </a:rPr>
              <a:t> </a:t>
            </a:r>
            <a:r>
              <a:rPr lang="en-US" err="1">
                <a:solidFill>
                  <a:srgbClr val="3122F6"/>
                </a:solidFill>
              </a:rPr>
              <a:t>số</a:t>
            </a:r>
            <a:r>
              <a:rPr lang="en-US">
                <a:solidFill>
                  <a:srgbClr val="3122F6"/>
                </a:solidFill>
              </a:rPr>
              <a:t> lý </a:t>
            </a:r>
            <a:r>
              <a:rPr lang="en-US" err="1">
                <a:solidFill>
                  <a:srgbClr val="3122F6"/>
                </a:solidFill>
              </a:rPr>
              <a:t>tưởng</a:t>
            </a:r>
            <a:r>
              <a:rPr lang="en-US">
                <a:solidFill>
                  <a:srgbClr val="3122F6"/>
                </a:solidFill>
              </a:rPr>
              <a:t>:</a:t>
            </a:r>
          </a:p>
          <a:p>
            <a:pPr>
              <a:buNone/>
            </a:pPr>
            <a:r>
              <a:rPr lang="en-US">
                <a:solidFill>
                  <a:srgbClr val="3122F6"/>
                </a:solidFill>
              </a:rPr>
              <a:t>3.5.1. </a:t>
            </a:r>
            <a:r>
              <a:rPr lang="en-US" err="1">
                <a:solidFill>
                  <a:srgbClr val="3122F6"/>
                </a:solidFill>
              </a:rPr>
              <a:t>Những</a:t>
            </a:r>
            <a:r>
              <a:rPr lang="en-US">
                <a:solidFill>
                  <a:srgbClr val="3122F6"/>
                </a:solidFill>
              </a:rPr>
              <a:t> </a:t>
            </a:r>
            <a:r>
              <a:rPr lang="en-US" err="1">
                <a:solidFill>
                  <a:srgbClr val="3122F6"/>
                </a:solidFill>
              </a:rPr>
              <a:t>khái</a:t>
            </a:r>
            <a:r>
              <a:rPr lang="en-US">
                <a:solidFill>
                  <a:srgbClr val="3122F6"/>
                </a:solidFill>
              </a:rPr>
              <a:t> </a:t>
            </a:r>
            <a:r>
              <a:rPr lang="en-US" err="1">
                <a:solidFill>
                  <a:srgbClr val="3122F6"/>
                </a:solidFill>
              </a:rPr>
              <a:t>niệm</a:t>
            </a:r>
            <a:r>
              <a:rPr lang="en-US">
                <a:solidFill>
                  <a:srgbClr val="3122F6"/>
                </a:solidFill>
              </a:rPr>
              <a:t> </a:t>
            </a:r>
            <a:r>
              <a:rPr lang="en-US" err="1">
                <a:solidFill>
                  <a:srgbClr val="3122F6"/>
                </a:solidFill>
              </a:rPr>
              <a:t>chung</a:t>
            </a:r>
            <a:r>
              <a:rPr lang="en-US"/>
              <a:t>:</a:t>
            </a:r>
          </a:p>
          <a:p>
            <a:pPr>
              <a:buNone/>
            </a:pPr>
            <a:r>
              <a:rPr lang="en-US"/>
              <a:t>	- Các </a:t>
            </a:r>
            <a:r>
              <a:rPr lang="en-US" err="1"/>
              <a:t>bộ</a:t>
            </a:r>
            <a:r>
              <a:rPr lang="en-US"/>
              <a:t> </a:t>
            </a:r>
            <a:r>
              <a:rPr lang="en-US" err="1"/>
              <a:t>lọc</a:t>
            </a:r>
            <a:r>
              <a:rPr lang="en-US"/>
              <a:t> </a:t>
            </a:r>
            <a:r>
              <a:rPr lang="en-US" err="1"/>
              <a:t>số</a:t>
            </a:r>
            <a:r>
              <a:rPr lang="en-US"/>
              <a:t> lý </a:t>
            </a:r>
            <a:r>
              <a:rPr lang="en-US" err="1"/>
              <a:t>tưởng</a:t>
            </a:r>
            <a:r>
              <a:rPr lang="en-US"/>
              <a:t> </a:t>
            </a:r>
            <a:r>
              <a:rPr lang="en-US" err="1"/>
              <a:t>có</a:t>
            </a:r>
            <a:r>
              <a:rPr lang="en-US"/>
              <a:t> </a:t>
            </a:r>
            <a:r>
              <a:rPr lang="en-US" err="1"/>
              <a:t>đặc</a:t>
            </a:r>
            <a:r>
              <a:rPr lang="en-US"/>
              <a:t> </a:t>
            </a:r>
            <a:r>
              <a:rPr lang="en-US" err="1"/>
              <a:t>trưng</a:t>
            </a:r>
            <a:r>
              <a:rPr lang="en-US"/>
              <a:t> </a:t>
            </a:r>
            <a:r>
              <a:rPr lang="en-US" err="1"/>
              <a:t>là</a:t>
            </a:r>
            <a:r>
              <a:rPr lang="en-US"/>
              <a:t> </a:t>
            </a:r>
            <a:r>
              <a:rPr lang="en-US" err="1"/>
              <a:t>đặc</a:t>
            </a:r>
            <a:r>
              <a:rPr lang="en-US"/>
              <a:t> tính </a:t>
            </a:r>
            <a:r>
              <a:rPr lang="en-US" err="1"/>
              <a:t>đáp</a:t>
            </a:r>
            <a:r>
              <a:rPr lang="en-US"/>
              <a:t> </a:t>
            </a:r>
            <a:r>
              <a:rPr lang="en-US" err="1"/>
              <a:t>ứng</a:t>
            </a:r>
            <a:r>
              <a:rPr lang="en-US"/>
              <a:t> </a:t>
            </a:r>
            <a:r>
              <a:rPr lang="en-US" err="1"/>
              <a:t>biên</a:t>
            </a:r>
            <a:r>
              <a:rPr lang="en-US"/>
              <a:t> </a:t>
            </a:r>
            <a:r>
              <a:rPr lang="en-US" err="1"/>
              <a:t>độ</a:t>
            </a:r>
            <a:r>
              <a:rPr lang="en-US"/>
              <a:t> </a:t>
            </a:r>
            <a:r>
              <a:rPr lang="en-US" err="1"/>
              <a:t>tần</a:t>
            </a:r>
            <a:r>
              <a:rPr lang="en-US"/>
              <a:t> </a:t>
            </a:r>
            <a:r>
              <a:rPr lang="en-US" err="1"/>
              <a:t>số</a:t>
            </a:r>
            <a:r>
              <a:rPr lang="en-US"/>
              <a:t> </a:t>
            </a:r>
            <a:r>
              <a:rPr lang="en-US" err="1"/>
              <a:t>có</a:t>
            </a:r>
            <a:r>
              <a:rPr lang="en-US"/>
              <a:t> </a:t>
            </a:r>
            <a:r>
              <a:rPr lang="en-US" err="1"/>
              <a:t>dạng</a:t>
            </a:r>
            <a:r>
              <a:rPr lang="en-US"/>
              <a:t> </a:t>
            </a:r>
            <a:r>
              <a:rPr lang="en-US" err="1"/>
              <a:t>chữ</a:t>
            </a:r>
            <a:r>
              <a:rPr lang="en-US"/>
              <a:t> </a:t>
            </a:r>
            <a:r>
              <a:rPr lang="en-US" err="1"/>
              <a:t>nhật</a:t>
            </a:r>
            <a:r>
              <a:rPr lang="en-US"/>
              <a:t>:</a:t>
            </a:r>
          </a:p>
          <a:p>
            <a:pPr>
              <a:buNone/>
            </a:pPr>
            <a:endParaRPr lang="en-US"/>
          </a:p>
          <a:p>
            <a:pPr>
              <a:buNone/>
            </a:pPr>
            <a:endParaRPr lang="en-US"/>
          </a:p>
          <a:p>
            <a:pPr>
              <a:buNone/>
            </a:pPr>
            <a:r>
              <a:rPr lang="en-US"/>
              <a:t>	</a:t>
            </a:r>
          </a:p>
          <a:p>
            <a:pPr>
              <a:buNone/>
            </a:pPr>
            <a:r>
              <a:rPr lang="en-US"/>
              <a:t>	+ </a:t>
            </a:r>
            <a:r>
              <a:rPr lang="en-US" err="1"/>
              <a:t>Dải</a:t>
            </a:r>
            <a:r>
              <a:rPr lang="en-US"/>
              <a:t> </a:t>
            </a:r>
            <a:r>
              <a:rPr lang="en-US" err="1"/>
              <a:t>thông</a:t>
            </a:r>
            <a:r>
              <a:rPr lang="en-US"/>
              <a:t>: </a:t>
            </a:r>
            <a:r>
              <a:rPr lang="en-US" err="1"/>
              <a:t>là</a:t>
            </a:r>
            <a:r>
              <a:rPr lang="en-US"/>
              <a:t> </a:t>
            </a:r>
            <a:r>
              <a:rPr lang="en-US" err="1"/>
              <a:t>dải</a:t>
            </a:r>
            <a:r>
              <a:rPr lang="en-US"/>
              <a:t> </a:t>
            </a:r>
            <a:r>
              <a:rPr lang="en-US" err="1"/>
              <a:t>tần</a:t>
            </a:r>
            <a:r>
              <a:rPr lang="en-US"/>
              <a:t> </a:t>
            </a:r>
            <a:r>
              <a:rPr lang="en-US" err="1"/>
              <a:t>số</a:t>
            </a:r>
            <a:r>
              <a:rPr lang="en-US"/>
              <a:t> </a:t>
            </a:r>
            <a:r>
              <a:rPr lang="en-US" err="1"/>
              <a:t>cho</a:t>
            </a:r>
            <a:r>
              <a:rPr lang="en-US"/>
              <a:t> </a:t>
            </a:r>
            <a:r>
              <a:rPr lang="en-US" err="1"/>
              <a:t>tín</a:t>
            </a:r>
            <a:r>
              <a:rPr lang="en-US"/>
              <a:t> </a:t>
            </a:r>
            <a:r>
              <a:rPr lang="en-US" err="1"/>
              <a:t>hiệu</a:t>
            </a:r>
            <a:r>
              <a:rPr lang="en-US"/>
              <a:t> </a:t>
            </a:r>
            <a:r>
              <a:rPr lang="en-US" err="1"/>
              <a:t>đi</a:t>
            </a:r>
            <a:r>
              <a:rPr lang="en-US"/>
              <a:t> qua.</a:t>
            </a:r>
            <a:endParaRPr lang="vi-VN"/>
          </a:p>
          <a:p>
            <a:pPr>
              <a:buNone/>
            </a:pPr>
            <a:r>
              <a:rPr lang="en-US"/>
              <a:t>	+ </a:t>
            </a:r>
            <a:r>
              <a:rPr lang="en-US" err="1"/>
              <a:t>Dải</a:t>
            </a:r>
            <a:r>
              <a:rPr lang="en-US"/>
              <a:t> </a:t>
            </a:r>
            <a:r>
              <a:rPr lang="en-US" err="1"/>
              <a:t>chắn</a:t>
            </a:r>
            <a:r>
              <a:rPr lang="en-US"/>
              <a:t>: </a:t>
            </a:r>
            <a:r>
              <a:rPr lang="en-US" err="1"/>
              <a:t>là</a:t>
            </a:r>
            <a:r>
              <a:rPr lang="en-US"/>
              <a:t> </a:t>
            </a:r>
            <a:r>
              <a:rPr lang="en-US" err="1"/>
              <a:t>dải</a:t>
            </a:r>
            <a:r>
              <a:rPr lang="en-US"/>
              <a:t> </a:t>
            </a:r>
            <a:r>
              <a:rPr lang="en-US" err="1"/>
              <a:t>tần</a:t>
            </a:r>
            <a:r>
              <a:rPr lang="en-US"/>
              <a:t> </a:t>
            </a:r>
            <a:r>
              <a:rPr lang="en-US" err="1"/>
              <a:t>số</a:t>
            </a:r>
            <a:r>
              <a:rPr lang="en-US"/>
              <a:t> </a:t>
            </a:r>
            <a:r>
              <a:rPr lang="en-US" err="1"/>
              <a:t>không</a:t>
            </a:r>
            <a:r>
              <a:rPr lang="en-US"/>
              <a:t> </a:t>
            </a:r>
            <a:r>
              <a:rPr lang="en-US" err="1"/>
              <a:t>cho</a:t>
            </a:r>
            <a:r>
              <a:rPr lang="en-US"/>
              <a:t> </a:t>
            </a:r>
            <a:r>
              <a:rPr lang="en-US" err="1"/>
              <a:t>tín</a:t>
            </a:r>
            <a:r>
              <a:rPr lang="en-US"/>
              <a:t> </a:t>
            </a:r>
            <a:r>
              <a:rPr lang="en-US" err="1"/>
              <a:t>hiệu</a:t>
            </a:r>
            <a:r>
              <a:rPr lang="en-US"/>
              <a:t> </a:t>
            </a:r>
            <a:r>
              <a:rPr lang="en-US" err="1"/>
              <a:t>đi</a:t>
            </a:r>
            <a:r>
              <a:rPr lang="en-US"/>
              <a:t> qua.</a:t>
            </a:r>
            <a:endParaRPr lang="vi-VN"/>
          </a:p>
          <a:p>
            <a:pPr>
              <a:buNone/>
            </a:pPr>
            <a:r>
              <a:rPr lang="en-US"/>
              <a:t>	+ </a:t>
            </a:r>
            <a:r>
              <a:rPr lang="en-US" err="1"/>
              <a:t>Tần</a:t>
            </a:r>
            <a:r>
              <a:rPr lang="en-US"/>
              <a:t> </a:t>
            </a:r>
            <a:r>
              <a:rPr lang="en-US" err="1"/>
              <a:t>số</a:t>
            </a:r>
            <a:r>
              <a:rPr lang="en-US"/>
              <a:t> </a:t>
            </a:r>
            <a:r>
              <a:rPr lang="en-US" err="1"/>
              <a:t>cắt</a:t>
            </a:r>
            <a:r>
              <a:rPr lang="en-US"/>
              <a:t> :         </a:t>
            </a:r>
            <a:r>
              <a:rPr lang="en-US" err="1"/>
              <a:t>là</a:t>
            </a:r>
            <a:r>
              <a:rPr lang="en-US"/>
              <a:t> </a:t>
            </a:r>
            <a:r>
              <a:rPr lang="en-US" err="1"/>
              <a:t>giới</a:t>
            </a:r>
            <a:r>
              <a:rPr lang="en-US"/>
              <a:t> </a:t>
            </a:r>
            <a:r>
              <a:rPr lang="en-US" err="1"/>
              <a:t>hạn</a:t>
            </a:r>
            <a:r>
              <a:rPr lang="en-US"/>
              <a:t> </a:t>
            </a:r>
            <a:r>
              <a:rPr lang="en-US" err="1"/>
              <a:t>giữa</a:t>
            </a:r>
            <a:r>
              <a:rPr lang="en-US"/>
              <a:t> </a:t>
            </a:r>
            <a:r>
              <a:rPr lang="en-US" err="1"/>
              <a:t>dải</a:t>
            </a:r>
            <a:r>
              <a:rPr lang="en-US"/>
              <a:t> </a:t>
            </a:r>
            <a:r>
              <a:rPr lang="en-US" err="1"/>
              <a:t>thông</a:t>
            </a:r>
            <a:r>
              <a:rPr lang="en-US"/>
              <a:t> </a:t>
            </a:r>
            <a:r>
              <a:rPr lang="en-US" err="1"/>
              <a:t>và</a:t>
            </a:r>
            <a:r>
              <a:rPr lang="en-US"/>
              <a:t> </a:t>
            </a:r>
            <a:r>
              <a:rPr lang="en-US" err="1"/>
              <a:t>dải</a:t>
            </a:r>
            <a:r>
              <a:rPr lang="en-US"/>
              <a:t> </a:t>
            </a:r>
            <a:r>
              <a:rPr lang="en-US" err="1"/>
              <a:t>chắn</a:t>
            </a:r>
            <a:r>
              <a:rPr lang="en-US"/>
              <a:t>.</a:t>
            </a:r>
            <a:endParaRPr lang="vi-VN"/>
          </a:p>
          <a:p>
            <a:pPr>
              <a:buNone/>
            </a:pPr>
            <a:endParaRPr lang="vi-VN"/>
          </a:p>
        </p:txBody>
      </p:sp>
      <p:sp>
        <p:nvSpPr>
          <p:cNvPr id="20889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208897" name="Object 1"/>
          <p:cNvGraphicFramePr>
            <a:graphicFrameLocks noChangeAspect="1"/>
          </p:cNvGraphicFramePr>
          <p:nvPr/>
        </p:nvGraphicFramePr>
        <p:xfrm>
          <a:off x="2362200" y="1709058"/>
          <a:ext cx="3733800" cy="762000"/>
        </p:xfrm>
        <a:graphic>
          <a:graphicData uri="http://schemas.openxmlformats.org/presentationml/2006/ole">
            <mc:AlternateContent xmlns:mc="http://schemas.openxmlformats.org/markup-compatibility/2006">
              <mc:Choice xmlns:v="urn:schemas-microsoft-com:vml" Requires="v">
                <p:oleObj spid="_x0000_s179201" name="Equation" r:id="rId3" imgW="2514600" imgH="457200" progId="Equation.DSMT4">
                  <p:embed/>
                </p:oleObj>
              </mc:Choice>
              <mc:Fallback>
                <p:oleObj name="Equation" r:id="rId3" imgW="2514600" imgH="457200" progId="Equation.DSMT4">
                  <p:embed/>
                  <p:pic>
                    <p:nvPicPr>
                      <p:cNvPr id="20889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709058"/>
                        <a:ext cx="3733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2231571" y="3546568"/>
          <a:ext cx="457200" cy="457200"/>
        </p:xfrm>
        <a:graphic>
          <a:graphicData uri="http://schemas.openxmlformats.org/presentationml/2006/ole">
            <mc:AlternateContent xmlns:mc="http://schemas.openxmlformats.org/markup-compatibility/2006">
              <mc:Choice xmlns:v="urn:schemas-microsoft-com:vml" Requires="v">
                <p:oleObj spid="_x0000_s179202" name="Equation" r:id="rId5" imgW="190440" imgH="228600" progId="Equation.DSMT4">
                  <p:embed/>
                </p:oleObj>
              </mc:Choice>
              <mc:Fallback>
                <p:oleObj name="Equation" r:id="rId5" imgW="190440" imgH="228600" progId="Equation.DSMT4">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1571" y="3546568"/>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299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88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4" name="Rectangle 2"/>
          <p:cNvSpPr>
            <a:spLocks noGrp="1" noChangeArrowheads="1"/>
          </p:cNvSpPr>
          <p:nvPr>
            <p:ph type="title"/>
          </p:nvPr>
        </p:nvSpPr>
        <p:spPr>
          <a:xfrm>
            <a:off x="230777" y="116147"/>
            <a:ext cx="8534400" cy="442912"/>
          </a:xfrm>
        </p:spPr>
        <p:txBody>
          <a:bodyPr>
            <a:noAutofit/>
          </a:bodyPr>
          <a:lstStyle/>
          <a:p>
            <a:pPr algn="l" eaLnBrk="1" hangingPunct="1"/>
            <a:r>
              <a:rPr lang="en-US" sz="3200">
                <a:solidFill>
                  <a:srgbClr val="0000FF"/>
                </a:solidFill>
              </a:rPr>
              <a:t>3.5.2. Các </a:t>
            </a:r>
            <a:r>
              <a:rPr lang="en-US" sz="3200" err="1">
                <a:solidFill>
                  <a:srgbClr val="0000FF"/>
                </a:solidFill>
              </a:rPr>
              <a:t>bộ</a:t>
            </a:r>
            <a:r>
              <a:rPr lang="en-US" sz="3200">
                <a:solidFill>
                  <a:srgbClr val="0000FF"/>
                </a:solidFill>
              </a:rPr>
              <a:t> </a:t>
            </a:r>
            <a:r>
              <a:rPr lang="en-US" sz="3200" err="1">
                <a:solidFill>
                  <a:srgbClr val="0000FF"/>
                </a:solidFill>
              </a:rPr>
              <a:t>lọc</a:t>
            </a:r>
            <a:r>
              <a:rPr lang="en-US" sz="3200">
                <a:solidFill>
                  <a:srgbClr val="0000FF"/>
                </a:solidFill>
              </a:rPr>
              <a:t> </a:t>
            </a:r>
            <a:r>
              <a:rPr lang="en-US" sz="3200" err="1">
                <a:solidFill>
                  <a:srgbClr val="0000FF"/>
                </a:solidFill>
              </a:rPr>
              <a:t>số</a:t>
            </a:r>
            <a:r>
              <a:rPr lang="en-US" sz="3200">
                <a:solidFill>
                  <a:srgbClr val="0000FF"/>
                </a:solidFill>
              </a:rPr>
              <a:t> lý </a:t>
            </a:r>
            <a:r>
              <a:rPr lang="en-US" sz="3200" err="1">
                <a:solidFill>
                  <a:srgbClr val="0000FF"/>
                </a:solidFill>
              </a:rPr>
              <a:t>tưởng</a:t>
            </a:r>
            <a:endParaRPr lang="en-US" sz="3200">
              <a:solidFill>
                <a:srgbClr val="0000FF"/>
              </a:solidFill>
            </a:endParaRPr>
          </a:p>
        </p:txBody>
      </p:sp>
      <p:graphicFrame>
        <p:nvGraphicFramePr>
          <p:cNvPr id="62466" name="Object 3"/>
          <p:cNvGraphicFramePr>
            <a:graphicFrameLocks noChangeAspect="1"/>
          </p:cNvGraphicFramePr>
          <p:nvPr/>
        </p:nvGraphicFramePr>
        <p:xfrm>
          <a:off x="7315200" y="1701278"/>
          <a:ext cx="4876800" cy="1905000"/>
        </p:xfrm>
        <a:graphic>
          <a:graphicData uri="http://schemas.openxmlformats.org/presentationml/2006/ole">
            <mc:AlternateContent xmlns:mc="http://schemas.openxmlformats.org/markup-compatibility/2006">
              <mc:Choice xmlns:v="urn:schemas-microsoft-com:vml" Requires="v">
                <p:oleObj spid="_x0000_s180225" r:id="rId3" imgW="4578096" imgH="1751381" progId="">
                  <p:embed/>
                </p:oleObj>
              </mc:Choice>
              <mc:Fallback>
                <p:oleObj r:id="rId3" imgW="4578096" imgH="1751381" progId="">
                  <p:embed/>
                  <p:pic>
                    <p:nvPicPr>
                      <p:cNvPr id="6246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701278"/>
                        <a:ext cx="4876800"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4"/>
          <p:cNvGraphicFramePr>
            <a:graphicFrameLocks noChangeAspect="1"/>
          </p:cNvGraphicFramePr>
          <p:nvPr/>
        </p:nvGraphicFramePr>
        <p:xfrm>
          <a:off x="314325" y="1920553"/>
          <a:ext cx="3952875" cy="785813"/>
        </p:xfrm>
        <a:graphic>
          <a:graphicData uri="http://schemas.openxmlformats.org/presentationml/2006/ole">
            <mc:AlternateContent xmlns:mc="http://schemas.openxmlformats.org/markup-compatibility/2006">
              <mc:Choice xmlns:v="urn:schemas-microsoft-com:vml" Requires="v">
                <p:oleObj spid="_x0000_s180226" name="Equation" r:id="rId5" imgW="2298600" imgH="457200" progId="Equation.DSMT4">
                  <p:embed/>
                </p:oleObj>
              </mc:Choice>
              <mc:Fallback>
                <p:oleObj name="Equation" r:id="rId5" imgW="2298600" imgH="457200" progId="Equation.DSMT4">
                  <p:embed/>
                  <p:pic>
                    <p:nvPicPr>
                      <p:cNvPr id="6246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5" y="1920553"/>
                        <a:ext cx="3952875"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5"/>
          <p:cNvGraphicFramePr>
            <a:graphicFrameLocks noChangeAspect="1"/>
          </p:cNvGraphicFramePr>
          <p:nvPr/>
        </p:nvGraphicFramePr>
        <p:xfrm>
          <a:off x="1708732" y="2762250"/>
          <a:ext cx="1454150" cy="368300"/>
        </p:xfrm>
        <a:graphic>
          <a:graphicData uri="http://schemas.openxmlformats.org/presentationml/2006/ole">
            <mc:AlternateContent xmlns:mc="http://schemas.openxmlformats.org/markup-compatibility/2006">
              <mc:Choice xmlns:v="urn:schemas-microsoft-com:vml" Requires="v">
                <p:oleObj spid="_x0000_s180227" name="Equation" r:id="rId7" imgW="888840" imgH="228600" progId="Equation.DSMT4">
                  <p:embed/>
                </p:oleObj>
              </mc:Choice>
              <mc:Fallback>
                <p:oleObj name="Equation" r:id="rId7" imgW="888840" imgH="228600" progId="Equation.DSMT4">
                  <p:embed/>
                  <p:pic>
                    <p:nvPicPr>
                      <p:cNvPr id="6246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8732" y="2762250"/>
                        <a:ext cx="145415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5" name="Rectangle 6"/>
          <p:cNvSpPr>
            <a:spLocks noChangeArrowheads="1"/>
          </p:cNvSpPr>
          <p:nvPr/>
        </p:nvSpPr>
        <p:spPr bwMode="auto">
          <a:xfrm>
            <a:off x="237089" y="472469"/>
            <a:ext cx="11702361" cy="1200329"/>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a.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Bộ</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lọc</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thông</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thấp</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lý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tưởng</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a:t>
            </a:r>
            <a:endParaRPr kumimoji="0" lang="en-US" sz="2400" b="0"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thấp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62476" name="Rectangle 7"/>
          <p:cNvSpPr>
            <a:spLocks noChangeArrowheads="1"/>
          </p:cNvSpPr>
          <p:nvPr/>
        </p:nvSpPr>
        <p:spPr bwMode="auto">
          <a:xfrm>
            <a:off x="1524001" y="39682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477" name="Rectangle 8"/>
          <p:cNvSpPr>
            <a:spLocks noChangeArrowheads="1"/>
          </p:cNvSpPr>
          <p:nvPr/>
        </p:nvSpPr>
        <p:spPr bwMode="auto">
          <a:xfrm>
            <a:off x="1524000" y="4610100"/>
            <a:ext cx="2012950" cy="26035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2478" name="Rectangle 9"/>
          <p:cNvSpPr>
            <a:spLocks noChangeArrowheads="1"/>
          </p:cNvSpPr>
          <p:nvPr/>
        </p:nvSpPr>
        <p:spPr bwMode="auto">
          <a:xfrm>
            <a:off x="1524000" y="5070475"/>
            <a:ext cx="222250" cy="26035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graphicFrame>
        <p:nvGraphicFramePr>
          <p:cNvPr id="62469" name="Object 10"/>
          <p:cNvGraphicFramePr>
            <a:graphicFrameLocks noChangeAspect="1"/>
          </p:cNvGraphicFramePr>
          <p:nvPr/>
        </p:nvGraphicFramePr>
        <p:xfrm>
          <a:off x="7419975" y="3597364"/>
          <a:ext cx="990600" cy="423862"/>
        </p:xfrm>
        <a:graphic>
          <a:graphicData uri="http://schemas.openxmlformats.org/presentationml/2006/ole">
            <mc:AlternateContent xmlns:mc="http://schemas.openxmlformats.org/markup-compatibility/2006">
              <mc:Choice xmlns:v="urn:schemas-microsoft-com:vml" Requires="v">
                <p:oleObj spid="_x0000_s180228" name="Equation" r:id="rId9" imgW="596641" imgH="253890" progId="Equation.DSMT4">
                  <p:embed/>
                </p:oleObj>
              </mc:Choice>
              <mc:Fallback>
                <p:oleObj name="Equation" r:id="rId9" imgW="596641" imgH="253890" progId="Equation.DSMT4">
                  <p:embed/>
                  <p:pic>
                    <p:nvPicPr>
                      <p:cNvPr id="6246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9975" y="3597364"/>
                        <a:ext cx="990600"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0" name="Object 11"/>
          <p:cNvGraphicFramePr>
            <a:graphicFrameLocks noChangeAspect="1"/>
          </p:cNvGraphicFramePr>
          <p:nvPr/>
        </p:nvGraphicFramePr>
        <p:xfrm>
          <a:off x="314325" y="4396592"/>
          <a:ext cx="3731260" cy="805277"/>
        </p:xfrm>
        <a:graphic>
          <a:graphicData uri="http://schemas.openxmlformats.org/presentationml/2006/ole">
            <mc:AlternateContent xmlns:mc="http://schemas.openxmlformats.org/markup-compatibility/2006">
              <mc:Choice xmlns:v="urn:schemas-microsoft-com:vml" Requires="v">
                <p:oleObj spid="_x0000_s180229" name="Equation" r:id="rId11" imgW="2222280" imgH="457200" progId="Equation.DSMT4">
                  <p:embed/>
                </p:oleObj>
              </mc:Choice>
              <mc:Fallback>
                <p:oleObj name="Equation" r:id="rId11" imgW="2222280" imgH="457200" progId="Equation.DSMT4">
                  <p:embed/>
                  <p:pic>
                    <p:nvPicPr>
                      <p:cNvPr id="6247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325" y="4396592"/>
                        <a:ext cx="3731260" cy="805277"/>
                      </a:xfrm>
                      <a:prstGeom prst="rect">
                        <a:avLst/>
                      </a:prstGeom>
                      <a:noFill/>
                    </p:spPr>
                  </p:pic>
                </p:oleObj>
              </mc:Fallback>
            </mc:AlternateContent>
          </a:graphicData>
        </a:graphic>
      </p:graphicFrame>
      <p:sp>
        <p:nvSpPr>
          <p:cNvPr id="62479" name="Rectangle 12"/>
          <p:cNvSpPr>
            <a:spLocks noChangeArrowheads="1"/>
          </p:cNvSpPr>
          <p:nvPr/>
        </p:nvSpPr>
        <p:spPr bwMode="auto">
          <a:xfrm>
            <a:off x="189240" y="3526250"/>
            <a:ext cx="8986429" cy="830997"/>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bộ</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lọc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thấp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lý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tưởng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như</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sp>
        <p:nvSpPr>
          <p:cNvPr id="62480" name="Rectangle 13"/>
          <p:cNvSpPr>
            <a:spLocks noChangeArrowheads="1"/>
          </p:cNvSpPr>
          <p:nvPr/>
        </p:nvSpPr>
        <p:spPr bwMode="auto">
          <a:xfrm>
            <a:off x="1524001" y="30347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2471" name="Object 14"/>
          <p:cNvGraphicFramePr>
            <a:graphicFrameLocks noChangeAspect="1"/>
          </p:cNvGraphicFramePr>
          <p:nvPr/>
        </p:nvGraphicFramePr>
        <p:xfrm>
          <a:off x="230777" y="5918640"/>
          <a:ext cx="5575300" cy="771525"/>
        </p:xfrm>
        <a:graphic>
          <a:graphicData uri="http://schemas.openxmlformats.org/presentationml/2006/ole">
            <mc:AlternateContent xmlns:mc="http://schemas.openxmlformats.org/markup-compatibility/2006">
              <mc:Choice xmlns:v="urn:schemas-microsoft-com:vml" Requires="v">
                <p:oleObj spid="_x0000_s180230" name="Equation" r:id="rId13" imgW="3416040" imgH="431640" progId="Equation.DSMT4">
                  <p:embed/>
                </p:oleObj>
              </mc:Choice>
              <mc:Fallback>
                <p:oleObj name="Equation" r:id="rId13" imgW="3416040" imgH="431640" progId="Equation.DSMT4">
                  <p:embed/>
                  <p:pic>
                    <p:nvPicPr>
                      <p:cNvPr id="62471"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777" y="5918640"/>
                        <a:ext cx="55753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81" name="Rectangle 15"/>
          <p:cNvSpPr>
            <a:spLocks noChangeArrowheads="1"/>
          </p:cNvSpPr>
          <p:nvPr/>
        </p:nvSpPr>
        <p:spPr bwMode="auto">
          <a:xfrm>
            <a:off x="257203" y="5330825"/>
            <a:ext cx="8153372" cy="46166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IFT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spTree>
    <p:extLst>
      <p:ext uri="{BB962C8B-B14F-4D97-AF65-F5344CB8AC3E}">
        <p14:creationId xmlns:p14="http://schemas.microsoft.com/office/powerpoint/2010/main" val="3977040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7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47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4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4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4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47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4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47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4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4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24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4" grpId="0"/>
      <p:bldP spid="6248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22" name="Rectangle 2"/>
          <p:cNvSpPr>
            <a:spLocks noGrp="1" noChangeArrowheads="1"/>
          </p:cNvSpPr>
          <p:nvPr>
            <p:ph type="title"/>
          </p:nvPr>
        </p:nvSpPr>
        <p:spPr>
          <a:xfrm>
            <a:off x="25400" y="25400"/>
            <a:ext cx="8534400" cy="639763"/>
          </a:xfrm>
        </p:spPr>
        <p:txBody>
          <a:bodyPr>
            <a:normAutofit/>
          </a:bodyPr>
          <a:lstStyle/>
          <a:p>
            <a:pPr algn="l" eaLnBrk="1" hangingPunct="1"/>
            <a:r>
              <a:rPr lang="en-US" sz="2400" i="1">
                <a:solidFill>
                  <a:srgbClr val="3122F6"/>
                </a:solidFill>
              </a:rPr>
              <a:t>b. </a:t>
            </a:r>
            <a:r>
              <a:rPr lang="en-US" sz="2400" i="1" err="1">
                <a:solidFill>
                  <a:srgbClr val="3122F6"/>
                </a:solidFill>
              </a:rPr>
              <a:t>Bộ</a:t>
            </a:r>
            <a:r>
              <a:rPr lang="en-US" sz="2400" i="1">
                <a:solidFill>
                  <a:srgbClr val="3122F6"/>
                </a:solidFill>
              </a:rPr>
              <a:t> </a:t>
            </a:r>
            <a:r>
              <a:rPr lang="en-US" sz="2400" i="1" err="1">
                <a:solidFill>
                  <a:srgbClr val="3122F6"/>
                </a:solidFill>
              </a:rPr>
              <a:t>lọc</a:t>
            </a:r>
            <a:r>
              <a:rPr lang="en-US" sz="2400" i="1">
                <a:solidFill>
                  <a:srgbClr val="3122F6"/>
                </a:solidFill>
              </a:rPr>
              <a:t> </a:t>
            </a:r>
            <a:r>
              <a:rPr lang="en-US" sz="2400" i="1" err="1">
                <a:solidFill>
                  <a:srgbClr val="3122F6"/>
                </a:solidFill>
              </a:rPr>
              <a:t>thông</a:t>
            </a:r>
            <a:r>
              <a:rPr lang="en-US" sz="2400" i="1">
                <a:solidFill>
                  <a:srgbClr val="3122F6"/>
                </a:solidFill>
              </a:rPr>
              <a:t> </a:t>
            </a:r>
            <a:r>
              <a:rPr lang="en-US" sz="2400" i="1" err="1">
                <a:solidFill>
                  <a:srgbClr val="3122F6"/>
                </a:solidFill>
              </a:rPr>
              <a:t>cao</a:t>
            </a:r>
            <a:r>
              <a:rPr lang="en-US" sz="2400" i="1">
                <a:solidFill>
                  <a:srgbClr val="3122F6"/>
                </a:solidFill>
              </a:rPr>
              <a:t> lý </a:t>
            </a:r>
            <a:r>
              <a:rPr lang="en-US" sz="2400" i="1" err="1">
                <a:solidFill>
                  <a:srgbClr val="3122F6"/>
                </a:solidFill>
              </a:rPr>
              <a:t>tưởng</a:t>
            </a:r>
            <a:r>
              <a:rPr lang="en-US" sz="2400" i="1">
                <a:solidFill>
                  <a:srgbClr val="3122F6"/>
                </a:solidFill>
              </a:rPr>
              <a:t>:</a:t>
            </a:r>
          </a:p>
        </p:txBody>
      </p:sp>
      <p:graphicFrame>
        <p:nvGraphicFramePr>
          <p:cNvPr id="64514" name="Object 3"/>
          <p:cNvGraphicFramePr>
            <a:graphicFrameLocks noChangeAspect="1"/>
          </p:cNvGraphicFramePr>
          <p:nvPr/>
        </p:nvGraphicFramePr>
        <p:xfrm>
          <a:off x="5410201" y="1447800"/>
          <a:ext cx="5153025" cy="2057400"/>
        </p:xfrm>
        <a:graphic>
          <a:graphicData uri="http://schemas.openxmlformats.org/presentationml/2006/ole">
            <mc:AlternateContent xmlns:mc="http://schemas.openxmlformats.org/markup-compatibility/2006">
              <mc:Choice xmlns:v="urn:schemas-microsoft-com:vml" Requires="v">
                <p:oleObj spid="_x0000_s181249" r:id="rId3" imgW="5153558" imgH="1751381" progId="">
                  <p:embed/>
                </p:oleObj>
              </mc:Choice>
              <mc:Fallback>
                <p:oleObj r:id="rId3" imgW="5153558" imgH="1751381" progId="">
                  <p:embed/>
                  <p:pic>
                    <p:nvPicPr>
                      <p:cNvPr id="6451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1" y="1447800"/>
                        <a:ext cx="5153025"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4"/>
          <p:cNvGraphicFramePr>
            <a:graphicFrameLocks noChangeAspect="1"/>
          </p:cNvGraphicFramePr>
          <p:nvPr/>
        </p:nvGraphicFramePr>
        <p:xfrm>
          <a:off x="202406" y="1581150"/>
          <a:ext cx="3557588" cy="1047750"/>
        </p:xfrm>
        <a:graphic>
          <a:graphicData uri="http://schemas.openxmlformats.org/presentationml/2006/ole">
            <mc:AlternateContent xmlns:mc="http://schemas.openxmlformats.org/markup-compatibility/2006">
              <mc:Choice xmlns:v="urn:schemas-microsoft-com:vml" Requires="v">
                <p:oleObj spid="_x0000_s181250" name="Equation" r:id="rId5" imgW="2425680" imgH="711000" progId="Equation.DSMT4">
                  <p:embed/>
                </p:oleObj>
              </mc:Choice>
              <mc:Fallback>
                <p:oleObj name="Equation" r:id="rId5" imgW="2425680" imgH="711000" progId="Equation.DSMT4">
                  <p:embed/>
                  <p:pic>
                    <p:nvPicPr>
                      <p:cNvPr id="6451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06" y="1581150"/>
                        <a:ext cx="3557588"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5"/>
          <p:cNvGraphicFramePr>
            <a:graphicFrameLocks noChangeAspect="1"/>
          </p:cNvGraphicFramePr>
          <p:nvPr/>
        </p:nvGraphicFramePr>
        <p:xfrm>
          <a:off x="1195977" y="2650074"/>
          <a:ext cx="1244600" cy="355600"/>
        </p:xfrm>
        <a:graphic>
          <a:graphicData uri="http://schemas.openxmlformats.org/presentationml/2006/ole">
            <mc:AlternateContent xmlns:mc="http://schemas.openxmlformats.org/markup-compatibility/2006">
              <mc:Choice xmlns:v="urn:schemas-microsoft-com:vml" Requires="v">
                <p:oleObj spid="_x0000_s181251" name="Equation" r:id="rId7" imgW="787320" imgH="228600" progId="Equation.DSMT4">
                  <p:embed/>
                </p:oleObj>
              </mc:Choice>
              <mc:Fallback>
                <p:oleObj name="Equation" r:id="rId7" imgW="787320" imgH="228600" progId="Equation.DSMT4">
                  <p:embed/>
                  <p:pic>
                    <p:nvPicPr>
                      <p:cNvPr id="6451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5977" y="2650074"/>
                        <a:ext cx="1244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3" name="Rectangle 6"/>
          <p:cNvSpPr>
            <a:spLocks noChangeArrowheads="1"/>
          </p:cNvSpPr>
          <p:nvPr/>
        </p:nvSpPr>
        <p:spPr bwMode="auto">
          <a:xfrm>
            <a:off x="191589" y="518044"/>
            <a:ext cx="9997440" cy="830997"/>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cao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64524" name="Rectangle 7"/>
          <p:cNvSpPr>
            <a:spLocks noChangeArrowheads="1"/>
          </p:cNvSpPr>
          <p:nvPr/>
        </p:nvSpPr>
        <p:spPr bwMode="auto">
          <a:xfrm>
            <a:off x="1524001" y="39047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525" name="Rectangle 8"/>
          <p:cNvSpPr>
            <a:spLocks noChangeArrowheads="1"/>
          </p:cNvSpPr>
          <p:nvPr/>
        </p:nvSpPr>
        <p:spPr bwMode="auto">
          <a:xfrm>
            <a:off x="1524000" y="4803775"/>
            <a:ext cx="260350" cy="26035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0000"/>
                </a:solidFill>
                <a:effectLst/>
                <a:uLnTx/>
                <a:uFillTx/>
                <a:latin typeface="Arial" pitchFamily="34"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4526" name="Rectangle 9"/>
          <p:cNvSpPr>
            <a:spLocks noChangeArrowheads="1"/>
          </p:cNvSpPr>
          <p:nvPr/>
        </p:nvSpPr>
        <p:spPr bwMode="auto">
          <a:xfrm>
            <a:off x="-330927" y="3371205"/>
            <a:ext cx="9579429" cy="461665"/>
          </a:xfrm>
          <a:prstGeom prst="rect">
            <a:avLst/>
          </a:prstGeom>
          <a:noFill/>
          <a:ln w="9525">
            <a:noFill/>
            <a:miter lim="800000"/>
            <a:headEnd/>
            <a:tailEnd/>
          </a:ln>
        </p:spPr>
        <p:txBody>
          <a:bodyPr wrap="squar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cao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aphicFrame>
        <p:nvGraphicFramePr>
          <p:cNvPr id="64517" name="Object 10"/>
          <p:cNvGraphicFramePr>
            <a:graphicFrameLocks noChangeAspect="1"/>
          </p:cNvGraphicFramePr>
          <p:nvPr/>
        </p:nvGraphicFramePr>
        <p:xfrm>
          <a:off x="107157" y="3912046"/>
          <a:ext cx="3581400" cy="1071563"/>
        </p:xfrm>
        <a:graphic>
          <a:graphicData uri="http://schemas.openxmlformats.org/presentationml/2006/ole">
            <mc:AlternateContent xmlns:mc="http://schemas.openxmlformats.org/markup-compatibility/2006">
              <mc:Choice xmlns:v="urn:schemas-microsoft-com:vml" Requires="v">
                <p:oleObj spid="_x0000_s181252" name="Equation" r:id="rId9" imgW="2387520" imgH="711000" progId="Equation.DSMT4">
                  <p:embed/>
                </p:oleObj>
              </mc:Choice>
              <mc:Fallback>
                <p:oleObj name="Equation" r:id="rId9" imgW="2387520" imgH="711000" progId="Equation.DSMT4">
                  <p:embed/>
                  <p:pic>
                    <p:nvPicPr>
                      <p:cNvPr id="64517"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157" y="3912046"/>
                        <a:ext cx="3581400"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7" name="Rectangle 11"/>
          <p:cNvSpPr>
            <a:spLocks noChangeArrowheads="1"/>
          </p:cNvSpPr>
          <p:nvPr/>
        </p:nvSpPr>
        <p:spPr bwMode="auto">
          <a:xfrm>
            <a:off x="1981201" y="388727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4528" name="Rectangle 12"/>
          <p:cNvSpPr>
            <a:spLocks noChangeArrowheads="1"/>
          </p:cNvSpPr>
          <p:nvPr/>
        </p:nvSpPr>
        <p:spPr bwMode="auto">
          <a:xfrm>
            <a:off x="1524001" y="28395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4518" name="Object 13"/>
          <p:cNvGraphicFramePr>
            <a:graphicFrameLocks noChangeAspect="1"/>
          </p:cNvGraphicFramePr>
          <p:nvPr/>
        </p:nvGraphicFramePr>
        <p:xfrm>
          <a:off x="4572000" y="3836387"/>
          <a:ext cx="4878387" cy="1362075"/>
        </p:xfrm>
        <a:graphic>
          <a:graphicData uri="http://schemas.openxmlformats.org/presentationml/2006/ole">
            <mc:AlternateContent xmlns:mc="http://schemas.openxmlformats.org/markup-compatibility/2006">
              <mc:Choice xmlns:v="urn:schemas-microsoft-com:vml" Requires="v">
                <p:oleObj spid="_x0000_s181253" name="Equation" r:id="rId11" imgW="2539800" imgH="812520" progId="Equation.DSMT4">
                  <p:embed/>
                </p:oleObj>
              </mc:Choice>
              <mc:Fallback>
                <p:oleObj name="Equation" r:id="rId11" imgW="2539800" imgH="812520" progId="Equation.DSMT4">
                  <p:embed/>
                  <p:pic>
                    <p:nvPicPr>
                      <p:cNvPr id="64518"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3836387"/>
                        <a:ext cx="4878387"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9" name="Rectangle 14"/>
          <p:cNvSpPr>
            <a:spLocks noChangeArrowheads="1"/>
          </p:cNvSpPr>
          <p:nvPr/>
        </p:nvSpPr>
        <p:spPr bwMode="auto">
          <a:xfrm>
            <a:off x="1524001" y="304907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4519" name="Object 15"/>
          <p:cNvGraphicFramePr>
            <a:graphicFrameLocks noChangeAspect="1"/>
          </p:cNvGraphicFramePr>
          <p:nvPr/>
        </p:nvGraphicFramePr>
        <p:xfrm>
          <a:off x="633567" y="5377068"/>
          <a:ext cx="1447800" cy="625475"/>
        </p:xfrm>
        <a:graphic>
          <a:graphicData uri="http://schemas.openxmlformats.org/presentationml/2006/ole">
            <mc:AlternateContent xmlns:mc="http://schemas.openxmlformats.org/markup-compatibility/2006">
              <mc:Choice xmlns:v="urn:schemas-microsoft-com:vml" Requires="v">
                <p:oleObj spid="_x0000_s181254" name="Equation" r:id="rId13" imgW="901440" imgH="393480" progId="Equation.DSMT4">
                  <p:embed/>
                </p:oleObj>
              </mc:Choice>
              <mc:Fallback>
                <p:oleObj name="Equation" r:id="rId13" imgW="901440" imgH="393480" progId="Equation.DSMT4">
                  <p:embed/>
                  <p:pic>
                    <p:nvPicPr>
                      <p:cNvPr id="64519" name="Object 15"/>
                      <p:cNvPicPr>
                        <a:picLocks noChangeAspect="1" noChangeArrowheads="1"/>
                      </p:cNvPicPr>
                      <p:nvPr/>
                    </p:nvPicPr>
                    <p:blipFill>
                      <a:blip r:embed="rId14"/>
                      <a:srcRect/>
                      <a:stretch>
                        <a:fillRect/>
                      </a:stretch>
                    </p:blipFill>
                    <p:spPr bwMode="auto">
                      <a:xfrm>
                        <a:off x="633567" y="5377068"/>
                        <a:ext cx="1447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30" name="Rectangle 16"/>
          <p:cNvSpPr>
            <a:spLocks noChangeArrowheads="1"/>
          </p:cNvSpPr>
          <p:nvPr/>
        </p:nvSpPr>
        <p:spPr bwMode="auto">
          <a:xfrm>
            <a:off x="150223" y="5514220"/>
            <a:ext cx="442912" cy="33655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Do</a:t>
            </a:r>
          </a:p>
        </p:txBody>
      </p:sp>
      <p:sp>
        <p:nvSpPr>
          <p:cNvPr id="64531" name="Rectangle 17"/>
          <p:cNvSpPr>
            <a:spLocks noChangeArrowheads="1"/>
          </p:cNvSpPr>
          <p:nvPr/>
        </p:nvSpPr>
        <p:spPr bwMode="auto">
          <a:xfrm>
            <a:off x="1524001" y="30300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4520" name="Object 18"/>
          <p:cNvGraphicFramePr>
            <a:graphicFrameLocks noChangeAspect="1"/>
          </p:cNvGraphicFramePr>
          <p:nvPr/>
        </p:nvGraphicFramePr>
        <p:xfrm>
          <a:off x="2768600" y="5277638"/>
          <a:ext cx="3048000" cy="769938"/>
        </p:xfrm>
        <a:graphic>
          <a:graphicData uri="http://schemas.openxmlformats.org/presentationml/2006/ole">
            <mc:AlternateContent xmlns:mc="http://schemas.openxmlformats.org/markup-compatibility/2006">
              <mc:Choice xmlns:v="urn:schemas-microsoft-com:vml" Requires="v">
                <p:oleObj spid="_x0000_s181255" name="Equation" r:id="rId15" imgW="1701720" imgH="431640" progId="Equation.DSMT4">
                  <p:embed/>
                </p:oleObj>
              </mc:Choice>
              <mc:Fallback>
                <p:oleObj name="Equation" r:id="rId15" imgW="1701720" imgH="431640" progId="Equation.DSMT4">
                  <p:embed/>
                  <p:pic>
                    <p:nvPicPr>
                      <p:cNvPr id="6452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8600" y="5277638"/>
                        <a:ext cx="3048000" cy="769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32" name="Rectangle 19"/>
          <p:cNvSpPr>
            <a:spLocks noChangeArrowheads="1"/>
          </p:cNvSpPr>
          <p:nvPr/>
        </p:nvSpPr>
        <p:spPr bwMode="auto">
          <a:xfrm>
            <a:off x="1524001" y="28998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533" name="Rectangle 20"/>
          <p:cNvSpPr>
            <a:spLocks noChangeArrowheads="1"/>
          </p:cNvSpPr>
          <p:nvPr/>
        </p:nvSpPr>
        <p:spPr bwMode="auto">
          <a:xfrm>
            <a:off x="1524001" y="298557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4521" name="Object 21"/>
          <p:cNvGraphicFramePr>
            <a:graphicFrameLocks noChangeAspect="1"/>
          </p:cNvGraphicFramePr>
          <p:nvPr/>
        </p:nvGraphicFramePr>
        <p:xfrm>
          <a:off x="76699" y="6123612"/>
          <a:ext cx="533400" cy="388938"/>
        </p:xfrm>
        <a:graphic>
          <a:graphicData uri="http://schemas.openxmlformats.org/presentationml/2006/ole">
            <mc:AlternateContent xmlns:mc="http://schemas.openxmlformats.org/markup-compatibility/2006">
              <mc:Choice xmlns:v="urn:schemas-microsoft-com:vml" Requires="v">
                <p:oleObj spid="_x0000_s181256" name="Equation" r:id="rId17" imgW="355292" imgH="253780" progId="Equation.DSMT4">
                  <p:embed/>
                </p:oleObj>
              </mc:Choice>
              <mc:Fallback>
                <p:oleObj name="Equation" r:id="rId17" imgW="355292" imgH="253780" progId="Equation.DSMT4">
                  <p:embed/>
                  <p:pic>
                    <p:nvPicPr>
                      <p:cNvPr id="64521"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699" y="6123612"/>
                        <a:ext cx="533400"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34" name="Rectangle 22"/>
          <p:cNvSpPr>
            <a:spLocks noChangeArrowheads="1"/>
          </p:cNvSpPr>
          <p:nvPr/>
        </p:nvSpPr>
        <p:spPr bwMode="auto">
          <a:xfrm>
            <a:off x="610099" y="6046768"/>
            <a:ext cx="9721850" cy="830997"/>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pitchFamily="34"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dây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dẫn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vì</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chúng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qua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271033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5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45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45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5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2" grpId="0"/>
      <p:bldP spid="64523" grpId="0"/>
      <p:bldP spid="64526" grpId="0"/>
      <p:bldP spid="64530" grpId="0"/>
      <p:bldP spid="6453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4" name="Rectangle 2"/>
          <p:cNvSpPr>
            <a:spLocks noGrp="1" noChangeArrowheads="1"/>
          </p:cNvSpPr>
          <p:nvPr>
            <p:ph type="title"/>
          </p:nvPr>
        </p:nvSpPr>
        <p:spPr>
          <a:xfrm>
            <a:off x="1524000" y="152400"/>
            <a:ext cx="8229600" cy="685800"/>
          </a:xfrm>
        </p:spPr>
        <p:txBody>
          <a:bodyPr>
            <a:normAutofit/>
          </a:bodyPr>
          <a:lstStyle/>
          <a:p>
            <a:pPr algn="l" eaLnBrk="1" hangingPunct="1"/>
            <a:r>
              <a:rPr lang="en-US" sz="2400" i="1">
                <a:solidFill>
                  <a:srgbClr val="3122F6"/>
                </a:solidFill>
              </a:rPr>
              <a:t>c. </a:t>
            </a:r>
            <a:r>
              <a:rPr lang="en-US" sz="2400" i="1" err="1">
                <a:solidFill>
                  <a:srgbClr val="3122F6"/>
                </a:solidFill>
              </a:rPr>
              <a:t>Bộ</a:t>
            </a:r>
            <a:r>
              <a:rPr lang="en-US" sz="2400" i="1">
                <a:solidFill>
                  <a:srgbClr val="3122F6"/>
                </a:solidFill>
              </a:rPr>
              <a:t> </a:t>
            </a:r>
            <a:r>
              <a:rPr lang="en-US" sz="2400" i="1" err="1">
                <a:solidFill>
                  <a:srgbClr val="3122F6"/>
                </a:solidFill>
              </a:rPr>
              <a:t>lọc</a:t>
            </a:r>
            <a:r>
              <a:rPr lang="en-US" sz="2400" i="1">
                <a:solidFill>
                  <a:srgbClr val="3122F6"/>
                </a:solidFill>
              </a:rPr>
              <a:t> </a:t>
            </a:r>
            <a:r>
              <a:rPr lang="en-US" sz="2400" i="1" err="1">
                <a:solidFill>
                  <a:srgbClr val="3122F6"/>
                </a:solidFill>
              </a:rPr>
              <a:t>thông</a:t>
            </a:r>
            <a:r>
              <a:rPr lang="en-US" sz="2400" i="1">
                <a:solidFill>
                  <a:srgbClr val="3122F6"/>
                </a:solidFill>
              </a:rPr>
              <a:t> </a:t>
            </a:r>
            <a:r>
              <a:rPr lang="en-US" sz="2400" i="1" err="1">
                <a:solidFill>
                  <a:srgbClr val="3122F6"/>
                </a:solidFill>
              </a:rPr>
              <a:t>dải</a:t>
            </a:r>
            <a:r>
              <a:rPr lang="en-US" sz="2400" i="1">
                <a:solidFill>
                  <a:srgbClr val="3122F6"/>
                </a:solidFill>
              </a:rPr>
              <a:t> lý </a:t>
            </a:r>
            <a:r>
              <a:rPr lang="en-US" sz="2400" i="1" err="1">
                <a:solidFill>
                  <a:srgbClr val="3122F6"/>
                </a:solidFill>
              </a:rPr>
              <a:t>tưởng</a:t>
            </a:r>
            <a:r>
              <a:rPr lang="en-US" sz="2400" i="1">
                <a:solidFill>
                  <a:srgbClr val="3122F6"/>
                </a:solidFill>
              </a:rPr>
              <a:t>:</a:t>
            </a:r>
          </a:p>
        </p:txBody>
      </p:sp>
      <p:graphicFrame>
        <p:nvGraphicFramePr>
          <p:cNvPr id="65538" name="Object 3"/>
          <p:cNvGraphicFramePr>
            <a:graphicFrameLocks noChangeAspect="1"/>
          </p:cNvGraphicFramePr>
          <p:nvPr/>
        </p:nvGraphicFramePr>
        <p:xfrm>
          <a:off x="5267326" y="1571626"/>
          <a:ext cx="5400675" cy="1704975"/>
        </p:xfrm>
        <a:graphic>
          <a:graphicData uri="http://schemas.openxmlformats.org/presentationml/2006/ole">
            <mc:AlternateContent xmlns:mc="http://schemas.openxmlformats.org/markup-compatibility/2006">
              <mc:Choice xmlns:v="urn:schemas-microsoft-com:vml" Requires="v">
                <p:oleObj spid="_x0000_s182273" r:id="rId3" imgW="5540654" imgH="1751381" progId="">
                  <p:embed/>
                </p:oleObj>
              </mc:Choice>
              <mc:Fallback>
                <p:oleObj r:id="rId3" imgW="5540654" imgH="1751381" progId="">
                  <p:embed/>
                  <p:pic>
                    <p:nvPicPr>
                      <p:cNvPr id="6553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7326" y="1571626"/>
                        <a:ext cx="5400675" cy="17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4"/>
          <p:cNvGraphicFramePr>
            <a:graphicFrameLocks noChangeAspect="1"/>
          </p:cNvGraphicFramePr>
          <p:nvPr/>
        </p:nvGraphicFramePr>
        <p:xfrm>
          <a:off x="2286000" y="1905000"/>
          <a:ext cx="2971800" cy="928688"/>
        </p:xfrm>
        <a:graphic>
          <a:graphicData uri="http://schemas.openxmlformats.org/presentationml/2006/ole">
            <mc:AlternateContent xmlns:mc="http://schemas.openxmlformats.org/markup-compatibility/2006">
              <mc:Choice xmlns:v="urn:schemas-microsoft-com:vml" Requires="v">
                <p:oleObj spid="_x0000_s182274" name="Equation" r:id="rId5" imgW="2286000" imgH="711200" progId="Equation.DSMT4">
                  <p:embed/>
                </p:oleObj>
              </mc:Choice>
              <mc:Fallback>
                <p:oleObj name="Equation" r:id="rId5" imgW="2286000" imgH="711200" progId="Equation.DSMT4">
                  <p:embed/>
                  <p:pic>
                    <p:nvPicPr>
                      <p:cNvPr id="6553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905000"/>
                        <a:ext cx="2971800"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5"/>
          <p:cNvGraphicFramePr>
            <a:graphicFrameLocks noChangeAspect="1"/>
          </p:cNvGraphicFramePr>
          <p:nvPr/>
        </p:nvGraphicFramePr>
        <p:xfrm>
          <a:off x="3154364" y="2895601"/>
          <a:ext cx="1341437" cy="385763"/>
        </p:xfrm>
        <a:graphic>
          <a:graphicData uri="http://schemas.openxmlformats.org/presentationml/2006/ole">
            <mc:AlternateContent xmlns:mc="http://schemas.openxmlformats.org/markup-compatibility/2006">
              <mc:Choice xmlns:v="urn:schemas-microsoft-com:vml" Requires="v">
                <p:oleObj spid="_x0000_s182275" name="Equation" r:id="rId7" imgW="787320" imgH="228600" progId="Equation.DSMT4">
                  <p:embed/>
                </p:oleObj>
              </mc:Choice>
              <mc:Fallback>
                <p:oleObj name="Equation" r:id="rId7" imgW="787320" imgH="228600" progId="Equation.DSMT4">
                  <p:embed/>
                  <p:pic>
                    <p:nvPicPr>
                      <p:cNvPr id="6554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364" y="2895601"/>
                        <a:ext cx="1341437"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5" name="Rectangle 6"/>
          <p:cNvSpPr>
            <a:spLocks noChangeArrowheads="1"/>
          </p:cNvSpPr>
          <p:nvPr/>
        </p:nvSpPr>
        <p:spPr bwMode="auto">
          <a:xfrm>
            <a:off x="1524000" y="914400"/>
            <a:ext cx="7931980" cy="707886"/>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biên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65546" name="Rectangle 7"/>
          <p:cNvSpPr>
            <a:spLocks noChangeArrowheads="1"/>
          </p:cNvSpPr>
          <p:nvPr/>
        </p:nvSpPr>
        <p:spPr bwMode="auto">
          <a:xfrm>
            <a:off x="1524000" y="5072063"/>
            <a:ext cx="222250" cy="260350"/>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graphicFrame>
        <p:nvGraphicFramePr>
          <p:cNvPr id="65541" name="Object 8"/>
          <p:cNvGraphicFramePr>
            <a:graphicFrameLocks noChangeAspect="1"/>
          </p:cNvGraphicFramePr>
          <p:nvPr/>
        </p:nvGraphicFramePr>
        <p:xfrm>
          <a:off x="2514600" y="4114801"/>
          <a:ext cx="3200400" cy="1020763"/>
        </p:xfrm>
        <a:graphic>
          <a:graphicData uri="http://schemas.openxmlformats.org/presentationml/2006/ole">
            <mc:AlternateContent xmlns:mc="http://schemas.openxmlformats.org/markup-compatibility/2006">
              <mc:Choice xmlns:v="urn:schemas-microsoft-com:vml" Requires="v">
                <p:oleObj spid="_x0000_s182276" name="Equation" r:id="rId9" imgW="2235200" imgH="711200" progId="Equation.DSMT4">
                  <p:embed/>
                </p:oleObj>
              </mc:Choice>
              <mc:Fallback>
                <p:oleObj name="Equation" r:id="rId9" imgW="2235200" imgH="711200" progId="Equation.DSMT4">
                  <p:embed/>
                  <p:pic>
                    <p:nvPicPr>
                      <p:cNvPr id="65541"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4114801"/>
                        <a:ext cx="3200400"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9"/>
          <p:cNvGraphicFramePr>
            <a:graphicFrameLocks noChangeAspect="1"/>
          </p:cNvGraphicFramePr>
          <p:nvPr/>
        </p:nvGraphicFramePr>
        <p:xfrm>
          <a:off x="6553200" y="4419600"/>
          <a:ext cx="1295400" cy="285750"/>
        </p:xfrm>
        <a:graphic>
          <a:graphicData uri="http://schemas.openxmlformats.org/presentationml/2006/ole">
            <mc:AlternateContent xmlns:mc="http://schemas.openxmlformats.org/markup-compatibility/2006">
              <mc:Choice xmlns:v="urn:schemas-microsoft-com:vml" Requires="v">
                <p:oleObj spid="_x0000_s182277" name="Equation" r:id="rId11" imgW="736280" imgH="165028" progId="Equation.DSMT4">
                  <p:embed/>
                </p:oleObj>
              </mc:Choice>
              <mc:Fallback>
                <p:oleObj name="Equation" r:id="rId11" imgW="736280" imgH="165028" progId="Equation.DSMT4">
                  <p:embed/>
                  <p:pic>
                    <p:nvPicPr>
                      <p:cNvPr id="65542"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200" y="4419600"/>
                        <a:ext cx="129540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7" name="Rectangle 10"/>
          <p:cNvSpPr>
            <a:spLocks noChangeArrowheads="1"/>
          </p:cNvSpPr>
          <p:nvPr/>
        </p:nvSpPr>
        <p:spPr bwMode="auto">
          <a:xfrm>
            <a:off x="1143000" y="3733800"/>
            <a:ext cx="6827510" cy="400110"/>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600" b="0" i="0" u="none" strike="noStrike" kern="1200" cap="none" spc="0" normalizeH="0" baseline="0" noProof="0">
                <a:ln>
                  <a:noFill/>
                </a:ln>
                <a:solidFill>
                  <a:prstClr val="black"/>
                </a:solidFill>
                <a:effectLst/>
                <a:uLnTx/>
                <a:uFillTx/>
                <a:latin typeface="Arial" pitchFamily="34" charset="0"/>
                <a:ea typeface="+mn-ea"/>
                <a:cs typeface="Times New Roman" pitchFamily="18" charset="0"/>
              </a:rPr>
              <a:t>:</a:t>
            </a:r>
          </a:p>
        </p:txBody>
      </p:sp>
      <p:sp>
        <p:nvSpPr>
          <p:cNvPr id="65548" name="Rectangle 11"/>
          <p:cNvSpPr>
            <a:spLocks noChangeArrowheads="1"/>
          </p:cNvSpPr>
          <p:nvPr/>
        </p:nvSpPr>
        <p:spPr bwMode="auto">
          <a:xfrm>
            <a:off x="1524001" y="30300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5543" name="Object 12"/>
          <p:cNvGraphicFramePr>
            <a:graphicFrameLocks noChangeAspect="1"/>
          </p:cNvGraphicFramePr>
          <p:nvPr/>
        </p:nvGraphicFramePr>
        <p:xfrm>
          <a:off x="3581400" y="5435600"/>
          <a:ext cx="3962400" cy="812800"/>
        </p:xfrm>
        <a:graphic>
          <a:graphicData uri="http://schemas.openxmlformats.org/presentationml/2006/ole">
            <mc:AlternateContent xmlns:mc="http://schemas.openxmlformats.org/markup-compatibility/2006">
              <mc:Choice xmlns:v="urn:schemas-microsoft-com:vml" Requires="v">
                <p:oleObj spid="_x0000_s182278" name="Equation" r:id="rId13" imgW="2082800" imgH="431800" progId="Equation.DSMT4">
                  <p:embed/>
                </p:oleObj>
              </mc:Choice>
              <mc:Fallback>
                <p:oleObj name="Equation" r:id="rId13" imgW="2082800" imgH="431800" progId="Equation.DSMT4">
                  <p:embed/>
                  <p:pic>
                    <p:nvPicPr>
                      <p:cNvPr id="65543"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0" y="5435600"/>
                        <a:ext cx="3962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3268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5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5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p:bldP spid="65545" grpId="0"/>
      <p:bldP spid="6554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6" name="Rectangle 2"/>
          <p:cNvSpPr>
            <a:spLocks noGrp="1" noChangeArrowheads="1"/>
          </p:cNvSpPr>
          <p:nvPr>
            <p:ph type="title"/>
          </p:nvPr>
        </p:nvSpPr>
        <p:spPr>
          <a:xfrm>
            <a:off x="76201" y="12888"/>
            <a:ext cx="8534400" cy="639763"/>
          </a:xfrm>
        </p:spPr>
        <p:txBody>
          <a:bodyPr>
            <a:normAutofit/>
          </a:bodyPr>
          <a:lstStyle/>
          <a:p>
            <a:pPr algn="l" eaLnBrk="1" hangingPunct="1"/>
            <a:r>
              <a:rPr lang="en-US" sz="2400" i="1">
                <a:solidFill>
                  <a:srgbClr val="3122F6"/>
                </a:solidFill>
              </a:rPr>
              <a:t>d. </a:t>
            </a:r>
            <a:r>
              <a:rPr lang="en-US" sz="2400" i="1" err="1">
                <a:solidFill>
                  <a:srgbClr val="3122F6"/>
                </a:solidFill>
              </a:rPr>
              <a:t>Bộ</a:t>
            </a:r>
            <a:r>
              <a:rPr lang="en-US" sz="2400" i="1">
                <a:solidFill>
                  <a:srgbClr val="3122F6"/>
                </a:solidFill>
              </a:rPr>
              <a:t> </a:t>
            </a:r>
            <a:r>
              <a:rPr lang="en-US" sz="2400" i="1" err="1">
                <a:solidFill>
                  <a:srgbClr val="3122F6"/>
                </a:solidFill>
              </a:rPr>
              <a:t>lọc</a:t>
            </a:r>
            <a:r>
              <a:rPr lang="en-US" sz="2400" i="1">
                <a:solidFill>
                  <a:srgbClr val="3122F6"/>
                </a:solidFill>
              </a:rPr>
              <a:t> </a:t>
            </a:r>
            <a:r>
              <a:rPr lang="en-US" sz="2400" i="1" err="1">
                <a:solidFill>
                  <a:srgbClr val="3122F6"/>
                </a:solidFill>
              </a:rPr>
              <a:t>chắn</a:t>
            </a:r>
            <a:r>
              <a:rPr lang="en-US" sz="2400" i="1">
                <a:solidFill>
                  <a:srgbClr val="3122F6"/>
                </a:solidFill>
              </a:rPr>
              <a:t> </a:t>
            </a:r>
            <a:r>
              <a:rPr lang="en-US" sz="2400" i="1" err="1">
                <a:solidFill>
                  <a:srgbClr val="3122F6"/>
                </a:solidFill>
              </a:rPr>
              <a:t>dải</a:t>
            </a:r>
            <a:r>
              <a:rPr lang="en-US" sz="2400" i="1">
                <a:solidFill>
                  <a:srgbClr val="3122F6"/>
                </a:solidFill>
              </a:rPr>
              <a:t> lý </a:t>
            </a:r>
            <a:r>
              <a:rPr lang="en-US" sz="2400" i="1" err="1">
                <a:solidFill>
                  <a:srgbClr val="3122F6"/>
                </a:solidFill>
              </a:rPr>
              <a:t>tưởng</a:t>
            </a:r>
            <a:r>
              <a:rPr lang="en-US" sz="2400" i="1">
                <a:solidFill>
                  <a:srgbClr val="3122F6"/>
                </a:solidFill>
              </a:rPr>
              <a:t> </a:t>
            </a:r>
          </a:p>
        </p:txBody>
      </p:sp>
      <p:sp>
        <p:nvSpPr>
          <p:cNvPr id="66567" name="Rectangle 3"/>
          <p:cNvSpPr>
            <a:spLocks noChangeArrowheads="1"/>
          </p:cNvSpPr>
          <p:nvPr/>
        </p:nvSpPr>
        <p:spPr bwMode="auto">
          <a:xfrm>
            <a:off x="156755" y="632549"/>
            <a:ext cx="10049690" cy="830997"/>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aphicFrame>
        <p:nvGraphicFramePr>
          <p:cNvPr id="66562" name="Object 4"/>
          <p:cNvGraphicFramePr>
            <a:graphicFrameLocks noChangeAspect="1"/>
          </p:cNvGraphicFramePr>
          <p:nvPr/>
        </p:nvGraphicFramePr>
        <p:xfrm>
          <a:off x="887224" y="1714500"/>
          <a:ext cx="2940050" cy="1338263"/>
        </p:xfrm>
        <a:graphic>
          <a:graphicData uri="http://schemas.openxmlformats.org/presentationml/2006/ole">
            <mc:AlternateContent xmlns:mc="http://schemas.openxmlformats.org/markup-compatibility/2006">
              <mc:Choice xmlns:v="urn:schemas-microsoft-com:vml" Requires="v">
                <p:oleObj spid="_x0000_s183297" name="Equation" r:id="rId3" imgW="2070000" imgH="939600" progId="Equation.DSMT4">
                  <p:embed/>
                </p:oleObj>
              </mc:Choice>
              <mc:Fallback>
                <p:oleObj name="Equation" r:id="rId3" imgW="2070000" imgH="939600" progId="Equation.DSMT4">
                  <p:embed/>
                  <p:pic>
                    <p:nvPicPr>
                      <p:cNvPr id="6656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24" y="1714500"/>
                        <a:ext cx="2940050" cy="133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8" name="Rectangle 6"/>
          <p:cNvSpPr>
            <a:spLocks noChangeArrowheads="1"/>
          </p:cNvSpPr>
          <p:nvPr/>
        </p:nvSpPr>
        <p:spPr bwMode="auto">
          <a:xfrm>
            <a:off x="1524001" y="30300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6564" name="Object 7"/>
          <p:cNvGraphicFramePr>
            <a:graphicFrameLocks noChangeAspect="1"/>
          </p:cNvGraphicFramePr>
          <p:nvPr/>
        </p:nvGraphicFramePr>
        <p:xfrm>
          <a:off x="701040" y="6029623"/>
          <a:ext cx="4114800" cy="698500"/>
        </p:xfrm>
        <a:graphic>
          <a:graphicData uri="http://schemas.openxmlformats.org/presentationml/2006/ole">
            <mc:AlternateContent xmlns:mc="http://schemas.openxmlformats.org/markup-compatibility/2006">
              <mc:Choice xmlns:v="urn:schemas-microsoft-com:vml" Requires="v">
                <p:oleObj spid="_x0000_s183298" name="Equation" r:id="rId5" imgW="2527200" imgH="431640" progId="Equation.DSMT4">
                  <p:embed/>
                </p:oleObj>
              </mc:Choice>
              <mc:Fallback>
                <p:oleObj name="Equation" r:id="rId5" imgW="2527200" imgH="431640" progId="Equation.DSMT4">
                  <p:embed/>
                  <p:pic>
                    <p:nvPicPr>
                      <p:cNvPr id="66564" name="Object 7"/>
                      <p:cNvPicPr>
                        <a:picLocks noChangeAspect="1" noChangeArrowheads="1"/>
                      </p:cNvPicPr>
                      <p:nvPr/>
                    </p:nvPicPr>
                    <p:blipFill>
                      <a:blip r:embed="rId6"/>
                      <a:srcRect/>
                      <a:stretch>
                        <a:fillRect/>
                      </a:stretch>
                    </p:blipFill>
                    <p:spPr bwMode="auto">
                      <a:xfrm>
                        <a:off x="701040" y="6029623"/>
                        <a:ext cx="41148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8"/>
          <p:cNvGraphicFramePr>
            <a:graphicFrameLocks noChangeAspect="1"/>
          </p:cNvGraphicFramePr>
          <p:nvPr/>
        </p:nvGraphicFramePr>
        <p:xfrm>
          <a:off x="887224" y="4283075"/>
          <a:ext cx="2667000" cy="1246188"/>
        </p:xfrm>
        <a:graphic>
          <a:graphicData uri="http://schemas.openxmlformats.org/presentationml/2006/ole">
            <mc:AlternateContent xmlns:mc="http://schemas.openxmlformats.org/markup-compatibility/2006">
              <mc:Choice xmlns:v="urn:schemas-microsoft-com:vml" Requires="v">
                <p:oleObj spid="_x0000_s183299" name="Equation" r:id="rId7" imgW="2019300" imgH="939800" progId="Equation.DSMT4">
                  <p:embed/>
                </p:oleObj>
              </mc:Choice>
              <mc:Fallback>
                <p:oleObj name="Equation" r:id="rId7" imgW="2019300" imgH="939800" progId="Equation.DSMT4">
                  <p:embed/>
                  <p:pic>
                    <p:nvPicPr>
                      <p:cNvPr id="66565"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7224" y="4283075"/>
                        <a:ext cx="2667000" cy="1246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9" name="Rectangle 9"/>
          <p:cNvSpPr>
            <a:spLocks noChangeArrowheads="1"/>
          </p:cNvSpPr>
          <p:nvPr/>
        </p:nvSpPr>
        <p:spPr bwMode="auto">
          <a:xfrm>
            <a:off x="-285750" y="3704729"/>
            <a:ext cx="7038976" cy="461665"/>
          </a:xfrm>
          <a:prstGeom prst="rect">
            <a:avLst/>
          </a:prstGeom>
          <a:noFill/>
          <a:ln w="9525">
            <a:noFill/>
            <a:miter lim="800000"/>
            <a:headEnd/>
            <a:tailEnd/>
          </a:ln>
        </p:spPr>
        <p:txBody>
          <a:bodyPr wrap="squar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0</a:t>
            </a:r>
          </a:p>
        </p:txBody>
      </p:sp>
      <p:sp>
        <p:nvSpPr>
          <p:cNvPr id="66570" name="Rectangle 10"/>
          <p:cNvSpPr>
            <a:spLocks noChangeArrowheads="1"/>
          </p:cNvSpPr>
          <p:nvPr/>
        </p:nvSpPr>
        <p:spPr bwMode="auto">
          <a:xfrm>
            <a:off x="6000750" y="3995738"/>
            <a:ext cx="10985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6589" name="Rectangle 2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12"/>
          <p:cNvGrpSpPr>
            <a:grpSpLocks noChangeAspect="1"/>
          </p:cNvGrpSpPr>
          <p:nvPr/>
        </p:nvGrpSpPr>
        <p:grpSpPr bwMode="auto">
          <a:xfrm>
            <a:off x="6753226" y="1371600"/>
            <a:ext cx="5438774" cy="2624138"/>
            <a:chOff x="4140" y="5348"/>
            <a:chExt cx="6165" cy="3540"/>
          </a:xfrm>
        </p:grpSpPr>
        <p:sp>
          <p:nvSpPr>
            <p:cNvPr id="66588" name="AutoShape 28"/>
            <p:cNvSpPr>
              <a:spLocks noChangeAspect="1" noChangeArrowheads="1" noTextEdit="1"/>
            </p:cNvSpPr>
            <p:nvPr/>
          </p:nvSpPr>
          <p:spPr bwMode="auto">
            <a:xfrm>
              <a:off x="4140" y="5348"/>
              <a:ext cx="6165" cy="354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87" name="Line 27"/>
            <p:cNvSpPr>
              <a:spLocks noChangeShapeType="1"/>
            </p:cNvSpPr>
            <p:nvPr/>
          </p:nvSpPr>
          <p:spPr bwMode="auto">
            <a:xfrm>
              <a:off x="4140" y="8228"/>
              <a:ext cx="5580" cy="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86" name="Line 26"/>
            <p:cNvSpPr>
              <a:spLocks noChangeShapeType="1"/>
            </p:cNvSpPr>
            <p:nvPr/>
          </p:nvSpPr>
          <p:spPr bwMode="auto">
            <a:xfrm flipV="1">
              <a:off x="6660" y="5888"/>
              <a:ext cx="1" cy="234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85" name="Rectangle 25" descr="Light upward diagonal"/>
            <p:cNvSpPr>
              <a:spLocks noChangeArrowheads="1"/>
            </p:cNvSpPr>
            <p:nvPr/>
          </p:nvSpPr>
          <p:spPr bwMode="auto">
            <a:xfrm>
              <a:off x="8460" y="7689"/>
              <a:ext cx="449" cy="539"/>
            </a:xfrm>
            <a:prstGeom prst="rect">
              <a:avLst/>
            </a:prstGeom>
            <a:pattFill prst="ltUpDiag">
              <a:fgClr>
                <a:srgbClr val="000000"/>
              </a:fgClr>
              <a:bgClr>
                <a:srgbClr val="FFFFFF"/>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84" name="Rectangle 24" descr="Light upward diagonal"/>
            <p:cNvSpPr>
              <a:spLocks noChangeArrowheads="1"/>
            </p:cNvSpPr>
            <p:nvPr/>
          </p:nvSpPr>
          <p:spPr bwMode="auto">
            <a:xfrm>
              <a:off x="4425" y="7690"/>
              <a:ext cx="479" cy="539"/>
            </a:xfrm>
            <a:prstGeom prst="rect">
              <a:avLst/>
            </a:prstGeom>
            <a:pattFill prst="ltUpDiag">
              <a:fgClr>
                <a:srgbClr val="000000"/>
              </a:fgClr>
              <a:bgClr>
                <a:srgbClr val="FFFFFF"/>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83" name="Text Box 23"/>
            <p:cNvSpPr txBox="1">
              <a:spLocks noChangeArrowheads="1"/>
            </p:cNvSpPr>
            <p:nvPr/>
          </p:nvSpPr>
          <p:spPr bwMode="auto">
            <a:xfrm>
              <a:off x="4140" y="8153"/>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-π</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82" name="Text Box 22"/>
            <p:cNvSpPr txBox="1">
              <a:spLocks noChangeArrowheads="1"/>
            </p:cNvSpPr>
            <p:nvPr/>
          </p:nvSpPr>
          <p:spPr bwMode="auto">
            <a:xfrm>
              <a:off x="5460" y="813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-ω</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c1</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81" name="Text Box 21"/>
            <p:cNvSpPr txBox="1">
              <a:spLocks noChangeArrowheads="1"/>
            </p:cNvSpPr>
            <p:nvPr/>
          </p:nvSpPr>
          <p:spPr bwMode="auto">
            <a:xfrm>
              <a:off x="8820" y="813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π</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80" name="Text Box 20"/>
            <p:cNvSpPr txBox="1">
              <a:spLocks noChangeArrowheads="1"/>
            </p:cNvSpPr>
            <p:nvPr/>
          </p:nvSpPr>
          <p:spPr bwMode="auto">
            <a:xfrm>
              <a:off x="7320" y="813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ω</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c1</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9" name="Text Box 19"/>
            <p:cNvSpPr txBox="1">
              <a:spLocks noChangeArrowheads="1"/>
            </p:cNvSpPr>
            <p:nvPr/>
          </p:nvSpPr>
          <p:spPr bwMode="auto">
            <a:xfrm>
              <a:off x="9405" y="816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ω</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8" name="Line 18"/>
            <p:cNvSpPr>
              <a:spLocks noChangeShapeType="1"/>
            </p:cNvSpPr>
            <p:nvPr/>
          </p:nvSpPr>
          <p:spPr bwMode="auto">
            <a:xfrm>
              <a:off x="6570" y="7687"/>
              <a:ext cx="180"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577" name="Text Box 17"/>
            <p:cNvSpPr txBox="1">
              <a:spLocks noChangeArrowheads="1"/>
            </p:cNvSpPr>
            <p:nvPr/>
          </p:nvSpPr>
          <p:spPr bwMode="auto">
            <a:xfrm>
              <a:off x="6615" y="7334"/>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1</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6" name="Text Box 16"/>
            <p:cNvSpPr txBox="1">
              <a:spLocks noChangeArrowheads="1"/>
            </p:cNvSpPr>
            <p:nvPr/>
          </p:nvSpPr>
          <p:spPr bwMode="auto">
            <a:xfrm>
              <a:off x="6150" y="5513"/>
              <a:ext cx="1620" cy="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|H</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BS</a:t>
              </a: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(e</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jω</a:t>
              </a: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5" name="Text Box 15"/>
            <p:cNvSpPr txBox="1">
              <a:spLocks noChangeArrowheads="1"/>
            </p:cNvSpPr>
            <p:nvPr/>
          </p:nvSpPr>
          <p:spPr bwMode="auto">
            <a:xfrm>
              <a:off x="8152" y="813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ω</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c2</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4" name="Text Box 14"/>
            <p:cNvSpPr txBox="1">
              <a:spLocks noChangeArrowheads="1"/>
            </p:cNvSpPr>
            <p:nvPr/>
          </p:nvSpPr>
          <p:spPr bwMode="auto">
            <a:xfrm>
              <a:off x="4515" y="8138"/>
              <a:ext cx="900" cy="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pitchFamily="34" charset="0"/>
                  <a:ea typeface="Times New Roman" pitchFamily="18" charset="0"/>
                  <a:cs typeface="Arial" pitchFamily="34" charset="0"/>
                </a:rPr>
                <a:t>-ω</a:t>
              </a:r>
              <a:r>
                <a:rPr kumimoji="0" lang="en-US" sz="1200" b="0" i="0" u="none" strike="noStrike" kern="1200" cap="none" spc="0" normalizeH="0" baseline="-30000" noProof="0">
                  <a:ln>
                    <a:noFill/>
                  </a:ln>
                  <a:solidFill>
                    <a:prstClr val="black"/>
                  </a:solidFill>
                  <a:effectLst/>
                  <a:uLnTx/>
                  <a:uFillTx/>
                  <a:latin typeface="Verdana" pitchFamily="34" charset="0"/>
                  <a:ea typeface="Times New Roman" pitchFamily="18" charset="0"/>
                  <a:cs typeface="Arial" pitchFamily="34" charset="0"/>
                </a:rPr>
                <a:t>c2</a:t>
              </a:r>
              <a:endParaRPr kumimoji="0" lang="en-US" sz="1800" b="0" i="0" u="none" strike="noStrike" kern="1200" cap="none" spc="0" normalizeH="0" baseline="0" noProof="0">
                <a:ln>
                  <a:noFill/>
                </a:ln>
                <a:solidFill>
                  <a:prstClr val="black"/>
                </a:solidFill>
                <a:effectLst/>
                <a:uLnTx/>
                <a:uFillTx/>
                <a:latin typeface="Verdana" pitchFamily="34" charset="0"/>
                <a:ea typeface="+mn-ea"/>
                <a:cs typeface="Arial" pitchFamily="34" charset="0"/>
              </a:endParaRPr>
            </a:p>
          </p:txBody>
        </p:sp>
        <p:sp>
          <p:nvSpPr>
            <p:cNvPr id="66573" name="Rectangle 13" descr="Light upward diagonal"/>
            <p:cNvSpPr>
              <a:spLocks noChangeArrowheads="1"/>
            </p:cNvSpPr>
            <p:nvPr/>
          </p:nvSpPr>
          <p:spPr bwMode="auto">
            <a:xfrm>
              <a:off x="5774" y="7690"/>
              <a:ext cx="1741" cy="536"/>
            </a:xfrm>
            <a:prstGeom prst="rect">
              <a:avLst/>
            </a:prstGeom>
            <a:pattFill prst="ltUpDiag">
              <a:fgClr>
                <a:srgbClr val="000000"/>
              </a:fgClr>
              <a:bgClr>
                <a:srgbClr val="FFFFFF"/>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0" name="TextBox 29"/>
          <p:cNvSpPr txBox="1"/>
          <p:nvPr/>
        </p:nvSpPr>
        <p:spPr>
          <a:xfrm>
            <a:off x="-228600" y="5481935"/>
            <a:ext cx="541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Tree>
    <p:extLst>
      <p:ext uri="{BB962C8B-B14F-4D97-AF65-F5344CB8AC3E}">
        <p14:creationId xmlns:p14="http://schemas.microsoft.com/office/powerpoint/2010/main" val="364157078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232899" y="0"/>
            <a:ext cx="8915400" cy="933714"/>
          </a:xfrm>
        </p:spPr>
        <p:txBody>
          <a:bodyPr>
            <a:noAutofit/>
          </a:bodyPr>
          <a:lstStyle/>
          <a:p>
            <a:pPr algn="l" eaLnBrk="1" hangingPunct="1"/>
            <a:r>
              <a:rPr lang="en-US" sz="2400">
                <a:solidFill>
                  <a:srgbClr val="0000FF"/>
                </a:solidFill>
              </a:rPr>
              <a:t>3.6. </a:t>
            </a:r>
            <a:r>
              <a:rPr lang="en-US" sz="2400" err="1">
                <a:solidFill>
                  <a:srgbClr val="0000FF"/>
                </a:solidFill>
              </a:rPr>
              <a:t>Thiết</a:t>
            </a:r>
            <a:r>
              <a:rPr lang="en-US" sz="2400">
                <a:solidFill>
                  <a:srgbClr val="0000FF"/>
                </a:solidFill>
              </a:rPr>
              <a:t> </a:t>
            </a:r>
            <a:r>
              <a:rPr lang="en-US" sz="2400" err="1">
                <a:solidFill>
                  <a:srgbClr val="0000FF"/>
                </a:solidFill>
              </a:rPr>
              <a:t>kế</a:t>
            </a:r>
            <a:r>
              <a:rPr lang="en-US" sz="2400">
                <a:solidFill>
                  <a:srgbClr val="0000FF"/>
                </a:solidFill>
              </a:rPr>
              <a:t> </a:t>
            </a:r>
            <a:r>
              <a:rPr lang="en-US" sz="2400" err="1">
                <a:solidFill>
                  <a:srgbClr val="0000FF"/>
                </a:solidFill>
              </a:rPr>
              <a:t>bộ</a:t>
            </a:r>
            <a:r>
              <a:rPr lang="en-US" sz="2400">
                <a:solidFill>
                  <a:srgbClr val="0000FF"/>
                </a:solidFill>
              </a:rPr>
              <a:t> </a:t>
            </a:r>
            <a:r>
              <a:rPr lang="en-US" sz="2400" err="1">
                <a:solidFill>
                  <a:srgbClr val="0000FF"/>
                </a:solidFill>
              </a:rPr>
              <a:t>lọc</a:t>
            </a:r>
            <a:r>
              <a:rPr lang="en-US" sz="2400">
                <a:solidFill>
                  <a:srgbClr val="0000FF"/>
                </a:solidFill>
              </a:rPr>
              <a:t> </a:t>
            </a:r>
            <a:r>
              <a:rPr lang="en-US" sz="2400" err="1">
                <a:solidFill>
                  <a:srgbClr val="0000FF"/>
                </a:solidFill>
              </a:rPr>
              <a:t>số</a:t>
            </a:r>
            <a:r>
              <a:rPr lang="en-US" sz="2400">
                <a:solidFill>
                  <a:srgbClr val="0000FF"/>
                </a:solidFill>
              </a:rPr>
              <a:t>:</a:t>
            </a:r>
            <a:br>
              <a:rPr lang="en-US" sz="2400">
                <a:solidFill>
                  <a:srgbClr val="0000FF"/>
                </a:solidFill>
              </a:rPr>
            </a:br>
            <a:r>
              <a:rPr lang="en-US" sz="2400" i="1">
                <a:solidFill>
                  <a:srgbClr val="0000FF"/>
                </a:solidFill>
              </a:rPr>
              <a:t>3.6.1. Các </a:t>
            </a:r>
            <a:r>
              <a:rPr lang="en-US" sz="2400" i="1" err="1">
                <a:solidFill>
                  <a:srgbClr val="0000FF"/>
                </a:solidFill>
              </a:rPr>
              <a:t>chỉ</a:t>
            </a:r>
            <a:r>
              <a:rPr lang="en-US" sz="2400" i="1">
                <a:solidFill>
                  <a:srgbClr val="0000FF"/>
                </a:solidFill>
              </a:rPr>
              <a:t> </a:t>
            </a:r>
            <a:r>
              <a:rPr lang="en-US" sz="2400" i="1" err="1">
                <a:solidFill>
                  <a:srgbClr val="0000FF"/>
                </a:solidFill>
              </a:rPr>
              <a:t>tiêu</a:t>
            </a:r>
            <a:r>
              <a:rPr lang="en-US" sz="2400" i="1">
                <a:solidFill>
                  <a:srgbClr val="0000FF"/>
                </a:solidFill>
              </a:rPr>
              <a:t> </a:t>
            </a:r>
            <a:r>
              <a:rPr lang="en-US" sz="2400" i="1" err="1">
                <a:solidFill>
                  <a:srgbClr val="0000FF"/>
                </a:solidFill>
              </a:rPr>
              <a:t>kĩ</a:t>
            </a:r>
            <a:r>
              <a:rPr lang="en-US" sz="2400" i="1">
                <a:solidFill>
                  <a:srgbClr val="0000FF"/>
                </a:solidFill>
              </a:rPr>
              <a:t> </a:t>
            </a:r>
            <a:r>
              <a:rPr lang="en-US" sz="2400" i="1" err="1">
                <a:solidFill>
                  <a:srgbClr val="0000FF"/>
                </a:solidFill>
              </a:rPr>
              <a:t>thuật</a:t>
            </a:r>
            <a:r>
              <a:rPr lang="en-US" sz="2400" i="1">
                <a:solidFill>
                  <a:srgbClr val="0000FF"/>
                </a:solidFill>
              </a:rPr>
              <a:t> </a:t>
            </a:r>
            <a:r>
              <a:rPr lang="en-US" sz="2400" i="1" err="1">
                <a:solidFill>
                  <a:srgbClr val="0000FF"/>
                </a:solidFill>
              </a:rPr>
              <a:t>bộ</a:t>
            </a:r>
            <a:r>
              <a:rPr lang="en-US" sz="2400" i="1">
                <a:solidFill>
                  <a:srgbClr val="0000FF"/>
                </a:solidFill>
              </a:rPr>
              <a:t> </a:t>
            </a:r>
            <a:r>
              <a:rPr lang="en-US" sz="2400" i="1" err="1">
                <a:solidFill>
                  <a:srgbClr val="0000FF"/>
                </a:solidFill>
              </a:rPr>
              <a:t>lọc</a:t>
            </a:r>
            <a:r>
              <a:rPr lang="en-US" sz="2400" i="1">
                <a:solidFill>
                  <a:srgbClr val="0000FF"/>
                </a:solidFill>
              </a:rPr>
              <a:t> </a:t>
            </a:r>
            <a:r>
              <a:rPr lang="en-US" sz="2400" i="1" err="1">
                <a:solidFill>
                  <a:srgbClr val="0000FF"/>
                </a:solidFill>
              </a:rPr>
              <a:t>số</a:t>
            </a:r>
            <a:r>
              <a:rPr lang="en-US" sz="2400" i="1">
                <a:solidFill>
                  <a:srgbClr val="0000FF"/>
                </a:solidFill>
              </a:rPr>
              <a:t> </a:t>
            </a:r>
            <a:r>
              <a:rPr lang="en-US" sz="2400" i="1" err="1">
                <a:solidFill>
                  <a:srgbClr val="0000FF"/>
                </a:solidFill>
              </a:rPr>
              <a:t>thực</a:t>
            </a:r>
            <a:r>
              <a:rPr lang="en-US" sz="2400" i="1">
                <a:solidFill>
                  <a:srgbClr val="0000FF"/>
                </a:solidFill>
              </a:rPr>
              <a:t> </a:t>
            </a:r>
            <a:r>
              <a:rPr lang="en-US" sz="2400" i="1" err="1">
                <a:solidFill>
                  <a:srgbClr val="0000FF"/>
                </a:solidFill>
              </a:rPr>
              <a:t>tế</a:t>
            </a:r>
            <a:r>
              <a:rPr lang="en-US" sz="2400" i="1">
                <a:solidFill>
                  <a:srgbClr val="0000FF"/>
                </a:solidFill>
              </a:rPr>
              <a:t>:</a:t>
            </a:r>
          </a:p>
        </p:txBody>
      </p:sp>
      <p:sp>
        <p:nvSpPr>
          <p:cNvPr id="67588" name="Rectangle 3"/>
          <p:cNvSpPr>
            <a:spLocks noChangeArrowheads="1"/>
          </p:cNvSpPr>
          <p:nvPr/>
        </p:nvSpPr>
        <p:spPr bwMode="auto">
          <a:xfrm>
            <a:off x="1524001" y="1996559"/>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589" name="Rectangle 5"/>
          <p:cNvSpPr>
            <a:spLocks noChangeArrowheads="1"/>
          </p:cNvSpPr>
          <p:nvPr/>
        </p:nvSpPr>
        <p:spPr bwMode="auto">
          <a:xfrm>
            <a:off x="131298" y="4890980"/>
            <a:ext cx="12318610" cy="1938992"/>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4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tham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quyết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tiêu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kỹ</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thuật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sym typeface="Symbol" pitchFamily="18" charset="2"/>
              </a:rPr>
              <a:t>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gợn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sóng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giới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s</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gợn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sóng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2</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Về</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mặt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tưởng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gợn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sóng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càng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nhỏ</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càng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tốt,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giới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chắn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càng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gần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nhau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dải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quá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càng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nhỏ</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càng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tốt. </a:t>
            </a:r>
          </a:p>
        </p:txBody>
      </p:sp>
      <p:pic>
        <p:nvPicPr>
          <p:cNvPr id="2" name="Picture 1"/>
          <p:cNvPicPr>
            <a:picLocks noChangeAspect="1"/>
          </p:cNvPicPr>
          <p:nvPr/>
        </p:nvPicPr>
        <p:blipFill>
          <a:blip r:embed="rId2"/>
          <a:stretch>
            <a:fillRect/>
          </a:stretch>
        </p:blipFill>
        <p:spPr>
          <a:xfrm>
            <a:off x="1213621" y="966646"/>
            <a:ext cx="6953955" cy="3891402"/>
          </a:xfrm>
          <a:prstGeom prst="rect">
            <a:avLst/>
          </a:prstGeom>
        </p:spPr>
      </p:pic>
    </p:spTree>
    <p:extLst>
      <p:ext uri="{BB962C8B-B14F-4D97-AF65-F5344CB8AC3E}">
        <p14:creationId xmlns:p14="http://schemas.microsoft.com/office/powerpoint/2010/main" val="2501594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66"/>
            <a:ext cx="9144000" cy="839931"/>
          </a:xfrm>
        </p:spPr>
        <p:txBody>
          <a:bodyPr>
            <a:normAutofit/>
          </a:bodyPr>
          <a:lstStyle/>
          <a:p>
            <a:pPr algn="l"/>
            <a:r>
              <a:rPr lang="en-US" sz="2800">
                <a:solidFill>
                  <a:srgbClr val="3122F6"/>
                </a:solidFill>
              </a:rPr>
              <a:t>3.6.2. </a:t>
            </a:r>
            <a:r>
              <a:rPr lang="en-US" sz="2800" err="1">
                <a:solidFill>
                  <a:srgbClr val="3122F6"/>
                </a:solidFill>
              </a:rPr>
              <a:t>Bộ</a:t>
            </a:r>
            <a:r>
              <a:rPr lang="en-US" sz="2800">
                <a:solidFill>
                  <a:srgbClr val="3122F6"/>
                </a:solidFill>
              </a:rPr>
              <a:t> </a:t>
            </a:r>
            <a:r>
              <a:rPr lang="en-US" sz="2800" err="1">
                <a:solidFill>
                  <a:srgbClr val="3122F6"/>
                </a:solidFill>
              </a:rPr>
              <a:t>lọc</a:t>
            </a:r>
            <a:r>
              <a:rPr lang="en-US" sz="2800">
                <a:solidFill>
                  <a:srgbClr val="3122F6"/>
                </a:solidFill>
              </a:rPr>
              <a:t> </a:t>
            </a:r>
            <a:r>
              <a:rPr lang="en-US" sz="2800" err="1">
                <a:solidFill>
                  <a:srgbClr val="3122F6"/>
                </a:solidFill>
              </a:rPr>
              <a:t>số</a:t>
            </a:r>
            <a:r>
              <a:rPr lang="en-US" sz="2800">
                <a:solidFill>
                  <a:srgbClr val="3122F6"/>
                </a:solidFill>
              </a:rPr>
              <a:t> FIR:</a:t>
            </a:r>
          </a:p>
        </p:txBody>
      </p:sp>
      <p:sp>
        <p:nvSpPr>
          <p:cNvPr id="3" name="Content Placeholder 2"/>
          <p:cNvSpPr>
            <a:spLocks noGrp="1"/>
          </p:cNvSpPr>
          <p:nvPr>
            <p:ph idx="1"/>
          </p:nvPr>
        </p:nvSpPr>
        <p:spPr>
          <a:xfrm>
            <a:off x="0" y="685800"/>
            <a:ext cx="12192000" cy="6172200"/>
          </a:xfrm>
        </p:spPr>
        <p:txBody>
          <a:bodyPr>
            <a:normAutofit/>
          </a:bodyPr>
          <a:lstStyle/>
          <a:p>
            <a:pPr marL="457200" indent="-457200">
              <a:buAutoNum type="alphaLcPeriod"/>
            </a:pPr>
            <a:r>
              <a:rPr lang="en-US" sz="2200" i="1" err="1">
                <a:solidFill>
                  <a:srgbClr val="3122F6"/>
                </a:solidFill>
              </a:rPr>
              <a:t>Đặc</a:t>
            </a:r>
            <a:r>
              <a:rPr lang="en-US" sz="2200" i="1">
                <a:solidFill>
                  <a:srgbClr val="3122F6"/>
                </a:solidFill>
              </a:rPr>
              <a:t> </a:t>
            </a:r>
            <a:r>
              <a:rPr lang="en-US" sz="2200" i="1" err="1">
                <a:solidFill>
                  <a:srgbClr val="3122F6"/>
                </a:solidFill>
              </a:rPr>
              <a:t>trưng</a:t>
            </a:r>
            <a:r>
              <a:rPr lang="en-US" sz="2200" i="1">
                <a:solidFill>
                  <a:srgbClr val="3122F6"/>
                </a:solidFill>
              </a:rPr>
              <a:t> </a:t>
            </a:r>
            <a:r>
              <a:rPr lang="en-US" sz="2200" i="1" err="1">
                <a:solidFill>
                  <a:srgbClr val="3122F6"/>
                </a:solidFill>
              </a:rPr>
              <a:t>bộ</a:t>
            </a:r>
            <a:r>
              <a:rPr lang="en-US" sz="2200" i="1">
                <a:solidFill>
                  <a:srgbClr val="3122F6"/>
                </a:solidFill>
              </a:rPr>
              <a:t> </a:t>
            </a:r>
            <a:r>
              <a:rPr lang="en-US" sz="2200" i="1" err="1">
                <a:solidFill>
                  <a:srgbClr val="3122F6"/>
                </a:solidFill>
              </a:rPr>
              <a:t>lọc</a:t>
            </a:r>
            <a:r>
              <a:rPr lang="en-US" sz="2200" i="1">
                <a:solidFill>
                  <a:srgbClr val="3122F6"/>
                </a:solidFill>
              </a:rPr>
              <a:t> </a:t>
            </a:r>
            <a:r>
              <a:rPr lang="en-US" sz="2200" i="1" err="1">
                <a:solidFill>
                  <a:srgbClr val="3122F6"/>
                </a:solidFill>
              </a:rPr>
              <a:t>số</a:t>
            </a:r>
            <a:r>
              <a:rPr lang="en-US" sz="2200" i="1">
                <a:solidFill>
                  <a:srgbClr val="3122F6"/>
                </a:solidFill>
              </a:rPr>
              <a:t> FIR:</a:t>
            </a:r>
          </a:p>
          <a:p>
            <a:pPr marL="457200" indent="-457200">
              <a:buNone/>
            </a:pPr>
            <a:r>
              <a:rPr lang="en-US" sz="2200"/>
              <a:t>- </a:t>
            </a:r>
            <a:r>
              <a:rPr lang="en-US" sz="2200" err="1"/>
              <a:t>Bộ</a:t>
            </a:r>
            <a:r>
              <a:rPr lang="en-US" sz="2200"/>
              <a:t> </a:t>
            </a:r>
            <a:r>
              <a:rPr lang="en-US" sz="2200" err="1"/>
              <a:t>lọc</a:t>
            </a:r>
            <a:r>
              <a:rPr lang="en-US" sz="2200"/>
              <a:t> FIR </a:t>
            </a:r>
            <a:r>
              <a:rPr lang="en-US" sz="2200" err="1"/>
              <a:t>được</a:t>
            </a:r>
            <a:r>
              <a:rPr lang="en-US" sz="2200"/>
              <a:t> </a:t>
            </a:r>
            <a:r>
              <a:rPr lang="en-US" sz="2200" err="1"/>
              <a:t>đặc</a:t>
            </a:r>
            <a:r>
              <a:rPr lang="en-US" sz="2200"/>
              <a:t> </a:t>
            </a:r>
            <a:r>
              <a:rPr lang="en-US" sz="2200" err="1"/>
              <a:t>trưng</a:t>
            </a:r>
            <a:r>
              <a:rPr lang="en-US" sz="2200"/>
              <a:t> </a:t>
            </a:r>
            <a:r>
              <a:rPr lang="en-US" sz="2200" err="1"/>
              <a:t>bởi</a:t>
            </a:r>
            <a:r>
              <a:rPr lang="en-US" sz="2200"/>
              <a:t> </a:t>
            </a:r>
            <a:r>
              <a:rPr lang="en-US" sz="2200" err="1"/>
              <a:t>phương</a:t>
            </a:r>
            <a:r>
              <a:rPr lang="en-US" sz="2200"/>
              <a:t> </a:t>
            </a:r>
            <a:r>
              <a:rPr lang="en-US" sz="2200" err="1"/>
              <a:t>trình</a:t>
            </a:r>
            <a:r>
              <a:rPr lang="en-US" sz="2200"/>
              <a:t>:</a:t>
            </a:r>
          </a:p>
          <a:p>
            <a:pPr marL="457200" indent="-457200">
              <a:buFontTx/>
              <a:buChar char="-"/>
            </a:pPr>
            <a:endParaRPr lang="en-US" sz="2200"/>
          </a:p>
          <a:p>
            <a:pPr marL="457200" indent="-457200">
              <a:buNone/>
            </a:pPr>
            <a:r>
              <a:rPr lang="en-US" sz="2200"/>
              <a:t> </a:t>
            </a:r>
          </a:p>
          <a:p>
            <a:pPr marL="457200" indent="-457200">
              <a:buNone/>
            </a:pPr>
            <a:r>
              <a:rPr lang="en-US" sz="2200"/>
              <a:t>- Do </a:t>
            </a:r>
            <a:r>
              <a:rPr lang="en-US" sz="2200" err="1"/>
              <a:t>đó</a:t>
            </a:r>
            <a:r>
              <a:rPr lang="en-US" sz="2200"/>
              <a:t> </a:t>
            </a:r>
            <a:r>
              <a:rPr lang="en-US" sz="2200" err="1"/>
              <a:t>hàm</a:t>
            </a:r>
            <a:r>
              <a:rPr lang="en-US" sz="2200"/>
              <a:t> </a:t>
            </a:r>
            <a:r>
              <a:rPr lang="en-US" sz="2200" err="1"/>
              <a:t>truyền</a:t>
            </a:r>
            <a:r>
              <a:rPr lang="en-US" sz="2200"/>
              <a:t> </a:t>
            </a:r>
            <a:r>
              <a:rPr lang="en-US" sz="2200" err="1"/>
              <a:t>đạt</a:t>
            </a:r>
            <a:r>
              <a:rPr lang="en-US" sz="2200"/>
              <a:t> </a:t>
            </a:r>
            <a:r>
              <a:rPr lang="en-US" sz="2200" err="1"/>
              <a:t>của</a:t>
            </a:r>
            <a:r>
              <a:rPr lang="en-US" sz="2200"/>
              <a:t> </a:t>
            </a:r>
            <a:r>
              <a:rPr lang="en-US" sz="2200" err="1"/>
              <a:t>bộ</a:t>
            </a:r>
            <a:r>
              <a:rPr lang="en-US" sz="2200"/>
              <a:t> </a:t>
            </a:r>
            <a:r>
              <a:rPr lang="en-US" sz="2200" err="1"/>
              <a:t>lọc</a:t>
            </a:r>
            <a:r>
              <a:rPr lang="en-US" sz="2200"/>
              <a:t> </a:t>
            </a:r>
            <a:r>
              <a:rPr lang="en-US" sz="2200" err="1"/>
              <a:t>có</a:t>
            </a:r>
            <a:r>
              <a:rPr lang="en-US" sz="2200"/>
              <a:t> </a:t>
            </a:r>
            <a:r>
              <a:rPr lang="en-US" sz="2200" err="1"/>
              <a:t>dạng</a:t>
            </a:r>
            <a:r>
              <a:rPr lang="en-US" sz="2200"/>
              <a:t>:</a:t>
            </a:r>
          </a:p>
          <a:p>
            <a:pPr marL="457200" indent="-457200">
              <a:buFontTx/>
              <a:buChar char="-"/>
            </a:pPr>
            <a:endParaRPr lang="en-US" sz="2200"/>
          </a:p>
          <a:p>
            <a:pPr>
              <a:buNone/>
            </a:pPr>
            <a:r>
              <a:rPr lang="en-US" sz="2200"/>
              <a:t>-</a:t>
            </a:r>
          </a:p>
          <a:p>
            <a:pPr>
              <a:buNone/>
            </a:pPr>
            <a:r>
              <a:rPr lang="en-US" sz="2200"/>
              <a:t>-  </a:t>
            </a:r>
            <a:r>
              <a:rPr lang="en-US" sz="2200" err="1"/>
              <a:t>Trong</a:t>
            </a:r>
            <a:r>
              <a:rPr lang="en-US" sz="2200"/>
              <a:t> </a:t>
            </a:r>
            <a:r>
              <a:rPr lang="en-US" sz="2200" err="1"/>
              <a:t>đó</a:t>
            </a:r>
            <a:r>
              <a:rPr lang="en-US" sz="2200"/>
              <a:t>: 	+ h(n) </a:t>
            </a:r>
            <a:r>
              <a:rPr lang="en-US" sz="2200" err="1"/>
              <a:t>là</a:t>
            </a:r>
            <a:r>
              <a:rPr lang="en-US" sz="2200"/>
              <a:t> </a:t>
            </a:r>
            <a:r>
              <a:rPr lang="en-US" sz="2200" err="1"/>
              <a:t>đáp</a:t>
            </a:r>
            <a:r>
              <a:rPr lang="en-US" sz="2200"/>
              <a:t> </a:t>
            </a:r>
            <a:r>
              <a:rPr lang="en-US" sz="2200" err="1"/>
              <a:t>ứng</a:t>
            </a:r>
            <a:r>
              <a:rPr lang="en-US" sz="2200"/>
              <a:t> </a:t>
            </a:r>
            <a:r>
              <a:rPr lang="en-US" sz="2200" err="1"/>
              <a:t>xung</a:t>
            </a:r>
            <a:r>
              <a:rPr lang="en-US" sz="2200"/>
              <a:t> </a:t>
            </a:r>
            <a:r>
              <a:rPr lang="en-US" sz="2200" err="1"/>
              <a:t>của</a:t>
            </a:r>
            <a:r>
              <a:rPr lang="en-US" sz="2200"/>
              <a:t> </a:t>
            </a:r>
            <a:r>
              <a:rPr lang="en-US" sz="2200" err="1"/>
              <a:t>bộ</a:t>
            </a:r>
            <a:r>
              <a:rPr lang="en-US" sz="2200"/>
              <a:t> </a:t>
            </a:r>
            <a:r>
              <a:rPr lang="en-US" sz="2200" err="1"/>
              <a:t>lọc</a:t>
            </a:r>
            <a:r>
              <a:rPr lang="en-US" sz="2200"/>
              <a:t>.</a:t>
            </a:r>
          </a:p>
          <a:p>
            <a:pPr>
              <a:buNone/>
            </a:pPr>
            <a:r>
              <a:rPr lang="en-US" sz="2200"/>
              <a:t>			+ H(z) </a:t>
            </a:r>
            <a:r>
              <a:rPr lang="en-US" sz="2200" err="1"/>
              <a:t>là</a:t>
            </a:r>
            <a:r>
              <a:rPr lang="en-US" sz="2200"/>
              <a:t> </a:t>
            </a:r>
            <a:r>
              <a:rPr lang="en-US" sz="2200" err="1"/>
              <a:t>hàm</a:t>
            </a:r>
            <a:r>
              <a:rPr lang="en-US" sz="2200"/>
              <a:t> </a:t>
            </a:r>
            <a:r>
              <a:rPr lang="en-US" sz="2200" err="1"/>
              <a:t>truyền</a:t>
            </a:r>
            <a:r>
              <a:rPr lang="en-US" sz="2200"/>
              <a:t> </a:t>
            </a:r>
            <a:r>
              <a:rPr lang="en-US" sz="2200" err="1"/>
              <a:t>đạt</a:t>
            </a:r>
            <a:r>
              <a:rPr lang="en-US" sz="2200"/>
              <a:t>.</a:t>
            </a:r>
          </a:p>
          <a:p>
            <a:pPr>
              <a:buNone/>
            </a:pPr>
            <a:r>
              <a:rPr lang="en-US" sz="2200"/>
              <a:t>			+ N </a:t>
            </a:r>
            <a:r>
              <a:rPr lang="en-US" sz="2200" err="1"/>
              <a:t>chính</a:t>
            </a:r>
            <a:r>
              <a:rPr lang="en-US" sz="2200"/>
              <a:t> </a:t>
            </a:r>
            <a:r>
              <a:rPr lang="en-US" sz="2200" err="1"/>
              <a:t>là</a:t>
            </a:r>
            <a:r>
              <a:rPr lang="en-US" sz="2200"/>
              <a:t> </a:t>
            </a:r>
            <a:r>
              <a:rPr lang="en-US" sz="2200" err="1"/>
              <a:t>bậc</a:t>
            </a:r>
            <a:r>
              <a:rPr lang="en-US" sz="2200"/>
              <a:t> </a:t>
            </a:r>
            <a:r>
              <a:rPr lang="en-US" sz="2200" err="1"/>
              <a:t>của</a:t>
            </a:r>
            <a:r>
              <a:rPr lang="en-US" sz="2200"/>
              <a:t> </a:t>
            </a:r>
            <a:r>
              <a:rPr lang="en-US" sz="2200" err="1"/>
              <a:t>bộ</a:t>
            </a:r>
            <a:r>
              <a:rPr lang="en-US" sz="2200"/>
              <a:t> </a:t>
            </a:r>
            <a:r>
              <a:rPr lang="en-US" sz="2200" err="1"/>
              <a:t>lọc</a:t>
            </a:r>
            <a:r>
              <a:rPr lang="en-US" sz="2200"/>
              <a:t>. (hay </a:t>
            </a:r>
            <a:r>
              <a:rPr lang="en-US" sz="2200" err="1"/>
              <a:t>chiều</a:t>
            </a:r>
            <a:r>
              <a:rPr lang="en-US" sz="2200"/>
              <a:t> </a:t>
            </a:r>
            <a:r>
              <a:rPr lang="en-US" sz="2200" err="1"/>
              <a:t>dài</a:t>
            </a:r>
            <a:r>
              <a:rPr lang="en-US" sz="2200"/>
              <a:t> </a:t>
            </a:r>
            <a:r>
              <a:rPr lang="en-US" sz="2200" err="1"/>
              <a:t>đáp</a:t>
            </a:r>
            <a:r>
              <a:rPr lang="en-US" sz="2200"/>
              <a:t> </a:t>
            </a:r>
            <a:r>
              <a:rPr lang="en-US" sz="2200" err="1"/>
              <a:t>ứng</a:t>
            </a:r>
            <a:r>
              <a:rPr lang="en-US" sz="2200"/>
              <a:t> </a:t>
            </a:r>
            <a:r>
              <a:rPr lang="en-US" sz="2200" err="1"/>
              <a:t>xung</a:t>
            </a:r>
            <a:r>
              <a:rPr lang="en-US" sz="2200"/>
              <a:t>)</a:t>
            </a:r>
          </a:p>
          <a:p>
            <a:pPr>
              <a:buFontTx/>
              <a:buChar char="-"/>
            </a:pPr>
            <a:r>
              <a:rPr lang="en-US" sz="2200" err="1"/>
              <a:t>Bộ</a:t>
            </a:r>
            <a:r>
              <a:rPr lang="en-US" sz="2200"/>
              <a:t> </a:t>
            </a:r>
            <a:r>
              <a:rPr lang="en-US" sz="2200" err="1"/>
              <a:t>lọc</a:t>
            </a:r>
            <a:r>
              <a:rPr lang="en-US" sz="2200"/>
              <a:t> FIR </a:t>
            </a:r>
            <a:r>
              <a:rPr lang="en-US" sz="2200" err="1"/>
              <a:t>luôn</a:t>
            </a:r>
            <a:r>
              <a:rPr lang="en-US" sz="2200"/>
              <a:t> </a:t>
            </a:r>
            <a:r>
              <a:rPr lang="en-US" sz="2200" err="1"/>
              <a:t>ổn</a:t>
            </a:r>
            <a:r>
              <a:rPr lang="en-US" sz="2200"/>
              <a:t> </a:t>
            </a:r>
            <a:r>
              <a:rPr lang="en-US" sz="2200" err="1"/>
              <a:t>định</a:t>
            </a:r>
            <a:r>
              <a:rPr lang="en-US" sz="2200"/>
              <a:t>: </a:t>
            </a:r>
            <a:r>
              <a:rPr lang="en-US" sz="2200" err="1"/>
              <a:t>Vì</a:t>
            </a:r>
            <a:r>
              <a:rPr lang="en-US" sz="2200"/>
              <a:t> </a:t>
            </a:r>
            <a:r>
              <a:rPr lang="en-US" sz="2200" err="1"/>
              <a:t>độ</a:t>
            </a:r>
            <a:r>
              <a:rPr lang="en-US" sz="2200"/>
              <a:t> </a:t>
            </a:r>
            <a:r>
              <a:rPr lang="en-US" sz="2200" err="1"/>
              <a:t>dài</a:t>
            </a:r>
            <a:r>
              <a:rPr lang="en-US" sz="2200"/>
              <a:t> </a:t>
            </a:r>
            <a:r>
              <a:rPr lang="en-US" sz="2200" err="1"/>
              <a:t>của</a:t>
            </a:r>
            <a:r>
              <a:rPr lang="en-US" sz="2200"/>
              <a:t> </a:t>
            </a:r>
            <a:r>
              <a:rPr lang="en-US" sz="2200" err="1"/>
              <a:t>đáp</a:t>
            </a:r>
            <a:r>
              <a:rPr lang="en-US" sz="2200"/>
              <a:t> </a:t>
            </a:r>
            <a:r>
              <a:rPr lang="en-US" sz="2200" err="1"/>
              <a:t>ứng</a:t>
            </a:r>
            <a:r>
              <a:rPr lang="en-US" sz="2200"/>
              <a:t> </a:t>
            </a:r>
            <a:r>
              <a:rPr lang="en-US" sz="2200" err="1"/>
              <a:t>xung</a:t>
            </a:r>
            <a:r>
              <a:rPr lang="en-US" sz="2200"/>
              <a:t> h(n) </a:t>
            </a:r>
            <a:r>
              <a:rPr lang="en-US" sz="2200" err="1"/>
              <a:t>luôn</a:t>
            </a:r>
            <a:r>
              <a:rPr lang="en-US" sz="2200"/>
              <a:t> </a:t>
            </a:r>
            <a:r>
              <a:rPr lang="en-US" sz="2200" err="1"/>
              <a:t>giới</a:t>
            </a:r>
            <a:r>
              <a:rPr lang="en-US" sz="2200"/>
              <a:t> </a:t>
            </a:r>
            <a:r>
              <a:rPr lang="en-US" sz="2200" err="1"/>
              <a:t>hạn</a:t>
            </a:r>
            <a:r>
              <a:rPr lang="en-US" sz="2200"/>
              <a:t>.</a:t>
            </a:r>
          </a:p>
          <a:p>
            <a:pPr>
              <a:buFontTx/>
              <a:buChar char="-"/>
            </a:pPr>
            <a:endParaRPr lang="en-US" sz="2200"/>
          </a:p>
          <a:p>
            <a:pPr>
              <a:buFontTx/>
              <a:buChar char="-"/>
            </a:pPr>
            <a:endParaRPr lang="en-US" sz="2200"/>
          </a:p>
          <a:p>
            <a:pPr>
              <a:buNone/>
            </a:pPr>
            <a:r>
              <a:rPr lang="en-US" sz="2200"/>
              <a:t>- </a:t>
            </a:r>
            <a:r>
              <a:rPr lang="en-US" sz="2200" err="1"/>
              <a:t>Bộ</a:t>
            </a:r>
            <a:r>
              <a:rPr lang="en-US" sz="2200"/>
              <a:t> </a:t>
            </a:r>
            <a:r>
              <a:rPr lang="en-US" sz="2200" err="1"/>
              <a:t>lọc</a:t>
            </a:r>
            <a:r>
              <a:rPr lang="en-US" sz="2200"/>
              <a:t> FIR </a:t>
            </a:r>
            <a:r>
              <a:rPr lang="en-US" sz="2200" err="1"/>
              <a:t>có</a:t>
            </a:r>
            <a:r>
              <a:rPr lang="en-US" sz="2200"/>
              <a:t> </a:t>
            </a:r>
            <a:r>
              <a:rPr lang="en-US" sz="2200" err="1"/>
              <a:t>đáp</a:t>
            </a:r>
            <a:r>
              <a:rPr lang="en-US" sz="2200"/>
              <a:t> </a:t>
            </a:r>
            <a:r>
              <a:rPr lang="en-US" sz="2200" err="1"/>
              <a:t>ứng</a:t>
            </a:r>
            <a:r>
              <a:rPr lang="en-US" sz="2200"/>
              <a:t> </a:t>
            </a:r>
            <a:r>
              <a:rPr lang="en-US" sz="2200" err="1"/>
              <a:t>pha</a:t>
            </a:r>
            <a:r>
              <a:rPr lang="en-US" sz="2200"/>
              <a:t> </a:t>
            </a:r>
            <a:r>
              <a:rPr lang="en-US" sz="2200" err="1"/>
              <a:t>tuyến</a:t>
            </a:r>
            <a:r>
              <a:rPr lang="en-US" sz="2200"/>
              <a:t> tính, do </a:t>
            </a:r>
            <a:r>
              <a:rPr lang="en-US" sz="2200" err="1"/>
              <a:t>đó</a:t>
            </a:r>
            <a:r>
              <a:rPr lang="en-US" sz="2200"/>
              <a:t> </a:t>
            </a:r>
            <a:r>
              <a:rPr lang="en-US" sz="2200" err="1"/>
              <a:t>không</a:t>
            </a:r>
            <a:r>
              <a:rPr lang="en-US" sz="2200"/>
              <a:t> </a:t>
            </a:r>
            <a:r>
              <a:rPr lang="en-US" sz="2200" err="1"/>
              <a:t>gây</a:t>
            </a:r>
            <a:r>
              <a:rPr lang="en-US" sz="2200"/>
              <a:t> </a:t>
            </a:r>
            <a:r>
              <a:rPr lang="en-US" sz="2200" err="1"/>
              <a:t>méo</a:t>
            </a:r>
            <a:r>
              <a:rPr lang="en-US" sz="2200"/>
              <a:t> </a:t>
            </a:r>
            <a:r>
              <a:rPr lang="en-US" sz="2200" err="1"/>
              <a:t>pha</a:t>
            </a:r>
            <a:r>
              <a:rPr lang="en-US" sz="2200"/>
              <a:t>. </a:t>
            </a:r>
            <a:r>
              <a:rPr lang="en-US" sz="2200" err="1"/>
              <a:t>Vì</a:t>
            </a:r>
            <a:r>
              <a:rPr lang="en-US" sz="2200"/>
              <a:t> </a:t>
            </a:r>
            <a:r>
              <a:rPr lang="en-US" sz="2200" err="1"/>
              <a:t>vậy</a:t>
            </a:r>
            <a:r>
              <a:rPr lang="en-US" sz="2200"/>
              <a:t>, </a:t>
            </a:r>
            <a:r>
              <a:rPr lang="en-US" sz="2200" err="1"/>
              <a:t>được</a:t>
            </a:r>
            <a:r>
              <a:rPr lang="en-US" sz="2200"/>
              <a:t> </a:t>
            </a:r>
            <a:r>
              <a:rPr lang="en-US" sz="2200" err="1"/>
              <a:t>áp</a:t>
            </a:r>
            <a:r>
              <a:rPr lang="en-US" sz="2200"/>
              <a:t> </a:t>
            </a:r>
            <a:r>
              <a:rPr lang="en-US" sz="2200" err="1"/>
              <a:t>dụng</a:t>
            </a:r>
            <a:r>
              <a:rPr lang="en-US" sz="2200"/>
              <a:t> </a:t>
            </a:r>
            <a:r>
              <a:rPr lang="en-US" sz="2200" err="1"/>
              <a:t>khá</a:t>
            </a:r>
            <a:r>
              <a:rPr lang="en-US" sz="2200"/>
              <a:t> </a:t>
            </a:r>
            <a:r>
              <a:rPr lang="en-US" sz="2200" err="1"/>
              <a:t>rộng</a:t>
            </a:r>
            <a:r>
              <a:rPr lang="en-US" sz="2200"/>
              <a:t> </a:t>
            </a:r>
            <a:r>
              <a:rPr lang="en-US" sz="2200" err="1"/>
              <a:t>rãi</a:t>
            </a:r>
            <a:r>
              <a:rPr lang="en-US" sz="2200"/>
              <a:t> </a:t>
            </a:r>
            <a:r>
              <a:rPr lang="en-US" sz="2200" err="1"/>
              <a:t>trong</a:t>
            </a:r>
            <a:r>
              <a:rPr lang="en-US" sz="2200"/>
              <a:t> các </a:t>
            </a:r>
            <a:r>
              <a:rPr lang="en-US" sz="2200" err="1"/>
              <a:t>lĩnh</a:t>
            </a:r>
            <a:r>
              <a:rPr lang="en-US" sz="2200"/>
              <a:t> </a:t>
            </a:r>
            <a:r>
              <a:rPr lang="en-US" sz="2200" err="1"/>
              <a:t>vực</a:t>
            </a:r>
            <a:r>
              <a:rPr lang="en-US" sz="2200"/>
              <a:t> </a:t>
            </a:r>
            <a:r>
              <a:rPr lang="en-US" sz="2200" err="1"/>
              <a:t>xử</a:t>
            </a:r>
            <a:r>
              <a:rPr lang="en-US" sz="2200"/>
              <a:t> lý </a:t>
            </a:r>
            <a:r>
              <a:rPr lang="en-US" sz="2200" err="1"/>
              <a:t>ảnh</a:t>
            </a:r>
            <a:r>
              <a:rPr lang="en-US" sz="2200"/>
              <a:t> , </a:t>
            </a:r>
            <a:r>
              <a:rPr lang="en-US" sz="2200" err="1"/>
              <a:t>xử</a:t>
            </a:r>
            <a:r>
              <a:rPr lang="en-US" sz="2200"/>
              <a:t> lý </a:t>
            </a:r>
            <a:r>
              <a:rPr lang="en-US" sz="2200" err="1"/>
              <a:t>âm</a:t>
            </a:r>
            <a:r>
              <a:rPr lang="en-US" sz="2200"/>
              <a:t> </a:t>
            </a:r>
            <a:r>
              <a:rPr lang="en-US" sz="2200" err="1"/>
              <a:t>thanh</a:t>
            </a:r>
            <a:r>
              <a:rPr lang="en-US" sz="2200"/>
              <a:t> </a:t>
            </a:r>
            <a:r>
              <a:rPr lang="en-US" sz="2200" err="1"/>
              <a:t>số</a:t>
            </a:r>
            <a:r>
              <a:rPr lang="en-US" sz="2200"/>
              <a:t>, </a:t>
            </a:r>
            <a:r>
              <a:rPr lang="en-US" sz="2200" err="1"/>
              <a:t>truyền</a:t>
            </a:r>
            <a:r>
              <a:rPr lang="en-US" sz="2200"/>
              <a:t> </a:t>
            </a:r>
            <a:r>
              <a:rPr lang="en-US" sz="2200" err="1"/>
              <a:t>dữ</a:t>
            </a:r>
            <a:r>
              <a:rPr lang="en-US" sz="2200"/>
              <a:t> </a:t>
            </a:r>
            <a:r>
              <a:rPr lang="en-US" sz="2200" err="1"/>
              <a:t>liệu</a:t>
            </a:r>
            <a:r>
              <a:rPr lang="en-US" sz="2200"/>
              <a:t>, </a:t>
            </a:r>
            <a:r>
              <a:rPr lang="en-US" sz="2200" err="1"/>
              <a:t>xử</a:t>
            </a:r>
            <a:r>
              <a:rPr lang="en-US" sz="2200"/>
              <a:t> lý </a:t>
            </a:r>
            <a:r>
              <a:rPr lang="en-US" sz="2200" err="1"/>
              <a:t>tín</a:t>
            </a:r>
            <a:r>
              <a:rPr lang="en-US" sz="2200"/>
              <a:t> </a:t>
            </a:r>
            <a:r>
              <a:rPr lang="en-US" sz="2200" err="1"/>
              <a:t>hiệu</a:t>
            </a:r>
            <a:r>
              <a:rPr lang="en-US" sz="2200"/>
              <a:t> </a:t>
            </a:r>
            <a:r>
              <a:rPr lang="en-US" sz="2200" err="1"/>
              <a:t>sinh</a:t>
            </a:r>
            <a:r>
              <a:rPr lang="en-US" sz="2200"/>
              <a:t> </a:t>
            </a:r>
            <a:r>
              <a:rPr lang="en-US" sz="2200" err="1"/>
              <a:t>học</a:t>
            </a:r>
            <a:r>
              <a:rPr lang="en-US" sz="2200"/>
              <a:t>…</a:t>
            </a:r>
          </a:p>
        </p:txBody>
      </p:sp>
      <p:sp>
        <p:nvSpPr>
          <p:cNvPr id="21709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7089" name="Object 1"/>
          <p:cNvGraphicFramePr>
            <a:graphicFrameLocks noChangeAspect="1"/>
          </p:cNvGraphicFramePr>
          <p:nvPr/>
        </p:nvGraphicFramePr>
        <p:xfrm>
          <a:off x="2475913" y="1523999"/>
          <a:ext cx="4881489" cy="795997"/>
        </p:xfrm>
        <a:graphic>
          <a:graphicData uri="http://schemas.openxmlformats.org/presentationml/2006/ole">
            <mc:AlternateContent xmlns:mc="http://schemas.openxmlformats.org/markup-compatibility/2006">
              <mc:Choice xmlns:v="urn:schemas-microsoft-com:vml" Requires="v">
                <p:oleObj spid="_x0000_s185345" name="Equation" r:id="rId3" imgW="2336800" imgH="431800" progId="Equation.DSMT4">
                  <p:embed/>
                </p:oleObj>
              </mc:Choice>
              <mc:Fallback>
                <p:oleObj name="Equation" r:id="rId3" imgW="2336800" imgH="431800" progId="Equation.DSMT4">
                  <p:embed/>
                  <p:pic>
                    <p:nvPicPr>
                      <p:cNvPr id="21708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913" y="1523999"/>
                        <a:ext cx="4881489" cy="795997"/>
                      </a:xfrm>
                      <a:prstGeom prst="rect">
                        <a:avLst/>
                      </a:prstGeom>
                      <a:noFill/>
                    </p:spPr>
                  </p:pic>
                </p:oleObj>
              </mc:Fallback>
            </mc:AlternateContent>
          </a:graphicData>
        </a:graphic>
      </p:graphicFrame>
      <p:sp>
        <p:nvSpPr>
          <p:cNvPr id="21709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7091" name="Object 3"/>
          <p:cNvGraphicFramePr>
            <a:graphicFrameLocks noChangeAspect="1"/>
          </p:cNvGraphicFramePr>
          <p:nvPr/>
        </p:nvGraphicFramePr>
        <p:xfrm>
          <a:off x="2318239" y="2672862"/>
          <a:ext cx="3379176" cy="792479"/>
        </p:xfrm>
        <a:graphic>
          <a:graphicData uri="http://schemas.openxmlformats.org/presentationml/2006/ole">
            <mc:AlternateContent xmlns:mc="http://schemas.openxmlformats.org/markup-compatibility/2006">
              <mc:Choice xmlns:v="urn:schemas-microsoft-com:vml" Requires="v">
                <p:oleObj spid="_x0000_s185346" name="Equation" r:id="rId5" imgW="1193800" imgH="431800" progId="Equation.DSMT4">
                  <p:embed/>
                </p:oleObj>
              </mc:Choice>
              <mc:Fallback>
                <p:oleObj name="Equation" r:id="rId5" imgW="1193800" imgH="431800" progId="Equation.DSMT4">
                  <p:embed/>
                  <p:pic>
                    <p:nvPicPr>
                      <p:cNvPr id="2170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8239" y="2672862"/>
                        <a:ext cx="3379176" cy="792479"/>
                      </a:xfrm>
                      <a:prstGeom prst="rect">
                        <a:avLst/>
                      </a:prstGeom>
                      <a:noFill/>
                    </p:spPr>
                  </p:pic>
                </p:oleObj>
              </mc:Fallback>
            </mc:AlternateContent>
          </a:graphicData>
        </a:graphic>
      </p:graphicFrame>
      <p:sp>
        <p:nvSpPr>
          <p:cNvPr id="217094"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7093" name="Object 5"/>
          <p:cNvGraphicFramePr>
            <a:graphicFrameLocks noChangeAspect="1"/>
          </p:cNvGraphicFramePr>
          <p:nvPr/>
        </p:nvGraphicFramePr>
        <p:xfrm>
          <a:off x="2318239" y="5266006"/>
          <a:ext cx="2895600" cy="685800"/>
        </p:xfrm>
        <a:graphic>
          <a:graphicData uri="http://schemas.openxmlformats.org/presentationml/2006/ole">
            <mc:AlternateContent xmlns:mc="http://schemas.openxmlformats.org/markup-compatibility/2006">
              <mc:Choice xmlns:v="urn:schemas-microsoft-com:vml" Requires="v">
                <p:oleObj spid="_x0000_s185347" name="Equation" r:id="rId7" imgW="1511300" imgH="431800" progId="Equation.DSMT4">
                  <p:embed/>
                </p:oleObj>
              </mc:Choice>
              <mc:Fallback>
                <p:oleObj name="Equation" r:id="rId7" imgW="1511300" imgH="431800" progId="Equation.DSMT4">
                  <p:embed/>
                  <p:pic>
                    <p:nvPicPr>
                      <p:cNvPr id="21709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8239" y="5266006"/>
                        <a:ext cx="2895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3511925"/>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203"/>
            <a:ext cx="9144000" cy="609600"/>
          </a:xfrm>
        </p:spPr>
        <p:txBody>
          <a:bodyPr>
            <a:normAutofit/>
          </a:bodyPr>
          <a:lstStyle/>
          <a:p>
            <a:pPr algn="l"/>
            <a:r>
              <a:rPr lang="en-US" sz="2400"/>
              <a:t>- </a:t>
            </a:r>
            <a:r>
              <a:rPr lang="en-US" sz="2400" err="1"/>
              <a:t>Đáp</a:t>
            </a:r>
            <a:r>
              <a:rPr lang="en-US" sz="2400"/>
              <a:t> </a:t>
            </a:r>
            <a:r>
              <a:rPr lang="en-US" sz="2400" err="1"/>
              <a:t>ứng</a:t>
            </a:r>
            <a:r>
              <a:rPr lang="en-US" sz="2400"/>
              <a:t> </a:t>
            </a:r>
            <a:r>
              <a:rPr lang="en-US" sz="2400" err="1"/>
              <a:t>pha</a:t>
            </a:r>
            <a:r>
              <a:rPr lang="en-US" sz="2400"/>
              <a:t> </a:t>
            </a:r>
            <a:r>
              <a:rPr lang="en-US" sz="2400" err="1"/>
              <a:t>tuyến</a:t>
            </a:r>
            <a:r>
              <a:rPr lang="en-US" sz="2400"/>
              <a:t> tính</a:t>
            </a:r>
          </a:p>
        </p:txBody>
      </p:sp>
      <p:sp>
        <p:nvSpPr>
          <p:cNvPr id="3" name="Content Placeholder 2"/>
          <p:cNvSpPr>
            <a:spLocks noGrp="1"/>
          </p:cNvSpPr>
          <p:nvPr>
            <p:ph idx="1"/>
          </p:nvPr>
        </p:nvSpPr>
        <p:spPr>
          <a:xfrm>
            <a:off x="0" y="609600"/>
            <a:ext cx="12192000" cy="6248400"/>
          </a:xfrm>
        </p:spPr>
        <p:txBody>
          <a:bodyPr/>
          <a:lstStyle/>
          <a:p>
            <a:pPr>
              <a:buNone/>
            </a:pPr>
            <a:r>
              <a:rPr lang="en-US"/>
              <a:t>+ </a:t>
            </a:r>
            <a:r>
              <a:rPr lang="en-US" err="1"/>
              <a:t>Bộ</a:t>
            </a:r>
            <a:r>
              <a:rPr lang="en-US"/>
              <a:t> </a:t>
            </a:r>
            <a:r>
              <a:rPr lang="en-US" err="1"/>
              <a:t>lọc</a:t>
            </a:r>
            <a:r>
              <a:rPr lang="en-US"/>
              <a:t> </a:t>
            </a:r>
            <a:r>
              <a:rPr lang="en-US" err="1"/>
              <a:t>pha</a:t>
            </a:r>
            <a:r>
              <a:rPr lang="en-US"/>
              <a:t> </a:t>
            </a:r>
            <a:r>
              <a:rPr lang="en-US" err="1"/>
              <a:t>tuyến</a:t>
            </a:r>
            <a:r>
              <a:rPr lang="en-US"/>
              <a:t> tính </a:t>
            </a:r>
            <a:r>
              <a:rPr lang="en-US" err="1"/>
              <a:t>nếu</a:t>
            </a:r>
            <a:r>
              <a:rPr lang="en-US"/>
              <a:t> </a:t>
            </a:r>
            <a:r>
              <a:rPr lang="en-US" err="1"/>
              <a:t>đáp</a:t>
            </a:r>
            <a:r>
              <a:rPr lang="en-US"/>
              <a:t> </a:t>
            </a:r>
            <a:r>
              <a:rPr lang="en-US" err="1"/>
              <a:t>ứng</a:t>
            </a:r>
            <a:r>
              <a:rPr lang="en-US"/>
              <a:t> </a:t>
            </a:r>
            <a:r>
              <a:rPr lang="en-US" err="1"/>
              <a:t>pha</a:t>
            </a:r>
            <a:r>
              <a:rPr lang="en-US"/>
              <a:t> </a:t>
            </a:r>
            <a:r>
              <a:rPr lang="en-US" err="1"/>
              <a:t>thỏa</a:t>
            </a:r>
            <a:r>
              <a:rPr lang="en-US"/>
              <a:t> </a:t>
            </a:r>
            <a:r>
              <a:rPr lang="en-US" err="1"/>
              <a:t>mãn</a:t>
            </a:r>
            <a:r>
              <a:rPr lang="en-US"/>
              <a:t> </a:t>
            </a:r>
            <a:r>
              <a:rPr lang="en-US" err="1"/>
              <a:t>điều</a:t>
            </a:r>
            <a:r>
              <a:rPr lang="en-US"/>
              <a:t> </a:t>
            </a:r>
            <a:r>
              <a:rPr lang="en-US" err="1"/>
              <a:t>kiện</a:t>
            </a:r>
            <a:r>
              <a:rPr lang="en-US"/>
              <a:t> </a:t>
            </a:r>
            <a:r>
              <a:rPr lang="en-US" err="1"/>
              <a:t>sau</a:t>
            </a:r>
            <a:r>
              <a:rPr lang="en-US"/>
              <a:t>:</a:t>
            </a:r>
          </a:p>
          <a:p>
            <a:pPr>
              <a:buNone/>
            </a:pPr>
            <a:r>
              <a:rPr lang="en-US"/>
              <a:t>	</a:t>
            </a:r>
          </a:p>
          <a:p>
            <a:pPr>
              <a:buNone/>
            </a:pPr>
            <a:endParaRPr lang="en-US"/>
          </a:p>
          <a:p>
            <a:pPr>
              <a:buNone/>
            </a:pPr>
            <a:r>
              <a:rPr lang="en-US"/>
              <a:t>+ </a:t>
            </a:r>
            <a:r>
              <a:rPr lang="en-US" err="1"/>
              <a:t>Dựa</a:t>
            </a:r>
            <a:r>
              <a:rPr lang="en-US"/>
              <a:t> </a:t>
            </a:r>
            <a:r>
              <a:rPr lang="en-US" err="1"/>
              <a:t>vào</a:t>
            </a:r>
            <a:r>
              <a:rPr lang="en-US"/>
              <a:t> </a:t>
            </a:r>
            <a:r>
              <a:rPr lang="en-US" err="1"/>
              <a:t>đáp</a:t>
            </a:r>
            <a:r>
              <a:rPr lang="en-US"/>
              <a:t> </a:t>
            </a:r>
            <a:r>
              <a:rPr lang="en-US" err="1"/>
              <a:t>ứng</a:t>
            </a:r>
            <a:r>
              <a:rPr lang="en-US"/>
              <a:t> </a:t>
            </a:r>
            <a:r>
              <a:rPr lang="en-US" err="1"/>
              <a:t>pha</a:t>
            </a:r>
            <a:r>
              <a:rPr lang="en-US"/>
              <a:t> </a:t>
            </a:r>
            <a:r>
              <a:rPr lang="en-US" err="1"/>
              <a:t>của</a:t>
            </a:r>
            <a:r>
              <a:rPr lang="en-US"/>
              <a:t> </a:t>
            </a:r>
            <a:r>
              <a:rPr lang="en-US" err="1"/>
              <a:t>bộ</a:t>
            </a:r>
            <a:r>
              <a:rPr lang="en-US"/>
              <a:t> </a:t>
            </a:r>
            <a:r>
              <a:rPr lang="en-US" err="1"/>
              <a:t>lọc</a:t>
            </a:r>
            <a:r>
              <a:rPr lang="en-US"/>
              <a:t> </a:t>
            </a:r>
            <a:r>
              <a:rPr lang="en-US" err="1"/>
              <a:t>có</a:t>
            </a:r>
            <a:r>
              <a:rPr lang="en-US"/>
              <a:t> </a:t>
            </a:r>
            <a:r>
              <a:rPr lang="en-US" err="1"/>
              <a:t>thể</a:t>
            </a:r>
            <a:r>
              <a:rPr lang="en-US"/>
              <a:t> </a:t>
            </a:r>
            <a:r>
              <a:rPr lang="en-US" err="1"/>
              <a:t>phân</a:t>
            </a:r>
            <a:r>
              <a:rPr lang="en-US"/>
              <a:t> </a:t>
            </a:r>
            <a:r>
              <a:rPr lang="en-US" err="1"/>
              <a:t>loại</a:t>
            </a:r>
            <a:r>
              <a:rPr lang="en-US"/>
              <a:t> </a:t>
            </a:r>
            <a:r>
              <a:rPr lang="en-US" err="1"/>
              <a:t>bộ</a:t>
            </a:r>
            <a:r>
              <a:rPr lang="en-US"/>
              <a:t> </a:t>
            </a:r>
            <a:r>
              <a:rPr lang="en-US" err="1"/>
              <a:t>lọc</a:t>
            </a:r>
            <a:r>
              <a:rPr lang="en-US"/>
              <a:t> </a:t>
            </a:r>
            <a:r>
              <a:rPr lang="en-US" err="1"/>
              <a:t>gồm</a:t>
            </a:r>
            <a:r>
              <a:rPr lang="en-US"/>
              <a:t> 4 </a:t>
            </a:r>
            <a:r>
              <a:rPr lang="en-US" err="1"/>
              <a:t>loại</a:t>
            </a:r>
            <a:r>
              <a:rPr lang="en-US"/>
              <a:t>:</a:t>
            </a:r>
          </a:p>
          <a:p>
            <a:r>
              <a:rPr lang="en-US"/>
              <a:t> </a:t>
            </a:r>
            <a:r>
              <a:rPr lang="en-US" err="1"/>
              <a:t>Loại</a:t>
            </a:r>
            <a:r>
              <a:rPr lang="en-US"/>
              <a:t> 1: </a:t>
            </a:r>
            <a:r>
              <a:rPr lang="en-US" err="1"/>
              <a:t>Đáp</a:t>
            </a:r>
            <a:r>
              <a:rPr lang="en-US"/>
              <a:t> </a:t>
            </a:r>
            <a:r>
              <a:rPr lang="en-US" err="1"/>
              <a:t>ứng</a:t>
            </a:r>
            <a:r>
              <a:rPr lang="en-US"/>
              <a:t> </a:t>
            </a:r>
            <a:r>
              <a:rPr lang="en-US" err="1"/>
              <a:t>xung</a:t>
            </a:r>
            <a:r>
              <a:rPr lang="en-US"/>
              <a:t> h(n) </a:t>
            </a:r>
            <a:r>
              <a:rPr lang="en-US" err="1"/>
              <a:t>có</a:t>
            </a:r>
            <a:r>
              <a:rPr lang="en-US"/>
              <a:t> tính </a:t>
            </a:r>
            <a:r>
              <a:rPr lang="en-US" err="1"/>
              <a:t>đối</a:t>
            </a:r>
            <a:r>
              <a:rPr lang="en-US"/>
              <a:t> </a:t>
            </a:r>
            <a:r>
              <a:rPr lang="en-US" err="1"/>
              <a:t>xứng</a:t>
            </a:r>
            <a:r>
              <a:rPr lang="en-US"/>
              <a:t> </a:t>
            </a:r>
            <a:r>
              <a:rPr lang="en-US" err="1"/>
              <a:t>chẵn</a:t>
            </a:r>
            <a:r>
              <a:rPr lang="en-US"/>
              <a:t> </a:t>
            </a:r>
            <a:r>
              <a:rPr lang="en-US" err="1"/>
              <a:t>và</a:t>
            </a:r>
            <a:r>
              <a:rPr lang="en-US"/>
              <a:t> </a:t>
            </a:r>
            <a:r>
              <a:rPr lang="en-US" err="1"/>
              <a:t>độ</a:t>
            </a:r>
            <a:r>
              <a:rPr lang="en-US"/>
              <a:t> </a:t>
            </a:r>
            <a:r>
              <a:rPr lang="en-US" err="1"/>
              <a:t>dài</a:t>
            </a:r>
            <a:r>
              <a:rPr lang="en-US"/>
              <a:t> N </a:t>
            </a:r>
            <a:r>
              <a:rPr lang="en-US" err="1"/>
              <a:t>lẻ</a:t>
            </a:r>
            <a:r>
              <a:rPr lang="en-US"/>
              <a:t>:</a:t>
            </a:r>
          </a:p>
          <a:p>
            <a:pPr>
              <a:buNone/>
            </a:pPr>
            <a:r>
              <a:rPr lang="en-US"/>
              <a:t>			</a:t>
            </a:r>
            <a:r>
              <a:rPr lang="pt-BR"/>
              <a:t>h(n) = h(N-1-n)			với N lẻ</a:t>
            </a:r>
            <a:endParaRPr lang="en-US"/>
          </a:p>
          <a:p>
            <a:pPr>
              <a:buNone/>
            </a:pPr>
            <a:r>
              <a:rPr lang="pt-BR"/>
              <a:t>	- Tâm đối xứng tại điểm :</a:t>
            </a:r>
            <a:endParaRPr lang="en-US"/>
          </a:p>
          <a:p>
            <a:pPr>
              <a:buNone/>
            </a:pPr>
            <a:r>
              <a:rPr lang="pt-BR"/>
              <a:t>			</a:t>
            </a:r>
            <a:r>
              <a:rPr lang="en-US"/>
              <a:t> </a:t>
            </a:r>
          </a:p>
          <a:p>
            <a:pPr>
              <a:buNone/>
            </a:pPr>
            <a:r>
              <a:rPr lang="en-US"/>
              <a:t>	- </a:t>
            </a:r>
            <a:r>
              <a:rPr lang="en-US" err="1"/>
              <a:t>Đáp</a:t>
            </a:r>
            <a:r>
              <a:rPr lang="en-US"/>
              <a:t> </a:t>
            </a:r>
            <a:r>
              <a:rPr lang="en-US" err="1"/>
              <a:t>ứng</a:t>
            </a:r>
            <a:r>
              <a:rPr lang="en-US"/>
              <a:t> </a:t>
            </a:r>
            <a:r>
              <a:rPr lang="en-US" err="1"/>
              <a:t>tần</a:t>
            </a:r>
            <a:r>
              <a:rPr lang="en-US"/>
              <a:t> </a:t>
            </a:r>
            <a:r>
              <a:rPr lang="en-US" err="1"/>
              <a:t>số</a:t>
            </a:r>
            <a:r>
              <a:rPr lang="en-US"/>
              <a:t>:</a:t>
            </a:r>
          </a:p>
          <a:p>
            <a:pPr>
              <a:buNone/>
            </a:pPr>
            <a:r>
              <a:rPr lang="en-US"/>
              <a:t>	</a:t>
            </a:r>
          </a:p>
          <a:p>
            <a:pPr>
              <a:buNone/>
            </a:pPr>
            <a:r>
              <a:rPr lang="en-US"/>
              <a:t>	- </a:t>
            </a:r>
            <a:r>
              <a:rPr lang="en-US" err="1"/>
              <a:t>Từ</a:t>
            </a:r>
            <a:r>
              <a:rPr lang="en-US"/>
              <a:t> </a:t>
            </a:r>
            <a:r>
              <a:rPr lang="en-US" err="1"/>
              <a:t>biểu</a:t>
            </a:r>
            <a:r>
              <a:rPr lang="en-US"/>
              <a:t> </a:t>
            </a:r>
            <a:r>
              <a:rPr lang="en-US" err="1"/>
              <a:t>thức</a:t>
            </a:r>
            <a:r>
              <a:rPr lang="en-US"/>
              <a:t> </a:t>
            </a:r>
            <a:r>
              <a:rPr lang="en-US" err="1"/>
              <a:t>trên</a:t>
            </a:r>
            <a:r>
              <a:rPr lang="en-US"/>
              <a:t> ta </a:t>
            </a:r>
            <a:r>
              <a:rPr lang="en-US" err="1"/>
              <a:t>có</a:t>
            </a:r>
            <a:r>
              <a:rPr lang="en-US"/>
              <a:t> </a:t>
            </a:r>
            <a:r>
              <a:rPr lang="en-US" err="1"/>
              <a:t>đáp</a:t>
            </a:r>
            <a:r>
              <a:rPr lang="en-US"/>
              <a:t> </a:t>
            </a:r>
            <a:r>
              <a:rPr lang="en-US" err="1"/>
              <a:t>ứng</a:t>
            </a:r>
            <a:r>
              <a:rPr lang="en-US"/>
              <a:t> </a:t>
            </a:r>
            <a:r>
              <a:rPr lang="en-US" err="1"/>
              <a:t>pha</a:t>
            </a:r>
            <a:r>
              <a:rPr lang="en-US"/>
              <a:t> </a:t>
            </a:r>
            <a:r>
              <a:rPr lang="en-US" err="1"/>
              <a:t>và</a:t>
            </a:r>
            <a:r>
              <a:rPr lang="en-US"/>
              <a:t> </a:t>
            </a:r>
            <a:r>
              <a:rPr lang="en-US" err="1"/>
              <a:t>biên</a:t>
            </a:r>
            <a:r>
              <a:rPr lang="en-US"/>
              <a:t> </a:t>
            </a:r>
            <a:r>
              <a:rPr lang="en-US" err="1"/>
              <a:t>độ</a:t>
            </a:r>
            <a:r>
              <a:rPr lang="en-US"/>
              <a:t> </a:t>
            </a:r>
            <a:r>
              <a:rPr lang="en-US" err="1"/>
              <a:t>của</a:t>
            </a:r>
            <a:r>
              <a:rPr lang="en-US"/>
              <a:t> </a:t>
            </a:r>
            <a:r>
              <a:rPr lang="en-US" err="1"/>
              <a:t>bộ</a:t>
            </a:r>
            <a:r>
              <a:rPr lang="en-US"/>
              <a:t> </a:t>
            </a:r>
            <a:r>
              <a:rPr lang="en-US" err="1"/>
              <a:t>lọc</a:t>
            </a:r>
            <a:r>
              <a:rPr lang="en-US"/>
              <a:t> </a:t>
            </a:r>
            <a:r>
              <a:rPr lang="en-US" err="1"/>
              <a:t>như</a:t>
            </a:r>
            <a:r>
              <a:rPr lang="en-US"/>
              <a:t> </a:t>
            </a:r>
            <a:r>
              <a:rPr lang="en-US" err="1"/>
              <a:t>sau</a:t>
            </a:r>
            <a:r>
              <a:rPr lang="en-US"/>
              <a:t>:</a:t>
            </a:r>
          </a:p>
          <a:p>
            <a:pPr>
              <a:buNone/>
            </a:pPr>
            <a:r>
              <a:rPr lang="en-US"/>
              <a:t>			 </a:t>
            </a:r>
          </a:p>
          <a:p>
            <a:pPr>
              <a:buNone/>
            </a:pPr>
            <a:endParaRPr lang="en-US"/>
          </a:p>
        </p:txBody>
      </p:sp>
      <p:sp>
        <p:nvSpPr>
          <p:cNvPr id="2191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9137" name="Object 1"/>
          <p:cNvGraphicFramePr>
            <a:graphicFrameLocks noChangeAspect="1"/>
          </p:cNvGraphicFramePr>
          <p:nvPr/>
        </p:nvGraphicFramePr>
        <p:xfrm>
          <a:off x="4854575" y="1219200"/>
          <a:ext cx="1416050" cy="685800"/>
        </p:xfrm>
        <a:graphic>
          <a:graphicData uri="http://schemas.openxmlformats.org/presentationml/2006/ole">
            <mc:AlternateContent xmlns:mc="http://schemas.openxmlformats.org/markup-compatibility/2006">
              <mc:Choice xmlns:v="urn:schemas-microsoft-com:vml" Requires="v">
                <p:oleObj spid="_x0000_s186369" name="Equation" r:id="rId3" imgW="965160" imgH="431640" progId="Equation.DSMT4">
                  <p:embed/>
                </p:oleObj>
              </mc:Choice>
              <mc:Fallback>
                <p:oleObj name="Equation" r:id="rId3" imgW="965160" imgH="431640" progId="Equation.DSMT4">
                  <p:embed/>
                  <p:pic>
                    <p:nvPicPr>
                      <p:cNvPr id="21913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4575" y="1219200"/>
                        <a:ext cx="14160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9139" name="Object 3"/>
          <p:cNvGraphicFramePr>
            <a:graphicFrameLocks noChangeAspect="1"/>
          </p:cNvGraphicFramePr>
          <p:nvPr/>
        </p:nvGraphicFramePr>
        <p:xfrm>
          <a:off x="4226169" y="3254179"/>
          <a:ext cx="914400" cy="542925"/>
        </p:xfrm>
        <a:graphic>
          <a:graphicData uri="http://schemas.openxmlformats.org/presentationml/2006/ole">
            <mc:AlternateContent xmlns:mc="http://schemas.openxmlformats.org/markup-compatibility/2006">
              <mc:Choice xmlns:v="urn:schemas-microsoft-com:vml" Requires="v">
                <p:oleObj spid="_x0000_s186370" name="Equation" r:id="rId5" imgW="685800" imgH="393700" progId="Equation.DSMT4">
                  <p:embed/>
                </p:oleObj>
              </mc:Choice>
              <mc:Fallback>
                <p:oleObj name="Equation" r:id="rId5" imgW="685800" imgH="393700" progId="Equation.DSMT4">
                  <p:embed/>
                  <p:pic>
                    <p:nvPicPr>
                      <p:cNvPr id="2191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6169" y="3254179"/>
                        <a:ext cx="9144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142"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9141" name="Object 5"/>
          <p:cNvGraphicFramePr>
            <a:graphicFrameLocks noChangeAspect="1"/>
          </p:cNvGraphicFramePr>
          <p:nvPr/>
        </p:nvGraphicFramePr>
        <p:xfrm>
          <a:off x="4068494" y="4080803"/>
          <a:ext cx="4055012" cy="828674"/>
        </p:xfrm>
        <a:graphic>
          <a:graphicData uri="http://schemas.openxmlformats.org/presentationml/2006/ole">
            <mc:AlternateContent xmlns:mc="http://schemas.openxmlformats.org/markup-compatibility/2006">
              <mc:Choice xmlns:v="urn:schemas-microsoft-com:vml" Requires="v">
                <p:oleObj spid="_x0000_s186371" name="Equation" r:id="rId7" imgW="1892300" imgH="431800" progId="Equation.DSMT4">
                  <p:embed/>
                </p:oleObj>
              </mc:Choice>
              <mc:Fallback>
                <p:oleObj name="Equation" r:id="rId7" imgW="1892300" imgH="431800" progId="Equation.DSMT4">
                  <p:embed/>
                  <p:pic>
                    <p:nvPicPr>
                      <p:cNvPr id="21914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494" y="4080803"/>
                        <a:ext cx="4055012" cy="828674"/>
                      </a:xfrm>
                      <a:prstGeom prst="rect">
                        <a:avLst/>
                      </a:prstGeom>
                      <a:noFill/>
                    </p:spPr>
                  </p:pic>
                </p:oleObj>
              </mc:Fallback>
            </mc:AlternateContent>
          </a:graphicData>
        </a:graphic>
      </p:graphicFrame>
      <p:sp>
        <p:nvSpPr>
          <p:cNvPr id="219144"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19143" name="Object 7"/>
          <p:cNvGraphicFramePr>
            <a:graphicFrameLocks noChangeAspect="1"/>
          </p:cNvGraphicFramePr>
          <p:nvPr/>
        </p:nvGraphicFramePr>
        <p:xfrm>
          <a:off x="3886200" y="5629421"/>
          <a:ext cx="2895600" cy="1066800"/>
        </p:xfrm>
        <a:graphic>
          <a:graphicData uri="http://schemas.openxmlformats.org/presentationml/2006/ole">
            <mc:AlternateContent xmlns:mc="http://schemas.openxmlformats.org/markup-compatibility/2006">
              <mc:Choice xmlns:v="urn:schemas-microsoft-com:vml" Requires="v">
                <p:oleObj spid="_x0000_s186372" name="Equation" r:id="rId9" imgW="1498600" imgH="660400" progId="Equation.DSMT4">
                  <p:embed/>
                </p:oleObj>
              </mc:Choice>
              <mc:Fallback>
                <p:oleObj name="Equation" r:id="rId9" imgW="1498600" imgH="660400" progId="Equation.DSMT4">
                  <p:embed/>
                  <p:pic>
                    <p:nvPicPr>
                      <p:cNvPr id="21914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5629421"/>
                        <a:ext cx="2895600"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224583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91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9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91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19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566" y="304800"/>
            <a:ext cx="12074434" cy="6553200"/>
          </a:xfrm>
        </p:spPr>
        <p:txBody>
          <a:bodyPr/>
          <a:lstStyle/>
          <a:p>
            <a:r>
              <a:rPr lang="en-US" err="1"/>
              <a:t>Hệ</a:t>
            </a:r>
            <a:r>
              <a:rPr lang="en-US"/>
              <a:t> </a:t>
            </a:r>
            <a:r>
              <a:rPr lang="en-US" err="1"/>
              <a:t>thống</a:t>
            </a:r>
            <a:r>
              <a:rPr lang="en-US"/>
              <a:t> </a:t>
            </a:r>
            <a:r>
              <a:rPr lang="en-US" err="1"/>
              <a:t>xử</a:t>
            </a:r>
            <a:r>
              <a:rPr lang="en-US"/>
              <a:t> lý </a:t>
            </a:r>
            <a:r>
              <a:rPr lang="en-US" err="1"/>
              <a:t>tín</a:t>
            </a:r>
            <a:r>
              <a:rPr lang="en-US"/>
              <a:t> </a:t>
            </a:r>
            <a:r>
              <a:rPr lang="en-US" err="1"/>
              <a:t>hiệu</a:t>
            </a:r>
            <a:r>
              <a:rPr lang="en-US"/>
              <a:t>: </a:t>
            </a:r>
          </a:p>
          <a:p>
            <a:r>
              <a:rPr lang="en-US" err="1"/>
              <a:t>Sơ</a:t>
            </a:r>
            <a:r>
              <a:rPr lang="en-US"/>
              <a:t> </a:t>
            </a:r>
            <a:r>
              <a:rPr lang="en-US" err="1"/>
              <a:t>đồ</a:t>
            </a:r>
            <a:r>
              <a:rPr lang="en-US"/>
              <a:t> </a:t>
            </a:r>
            <a:r>
              <a:rPr lang="en-US" err="1"/>
              <a:t>hệ</a:t>
            </a:r>
            <a:r>
              <a:rPr lang="en-US"/>
              <a:t> </a:t>
            </a:r>
            <a:r>
              <a:rPr lang="en-US" err="1"/>
              <a:t>thống</a:t>
            </a:r>
            <a:r>
              <a:rPr lang="en-US"/>
              <a:t>:</a:t>
            </a:r>
          </a:p>
          <a:p>
            <a:endParaRPr lang="en-US"/>
          </a:p>
          <a:p>
            <a:endParaRPr lang="en-US"/>
          </a:p>
          <a:p>
            <a:endParaRPr lang="en-US"/>
          </a:p>
          <a:p>
            <a:r>
              <a:rPr lang="en-US" err="1"/>
              <a:t>Bộ</a:t>
            </a:r>
            <a:r>
              <a:rPr lang="en-US"/>
              <a:t> </a:t>
            </a:r>
            <a:r>
              <a:rPr lang="en-US" err="1"/>
              <a:t>chuyển</a:t>
            </a:r>
            <a:r>
              <a:rPr lang="en-US"/>
              <a:t> </a:t>
            </a:r>
            <a:r>
              <a:rPr lang="en-US" err="1"/>
              <a:t>đổi</a:t>
            </a:r>
            <a:r>
              <a:rPr lang="en-US"/>
              <a:t> A/D </a:t>
            </a:r>
            <a:r>
              <a:rPr lang="en-US" err="1"/>
              <a:t>thực</a:t>
            </a:r>
            <a:r>
              <a:rPr lang="en-US"/>
              <a:t> </a:t>
            </a:r>
            <a:r>
              <a:rPr lang="en-US" err="1"/>
              <a:t>tế</a:t>
            </a:r>
            <a:r>
              <a:rPr lang="en-US"/>
              <a:t>:</a:t>
            </a:r>
          </a:p>
          <a:p>
            <a:endParaRPr lang="en-US"/>
          </a:p>
          <a:p>
            <a:endParaRPr lang="en-US"/>
          </a:p>
          <a:p>
            <a:endParaRPr lang="en-US"/>
          </a:p>
          <a:p>
            <a:r>
              <a:rPr lang="en-US" err="1"/>
              <a:t>Tín</a:t>
            </a:r>
            <a:r>
              <a:rPr lang="en-US"/>
              <a:t> </a:t>
            </a:r>
            <a:r>
              <a:rPr lang="en-US" err="1"/>
              <a:t>hiệu</a:t>
            </a:r>
            <a:r>
              <a:rPr lang="en-US"/>
              <a:t> </a:t>
            </a:r>
            <a:r>
              <a:rPr lang="en-US" err="1"/>
              <a:t>nhận</a:t>
            </a:r>
            <a:r>
              <a:rPr lang="en-US"/>
              <a:t> </a:t>
            </a:r>
            <a:r>
              <a:rPr lang="en-US" err="1"/>
              <a:t>được</a:t>
            </a:r>
            <a:r>
              <a:rPr lang="en-US"/>
              <a:t> </a:t>
            </a:r>
            <a:r>
              <a:rPr lang="en-US" err="1"/>
              <a:t>sau</a:t>
            </a:r>
            <a:r>
              <a:rPr lang="en-US"/>
              <a:t> </a:t>
            </a:r>
            <a:r>
              <a:rPr lang="en-US" err="1"/>
              <a:t>khi</a:t>
            </a:r>
            <a:endParaRPr lang="en-US"/>
          </a:p>
          <a:p>
            <a:pPr>
              <a:buNone/>
            </a:pPr>
            <a:r>
              <a:rPr lang="en-US"/>
              <a:t>     qua </a:t>
            </a:r>
            <a:r>
              <a:rPr lang="en-US" err="1"/>
              <a:t>bộ</a:t>
            </a:r>
            <a:r>
              <a:rPr lang="en-US"/>
              <a:t> </a:t>
            </a:r>
            <a:r>
              <a:rPr lang="en-US" err="1"/>
              <a:t>chuyển</a:t>
            </a:r>
            <a:r>
              <a:rPr lang="en-US"/>
              <a:t> </a:t>
            </a:r>
            <a:r>
              <a:rPr lang="en-US" err="1"/>
              <a:t>đổi</a:t>
            </a:r>
            <a:r>
              <a:rPr lang="en-US"/>
              <a:t> A/D: </a:t>
            </a:r>
            <a:endParaRPr lang="vi-VN"/>
          </a:p>
        </p:txBody>
      </p:sp>
      <p:pic>
        <p:nvPicPr>
          <p:cNvPr id="4" name="Picture 7"/>
          <p:cNvPicPr>
            <a:picLocks noChangeAspect="1" noChangeArrowheads="1"/>
          </p:cNvPicPr>
          <p:nvPr/>
        </p:nvPicPr>
        <p:blipFill>
          <a:blip r:embed="rId2"/>
          <a:srcRect/>
          <a:stretch>
            <a:fillRect/>
          </a:stretch>
        </p:blipFill>
        <p:spPr bwMode="auto">
          <a:xfrm>
            <a:off x="296090" y="1349830"/>
            <a:ext cx="8153400" cy="1143000"/>
          </a:xfrm>
          <a:prstGeom prst="rect">
            <a:avLst/>
          </a:prstGeom>
          <a:noFill/>
          <a:ln w="12700" cap="sq">
            <a:noFill/>
            <a:miter lim="800000"/>
            <a:headEnd type="none" w="sm" len="sm"/>
            <a:tailEnd type="none" w="sm" len="sm"/>
          </a:ln>
        </p:spPr>
      </p:pic>
      <p:pic>
        <p:nvPicPr>
          <p:cNvPr id="5" name="Picture 48"/>
          <p:cNvPicPr>
            <a:picLocks noChangeAspect="1" noChangeArrowheads="1"/>
          </p:cNvPicPr>
          <p:nvPr/>
        </p:nvPicPr>
        <p:blipFill>
          <a:blip r:embed="rId3"/>
          <a:srcRect/>
          <a:stretch>
            <a:fillRect/>
          </a:stretch>
        </p:blipFill>
        <p:spPr bwMode="auto">
          <a:xfrm>
            <a:off x="117566" y="3276601"/>
            <a:ext cx="6588034" cy="962026"/>
          </a:xfrm>
          <a:prstGeom prst="rect">
            <a:avLst/>
          </a:prstGeom>
          <a:noFill/>
          <a:ln w="12700" cap="sq">
            <a:noFill/>
            <a:miter lim="800000"/>
            <a:headEnd type="none" w="sm" len="sm"/>
            <a:tailEnd type="none" w="sm" len="sm"/>
          </a:ln>
          <a:effectLst/>
        </p:spPr>
      </p:pic>
      <p:pic>
        <p:nvPicPr>
          <p:cNvPr id="6" name="Picture 47"/>
          <p:cNvPicPr>
            <a:picLocks noChangeAspect="1" noChangeArrowheads="1"/>
          </p:cNvPicPr>
          <p:nvPr/>
        </p:nvPicPr>
        <p:blipFill>
          <a:blip r:embed="rId4"/>
          <a:srcRect/>
          <a:stretch>
            <a:fillRect/>
          </a:stretch>
        </p:blipFill>
        <p:spPr bwMode="auto">
          <a:xfrm>
            <a:off x="6975566" y="3429001"/>
            <a:ext cx="4781006" cy="3224212"/>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2484706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0"/>
            <a:ext cx="12115800" cy="6858000"/>
          </a:xfrm>
        </p:spPr>
        <p:txBody>
          <a:bodyPr>
            <a:normAutofit/>
          </a:bodyPr>
          <a:lstStyle/>
          <a:p>
            <a:r>
              <a:rPr lang="en-US"/>
              <a:t>  </a:t>
            </a:r>
            <a:r>
              <a:rPr lang="en-US" err="1"/>
              <a:t>Loại</a:t>
            </a:r>
            <a:r>
              <a:rPr lang="en-US"/>
              <a:t> 2: </a:t>
            </a:r>
            <a:r>
              <a:rPr lang="en-US" err="1"/>
              <a:t>Đáp</a:t>
            </a:r>
            <a:r>
              <a:rPr lang="en-US"/>
              <a:t> </a:t>
            </a:r>
            <a:r>
              <a:rPr lang="en-US" err="1"/>
              <a:t>ứng</a:t>
            </a:r>
            <a:r>
              <a:rPr lang="en-US"/>
              <a:t> </a:t>
            </a:r>
            <a:r>
              <a:rPr lang="en-US" err="1"/>
              <a:t>xung</a:t>
            </a:r>
            <a:r>
              <a:rPr lang="en-US"/>
              <a:t> h(n) </a:t>
            </a:r>
            <a:r>
              <a:rPr lang="en-US" err="1"/>
              <a:t>có</a:t>
            </a:r>
            <a:r>
              <a:rPr lang="en-US"/>
              <a:t> tính </a:t>
            </a:r>
            <a:r>
              <a:rPr lang="en-US" err="1"/>
              <a:t>đối</a:t>
            </a:r>
            <a:r>
              <a:rPr lang="en-US"/>
              <a:t> </a:t>
            </a:r>
            <a:r>
              <a:rPr lang="en-US" err="1"/>
              <a:t>xứng</a:t>
            </a:r>
            <a:r>
              <a:rPr lang="en-US"/>
              <a:t> </a:t>
            </a:r>
            <a:r>
              <a:rPr lang="en-US" err="1"/>
              <a:t>chẵn</a:t>
            </a:r>
            <a:r>
              <a:rPr lang="en-US"/>
              <a:t> </a:t>
            </a:r>
            <a:r>
              <a:rPr lang="en-US" err="1"/>
              <a:t>và</a:t>
            </a:r>
            <a:r>
              <a:rPr lang="en-US"/>
              <a:t> </a:t>
            </a:r>
            <a:r>
              <a:rPr lang="en-US" err="1"/>
              <a:t>độ</a:t>
            </a:r>
            <a:r>
              <a:rPr lang="en-US"/>
              <a:t> </a:t>
            </a:r>
            <a:r>
              <a:rPr lang="en-US" err="1"/>
              <a:t>dài</a:t>
            </a:r>
            <a:r>
              <a:rPr lang="en-US"/>
              <a:t> N </a:t>
            </a:r>
            <a:r>
              <a:rPr lang="en-US" err="1"/>
              <a:t>là</a:t>
            </a:r>
            <a:r>
              <a:rPr lang="en-US"/>
              <a:t> </a:t>
            </a:r>
            <a:r>
              <a:rPr lang="en-US" err="1"/>
              <a:t>chẵn</a:t>
            </a:r>
            <a:r>
              <a:rPr lang="en-US"/>
              <a:t>:</a:t>
            </a:r>
          </a:p>
          <a:p>
            <a:pPr>
              <a:buNone/>
            </a:pPr>
            <a:r>
              <a:rPr lang="en-US"/>
              <a:t>			</a:t>
            </a:r>
            <a:r>
              <a:rPr lang="pt-BR"/>
              <a:t>h(n) = h(N-1-n)			</a:t>
            </a:r>
            <a:endParaRPr lang="en-US"/>
          </a:p>
          <a:p>
            <a:pPr>
              <a:buNone/>
            </a:pPr>
            <a:r>
              <a:rPr lang="pt-BR"/>
              <a:t>	- Tâm đối xứng tại điểm:</a:t>
            </a:r>
            <a:endParaRPr lang="en-US"/>
          </a:p>
          <a:p>
            <a:pPr>
              <a:buNone/>
            </a:pPr>
            <a:r>
              <a:rPr lang="pt-BR"/>
              <a:t>			</a:t>
            </a:r>
            <a:r>
              <a:rPr lang="en-US"/>
              <a:t> </a:t>
            </a:r>
          </a:p>
          <a:p>
            <a:pPr>
              <a:buNone/>
            </a:pPr>
            <a:r>
              <a:rPr lang="en-US"/>
              <a:t>	- </a:t>
            </a:r>
            <a:r>
              <a:rPr lang="en-US" err="1"/>
              <a:t>Đáp</a:t>
            </a:r>
            <a:r>
              <a:rPr lang="en-US"/>
              <a:t> </a:t>
            </a:r>
            <a:r>
              <a:rPr lang="en-US" err="1"/>
              <a:t>ứng</a:t>
            </a:r>
            <a:r>
              <a:rPr lang="en-US"/>
              <a:t> </a:t>
            </a:r>
            <a:r>
              <a:rPr lang="en-US" err="1"/>
              <a:t>tần</a:t>
            </a:r>
            <a:r>
              <a:rPr lang="en-US"/>
              <a:t> </a:t>
            </a:r>
            <a:r>
              <a:rPr lang="en-US" err="1"/>
              <a:t>số</a:t>
            </a:r>
            <a:r>
              <a:rPr lang="en-US"/>
              <a:t>:</a:t>
            </a:r>
          </a:p>
          <a:p>
            <a:pPr>
              <a:buNone/>
            </a:pPr>
            <a:r>
              <a:rPr lang="en-US"/>
              <a:t>			 				</a:t>
            </a:r>
          </a:p>
          <a:p>
            <a:r>
              <a:rPr lang="en-US"/>
              <a:t> </a:t>
            </a:r>
            <a:r>
              <a:rPr lang="en-US" err="1"/>
              <a:t>Loại</a:t>
            </a:r>
            <a:r>
              <a:rPr lang="en-US"/>
              <a:t> 3: </a:t>
            </a:r>
            <a:r>
              <a:rPr lang="en-US" err="1"/>
              <a:t>Đáp</a:t>
            </a:r>
            <a:r>
              <a:rPr lang="en-US"/>
              <a:t> </a:t>
            </a:r>
            <a:r>
              <a:rPr lang="en-US" err="1"/>
              <a:t>ứng</a:t>
            </a:r>
            <a:r>
              <a:rPr lang="en-US"/>
              <a:t> </a:t>
            </a:r>
            <a:r>
              <a:rPr lang="en-US" err="1"/>
              <a:t>xung</a:t>
            </a:r>
            <a:r>
              <a:rPr lang="en-US"/>
              <a:t> h(n) </a:t>
            </a:r>
            <a:r>
              <a:rPr lang="en-US" err="1"/>
              <a:t>có</a:t>
            </a:r>
            <a:r>
              <a:rPr lang="en-US"/>
              <a:t> tính </a:t>
            </a:r>
            <a:r>
              <a:rPr lang="en-US" err="1"/>
              <a:t>đối</a:t>
            </a:r>
            <a:r>
              <a:rPr lang="en-US"/>
              <a:t> </a:t>
            </a:r>
            <a:r>
              <a:rPr lang="en-US" err="1"/>
              <a:t>xứng</a:t>
            </a:r>
            <a:r>
              <a:rPr lang="en-US"/>
              <a:t> </a:t>
            </a:r>
            <a:r>
              <a:rPr lang="en-US" err="1"/>
              <a:t>lẻ</a:t>
            </a:r>
            <a:r>
              <a:rPr lang="en-US"/>
              <a:t> </a:t>
            </a:r>
            <a:r>
              <a:rPr lang="en-US" err="1"/>
              <a:t>và</a:t>
            </a:r>
            <a:r>
              <a:rPr lang="en-US"/>
              <a:t> </a:t>
            </a:r>
            <a:r>
              <a:rPr lang="en-US" err="1"/>
              <a:t>độ</a:t>
            </a:r>
            <a:r>
              <a:rPr lang="en-US"/>
              <a:t> </a:t>
            </a:r>
            <a:r>
              <a:rPr lang="en-US" err="1"/>
              <a:t>dài</a:t>
            </a:r>
            <a:r>
              <a:rPr lang="en-US"/>
              <a:t> N </a:t>
            </a:r>
            <a:r>
              <a:rPr lang="en-US" err="1"/>
              <a:t>là</a:t>
            </a:r>
            <a:r>
              <a:rPr lang="en-US"/>
              <a:t> </a:t>
            </a:r>
            <a:r>
              <a:rPr lang="en-US" err="1"/>
              <a:t>lẻ</a:t>
            </a:r>
            <a:r>
              <a:rPr lang="en-US"/>
              <a:t>:</a:t>
            </a:r>
          </a:p>
          <a:p>
            <a:pPr>
              <a:buNone/>
            </a:pPr>
            <a:r>
              <a:rPr lang="en-US"/>
              <a:t>			</a:t>
            </a:r>
            <a:r>
              <a:rPr lang="pt-BR"/>
              <a:t>h(n) = -h(N-1-n) 			Với N lẻ.</a:t>
            </a:r>
            <a:endParaRPr lang="en-US"/>
          </a:p>
          <a:p>
            <a:pPr>
              <a:buNone/>
            </a:pPr>
            <a:r>
              <a:rPr lang="en-US"/>
              <a:t>	</a:t>
            </a:r>
          </a:p>
          <a:p>
            <a:pPr>
              <a:buNone/>
            </a:pPr>
            <a:r>
              <a:rPr lang="en-US"/>
              <a:t>	- </a:t>
            </a:r>
            <a:r>
              <a:rPr lang="en-US" err="1"/>
              <a:t>Tâm</a:t>
            </a:r>
            <a:r>
              <a:rPr lang="en-US"/>
              <a:t> </a:t>
            </a:r>
            <a:r>
              <a:rPr lang="en-US" err="1"/>
              <a:t>đối</a:t>
            </a:r>
            <a:r>
              <a:rPr lang="en-US"/>
              <a:t> </a:t>
            </a:r>
            <a:r>
              <a:rPr lang="en-US" err="1"/>
              <a:t>xứng</a:t>
            </a:r>
            <a:r>
              <a:rPr lang="en-US"/>
              <a:t>:</a:t>
            </a:r>
          </a:p>
          <a:p>
            <a:pPr>
              <a:buNone/>
            </a:pPr>
            <a:r>
              <a:rPr lang="en-US"/>
              <a:t>			 </a:t>
            </a:r>
          </a:p>
          <a:p>
            <a:pPr>
              <a:buNone/>
            </a:pPr>
            <a:r>
              <a:rPr lang="en-US"/>
              <a:t>	- </a:t>
            </a:r>
            <a:r>
              <a:rPr lang="en-US" err="1"/>
              <a:t>Đáp</a:t>
            </a:r>
            <a:r>
              <a:rPr lang="en-US"/>
              <a:t> </a:t>
            </a:r>
            <a:r>
              <a:rPr lang="en-US" err="1"/>
              <a:t>ứng</a:t>
            </a:r>
            <a:r>
              <a:rPr lang="en-US"/>
              <a:t> </a:t>
            </a:r>
            <a:r>
              <a:rPr lang="en-US" err="1"/>
              <a:t>tần</a:t>
            </a:r>
            <a:r>
              <a:rPr lang="en-US"/>
              <a:t> </a:t>
            </a:r>
            <a:r>
              <a:rPr lang="en-US" err="1"/>
              <a:t>số</a:t>
            </a:r>
            <a:r>
              <a:rPr lang="en-US"/>
              <a:t>:</a:t>
            </a:r>
          </a:p>
          <a:p>
            <a:pPr>
              <a:buNone/>
            </a:pPr>
            <a:r>
              <a:rPr lang="en-US"/>
              <a:t>			 </a:t>
            </a:r>
          </a:p>
          <a:p>
            <a:pPr>
              <a:buNone/>
            </a:pPr>
            <a:r>
              <a:rPr lang="en-US"/>
              <a:t>	- </a:t>
            </a:r>
            <a:r>
              <a:rPr lang="en-US" err="1"/>
              <a:t>Pha</a:t>
            </a:r>
            <a:r>
              <a:rPr lang="en-US"/>
              <a:t> </a:t>
            </a:r>
            <a:r>
              <a:rPr lang="en-US" err="1"/>
              <a:t>tuyến</a:t>
            </a:r>
            <a:r>
              <a:rPr lang="en-US"/>
              <a:t> tính </a:t>
            </a:r>
            <a:r>
              <a:rPr lang="en-US" err="1"/>
              <a:t>có</a:t>
            </a:r>
            <a:r>
              <a:rPr lang="en-US"/>
              <a:t> </a:t>
            </a:r>
            <a:r>
              <a:rPr lang="en-US" err="1"/>
              <a:t>dạng</a:t>
            </a:r>
            <a:r>
              <a:rPr lang="en-US"/>
              <a:t>:</a:t>
            </a:r>
          </a:p>
          <a:p>
            <a:pPr>
              <a:buNone/>
            </a:pPr>
            <a:r>
              <a:rPr lang="en-US"/>
              <a:t>			 </a:t>
            </a:r>
          </a:p>
        </p:txBody>
      </p:sp>
      <p:sp>
        <p:nvSpPr>
          <p:cNvPr id="2211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1185" name="Object 1"/>
          <p:cNvGraphicFramePr>
            <a:graphicFrameLocks noChangeAspect="1"/>
          </p:cNvGraphicFramePr>
          <p:nvPr/>
        </p:nvGraphicFramePr>
        <p:xfrm>
          <a:off x="5257800" y="823914"/>
          <a:ext cx="1219200" cy="685800"/>
        </p:xfrm>
        <a:graphic>
          <a:graphicData uri="http://schemas.openxmlformats.org/presentationml/2006/ole">
            <mc:AlternateContent xmlns:mc="http://schemas.openxmlformats.org/markup-compatibility/2006">
              <mc:Choice xmlns:v="urn:schemas-microsoft-com:vml" Requires="v">
                <p:oleObj spid="_x0000_s187393" name="Equation" r:id="rId3" imgW="685800" imgH="393700" progId="Equation.DSMT4">
                  <p:embed/>
                </p:oleObj>
              </mc:Choice>
              <mc:Fallback>
                <p:oleObj name="Equation" r:id="rId3" imgW="685800" imgH="393700" progId="Equation.DSMT4">
                  <p:embed/>
                  <p:pic>
                    <p:nvPicPr>
                      <p:cNvPr id="2211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823914"/>
                        <a:ext cx="1219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188"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1187" name="Object 3"/>
          <p:cNvGraphicFramePr>
            <a:graphicFrameLocks noChangeAspect="1"/>
          </p:cNvGraphicFramePr>
          <p:nvPr/>
        </p:nvGraphicFramePr>
        <p:xfrm>
          <a:off x="5143500" y="1711791"/>
          <a:ext cx="3429000" cy="733425"/>
        </p:xfrm>
        <a:graphic>
          <a:graphicData uri="http://schemas.openxmlformats.org/presentationml/2006/ole">
            <mc:AlternateContent xmlns:mc="http://schemas.openxmlformats.org/markup-compatibility/2006">
              <mc:Choice xmlns:v="urn:schemas-microsoft-com:vml" Requires="v">
                <p:oleObj spid="_x0000_s187394" name="Equation" r:id="rId5" imgW="2234880" imgH="431640" progId="Equation.DSMT4">
                  <p:embed/>
                </p:oleObj>
              </mc:Choice>
              <mc:Fallback>
                <p:oleObj name="Equation" r:id="rId5" imgW="2234880" imgH="431640" progId="Equation.DSMT4">
                  <p:embed/>
                  <p:pic>
                    <p:nvPicPr>
                      <p:cNvPr id="221187" name="Object 3"/>
                      <p:cNvPicPr>
                        <a:picLocks noChangeAspect="1" noChangeArrowheads="1"/>
                      </p:cNvPicPr>
                      <p:nvPr/>
                    </p:nvPicPr>
                    <p:blipFill>
                      <a:blip r:embed="rId6"/>
                      <a:srcRect/>
                      <a:stretch>
                        <a:fillRect/>
                      </a:stretch>
                    </p:blipFill>
                    <p:spPr bwMode="auto">
                      <a:xfrm>
                        <a:off x="5143500" y="1711791"/>
                        <a:ext cx="342900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190"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1189" name="Object 5"/>
          <p:cNvGraphicFramePr>
            <a:graphicFrameLocks noChangeAspect="1"/>
          </p:cNvGraphicFramePr>
          <p:nvPr/>
        </p:nvGraphicFramePr>
        <p:xfrm>
          <a:off x="4724400" y="3962400"/>
          <a:ext cx="1066800" cy="609600"/>
        </p:xfrm>
        <a:graphic>
          <a:graphicData uri="http://schemas.openxmlformats.org/presentationml/2006/ole">
            <mc:AlternateContent xmlns:mc="http://schemas.openxmlformats.org/markup-compatibility/2006">
              <mc:Choice xmlns:v="urn:schemas-microsoft-com:vml" Requires="v">
                <p:oleObj spid="_x0000_s187395" name="Equation" r:id="rId7" imgW="685800" imgH="393700" progId="Equation.DSMT4">
                  <p:embed/>
                </p:oleObj>
              </mc:Choice>
              <mc:Fallback>
                <p:oleObj name="Equation" r:id="rId7" imgW="685800" imgH="393700" progId="Equation.DSMT4">
                  <p:embed/>
                  <p:pic>
                    <p:nvPicPr>
                      <p:cNvPr id="22118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962400"/>
                        <a:ext cx="1066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1192"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1191" name="Object 7"/>
          <p:cNvGraphicFramePr>
            <a:graphicFrameLocks noChangeAspect="1"/>
          </p:cNvGraphicFramePr>
          <p:nvPr/>
        </p:nvGraphicFramePr>
        <p:xfrm>
          <a:off x="4655234" y="4756666"/>
          <a:ext cx="4924864" cy="838200"/>
        </p:xfrm>
        <a:graphic>
          <a:graphicData uri="http://schemas.openxmlformats.org/presentationml/2006/ole">
            <mc:AlternateContent xmlns:mc="http://schemas.openxmlformats.org/markup-compatibility/2006">
              <mc:Choice xmlns:v="urn:schemas-microsoft-com:vml" Requires="v">
                <p:oleObj spid="_x0000_s187396" name="Equation" r:id="rId9" imgW="2578100" imgH="444500" progId="Equation.DSMT4">
                  <p:embed/>
                </p:oleObj>
              </mc:Choice>
              <mc:Fallback>
                <p:oleObj name="Equation" r:id="rId9" imgW="2578100" imgH="444500" progId="Equation.DSMT4">
                  <p:embed/>
                  <p:pic>
                    <p:nvPicPr>
                      <p:cNvPr id="22119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5234" y="4756666"/>
                        <a:ext cx="4924864" cy="838200"/>
                      </a:xfrm>
                      <a:prstGeom prst="rect">
                        <a:avLst/>
                      </a:prstGeom>
                      <a:noFill/>
                    </p:spPr>
                  </p:pic>
                </p:oleObj>
              </mc:Fallback>
            </mc:AlternateContent>
          </a:graphicData>
        </a:graphic>
      </p:graphicFrame>
      <p:sp>
        <p:nvSpPr>
          <p:cNvPr id="221194"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1193" name="Object 9"/>
          <p:cNvGraphicFramePr>
            <a:graphicFrameLocks noChangeAspect="1"/>
          </p:cNvGraphicFramePr>
          <p:nvPr/>
        </p:nvGraphicFramePr>
        <p:xfrm>
          <a:off x="4655234" y="5649964"/>
          <a:ext cx="2050367" cy="616416"/>
        </p:xfrm>
        <a:graphic>
          <a:graphicData uri="http://schemas.openxmlformats.org/presentationml/2006/ole">
            <mc:AlternateContent xmlns:mc="http://schemas.openxmlformats.org/markup-compatibility/2006">
              <mc:Choice xmlns:v="urn:schemas-microsoft-com:vml" Requires="v">
                <p:oleObj spid="_x0000_s187397" name="Equation" r:id="rId11" imgW="1117115" imgH="393529" progId="Equation.DSMT4">
                  <p:embed/>
                </p:oleObj>
              </mc:Choice>
              <mc:Fallback>
                <p:oleObj name="Equation" r:id="rId11" imgW="1117115" imgH="393529" progId="Equation.DSMT4">
                  <p:embed/>
                  <p:pic>
                    <p:nvPicPr>
                      <p:cNvPr id="22119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5234" y="5649964"/>
                        <a:ext cx="2050367" cy="616416"/>
                      </a:xfrm>
                      <a:prstGeom prst="rect">
                        <a:avLst/>
                      </a:prstGeom>
                      <a:noFill/>
                    </p:spPr>
                  </p:pic>
                </p:oleObj>
              </mc:Fallback>
            </mc:AlternateContent>
          </a:graphicData>
        </a:graphic>
      </p:graphicFrame>
    </p:spTree>
    <p:extLst>
      <p:ext uri="{BB962C8B-B14F-4D97-AF65-F5344CB8AC3E}">
        <p14:creationId xmlns:p14="http://schemas.microsoft.com/office/powerpoint/2010/main" val="42628910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11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11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118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11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1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04801"/>
            <a:ext cx="12192000" cy="6377353"/>
          </a:xfrm>
        </p:spPr>
        <p:txBody>
          <a:bodyPr/>
          <a:lstStyle/>
          <a:p>
            <a:r>
              <a:rPr lang="en-US" err="1"/>
              <a:t>Loại</a:t>
            </a:r>
            <a:r>
              <a:rPr lang="en-US"/>
              <a:t> 4: </a:t>
            </a:r>
            <a:r>
              <a:rPr lang="en-US" err="1"/>
              <a:t>Đáp</a:t>
            </a:r>
            <a:r>
              <a:rPr lang="en-US"/>
              <a:t> </a:t>
            </a:r>
            <a:r>
              <a:rPr lang="en-US" err="1"/>
              <a:t>ứng</a:t>
            </a:r>
            <a:r>
              <a:rPr lang="en-US"/>
              <a:t> </a:t>
            </a:r>
            <a:r>
              <a:rPr lang="en-US" err="1"/>
              <a:t>xung</a:t>
            </a:r>
            <a:r>
              <a:rPr lang="en-US"/>
              <a:t> h(n) </a:t>
            </a:r>
            <a:r>
              <a:rPr lang="en-US" err="1"/>
              <a:t>có</a:t>
            </a:r>
            <a:r>
              <a:rPr lang="en-US"/>
              <a:t> tính </a:t>
            </a:r>
            <a:r>
              <a:rPr lang="en-US" err="1"/>
              <a:t>đối</a:t>
            </a:r>
            <a:r>
              <a:rPr lang="en-US"/>
              <a:t> </a:t>
            </a:r>
            <a:r>
              <a:rPr lang="en-US" err="1"/>
              <a:t>xứng</a:t>
            </a:r>
            <a:r>
              <a:rPr lang="en-US"/>
              <a:t> </a:t>
            </a:r>
            <a:r>
              <a:rPr lang="en-US" err="1"/>
              <a:t>lẻ</a:t>
            </a:r>
            <a:r>
              <a:rPr lang="en-US"/>
              <a:t> </a:t>
            </a:r>
            <a:r>
              <a:rPr lang="en-US" err="1"/>
              <a:t>và</a:t>
            </a:r>
            <a:r>
              <a:rPr lang="en-US"/>
              <a:t> </a:t>
            </a:r>
            <a:r>
              <a:rPr lang="en-US" err="1"/>
              <a:t>độ</a:t>
            </a:r>
            <a:r>
              <a:rPr lang="en-US"/>
              <a:t> </a:t>
            </a:r>
            <a:r>
              <a:rPr lang="en-US" err="1"/>
              <a:t>dài</a:t>
            </a:r>
            <a:r>
              <a:rPr lang="en-US"/>
              <a:t> N </a:t>
            </a:r>
            <a:r>
              <a:rPr lang="en-US" err="1"/>
              <a:t>là</a:t>
            </a:r>
            <a:r>
              <a:rPr lang="en-US"/>
              <a:t> </a:t>
            </a:r>
            <a:r>
              <a:rPr lang="en-US" err="1"/>
              <a:t>chẵn</a:t>
            </a:r>
            <a:r>
              <a:rPr lang="en-US"/>
              <a:t>:</a:t>
            </a:r>
          </a:p>
          <a:p>
            <a:pPr>
              <a:buNone/>
            </a:pPr>
            <a:r>
              <a:rPr lang="en-US"/>
              <a:t>		</a:t>
            </a:r>
            <a:r>
              <a:rPr lang="pt-BR"/>
              <a:t>h(n) = -h(N-1-n)		</a:t>
            </a:r>
            <a:endParaRPr lang="en-US"/>
          </a:p>
          <a:p>
            <a:pPr>
              <a:buNone/>
            </a:pPr>
            <a:endParaRPr lang="en-US"/>
          </a:p>
          <a:p>
            <a:pPr>
              <a:buNone/>
            </a:pPr>
            <a:r>
              <a:rPr lang="en-US"/>
              <a:t>- </a:t>
            </a:r>
            <a:r>
              <a:rPr lang="en-US" err="1"/>
              <a:t>Tâm</a:t>
            </a:r>
            <a:r>
              <a:rPr lang="en-US"/>
              <a:t> </a:t>
            </a:r>
            <a:r>
              <a:rPr lang="en-US" err="1"/>
              <a:t>đối</a:t>
            </a:r>
            <a:r>
              <a:rPr lang="en-US"/>
              <a:t> </a:t>
            </a:r>
            <a:r>
              <a:rPr lang="en-US" err="1"/>
              <a:t>xứng</a:t>
            </a:r>
            <a:r>
              <a:rPr lang="en-US"/>
              <a:t>:</a:t>
            </a:r>
          </a:p>
          <a:p>
            <a:pPr>
              <a:buNone/>
            </a:pPr>
            <a:r>
              <a:rPr lang="en-US"/>
              <a:t>			 </a:t>
            </a:r>
          </a:p>
          <a:p>
            <a:pPr>
              <a:buNone/>
            </a:pPr>
            <a:r>
              <a:rPr lang="en-US"/>
              <a:t>- </a:t>
            </a:r>
            <a:r>
              <a:rPr lang="en-US" err="1"/>
              <a:t>Đáp</a:t>
            </a:r>
            <a:r>
              <a:rPr lang="en-US"/>
              <a:t> </a:t>
            </a:r>
            <a:r>
              <a:rPr lang="en-US" err="1"/>
              <a:t>ứng</a:t>
            </a:r>
            <a:r>
              <a:rPr lang="en-US"/>
              <a:t> </a:t>
            </a:r>
            <a:r>
              <a:rPr lang="en-US" err="1"/>
              <a:t>tần</a:t>
            </a:r>
            <a:r>
              <a:rPr lang="en-US"/>
              <a:t> </a:t>
            </a:r>
            <a:r>
              <a:rPr lang="en-US" err="1"/>
              <a:t>số</a:t>
            </a:r>
            <a:r>
              <a:rPr lang="en-US"/>
              <a:t>:</a:t>
            </a:r>
          </a:p>
          <a:p>
            <a:pPr>
              <a:buNone/>
            </a:pPr>
            <a:r>
              <a:rPr lang="en-US"/>
              <a:t>			 </a:t>
            </a:r>
          </a:p>
          <a:p>
            <a:pPr>
              <a:buNone/>
            </a:pPr>
            <a:r>
              <a:rPr lang="en-US"/>
              <a:t>- </a:t>
            </a:r>
            <a:r>
              <a:rPr lang="en-US" err="1"/>
              <a:t>Đáp</a:t>
            </a:r>
            <a:r>
              <a:rPr lang="en-US"/>
              <a:t> </a:t>
            </a:r>
            <a:r>
              <a:rPr lang="en-US" err="1"/>
              <a:t>ứng</a:t>
            </a:r>
            <a:r>
              <a:rPr lang="en-US"/>
              <a:t> </a:t>
            </a:r>
            <a:r>
              <a:rPr lang="en-US" err="1"/>
              <a:t>pha</a:t>
            </a:r>
            <a:r>
              <a:rPr lang="en-US"/>
              <a:t>:</a:t>
            </a:r>
          </a:p>
          <a:p>
            <a:pPr>
              <a:buNone/>
            </a:pPr>
            <a:r>
              <a:rPr lang="en-US"/>
              <a:t>			 </a:t>
            </a:r>
          </a:p>
          <a:p>
            <a:endParaRPr lang="en-US"/>
          </a:p>
        </p:txBody>
      </p:sp>
      <p:sp>
        <p:nvSpPr>
          <p:cNvPr id="22221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2209" name="Object 1"/>
          <p:cNvGraphicFramePr>
            <a:graphicFrameLocks noChangeAspect="1"/>
          </p:cNvGraphicFramePr>
          <p:nvPr/>
        </p:nvGraphicFramePr>
        <p:xfrm>
          <a:off x="2768991" y="1676400"/>
          <a:ext cx="1066800" cy="533400"/>
        </p:xfrm>
        <a:graphic>
          <a:graphicData uri="http://schemas.openxmlformats.org/presentationml/2006/ole">
            <mc:AlternateContent xmlns:mc="http://schemas.openxmlformats.org/markup-compatibility/2006">
              <mc:Choice xmlns:v="urn:schemas-microsoft-com:vml" Requires="v">
                <p:oleObj spid="_x0000_s188417" name="Equation" r:id="rId3" imgW="685800" imgH="393700" progId="Equation.DSMT4">
                  <p:embed/>
                </p:oleObj>
              </mc:Choice>
              <mc:Fallback>
                <p:oleObj name="Equation" r:id="rId3" imgW="685800" imgH="393700" progId="Equation.DSMT4">
                  <p:embed/>
                  <p:pic>
                    <p:nvPicPr>
                      <p:cNvPr id="222209"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991" y="1676400"/>
                        <a:ext cx="1066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2"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2211" name="Object 3"/>
          <p:cNvGraphicFramePr>
            <a:graphicFrameLocks noChangeAspect="1"/>
          </p:cNvGraphicFramePr>
          <p:nvPr/>
        </p:nvGraphicFramePr>
        <p:xfrm>
          <a:off x="2590800" y="2329935"/>
          <a:ext cx="4038600" cy="838200"/>
        </p:xfrm>
        <a:graphic>
          <a:graphicData uri="http://schemas.openxmlformats.org/presentationml/2006/ole">
            <mc:AlternateContent xmlns:mc="http://schemas.openxmlformats.org/markup-compatibility/2006">
              <mc:Choice xmlns:v="urn:schemas-microsoft-com:vml" Requires="v">
                <p:oleObj spid="_x0000_s188418" name="Equation" r:id="rId5" imgW="2578100" imgH="546100" progId="Equation.DSMT4">
                  <p:embed/>
                </p:oleObj>
              </mc:Choice>
              <mc:Fallback>
                <p:oleObj name="Equation" r:id="rId5" imgW="2578100" imgH="546100" progId="Equation.DSMT4">
                  <p:embed/>
                  <p:pic>
                    <p:nvPicPr>
                      <p:cNvPr id="2222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329935"/>
                        <a:ext cx="403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2214"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22213" name="Object 5"/>
          <p:cNvGraphicFramePr>
            <a:graphicFrameLocks noChangeAspect="1"/>
          </p:cNvGraphicFramePr>
          <p:nvPr/>
        </p:nvGraphicFramePr>
        <p:xfrm>
          <a:off x="2387991" y="3314699"/>
          <a:ext cx="1828800" cy="533400"/>
        </p:xfrm>
        <a:graphic>
          <a:graphicData uri="http://schemas.openxmlformats.org/presentationml/2006/ole">
            <mc:AlternateContent xmlns:mc="http://schemas.openxmlformats.org/markup-compatibility/2006">
              <mc:Choice xmlns:v="urn:schemas-microsoft-com:vml" Requires="v">
                <p:oleObj spid="_x0000_s188419" name="Equation" r:id="rId7" imgW="1117115" imgH="393529" progId="Equation.DSMT4">
                  <p:embed/>
                </p:oleObj>
              </mc:Choice>
              <mc:Fallback>
                <p:oleObj name="Equation" r:id="rId7" imgW="1117115" imgH="393529" progId="Equation.DSMT4">
                  <p:embed/>
                  <p:pic>
                    <p:nvPicPr>
                      <p:cNvPr id="22221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7991" y="3314699"/>
                        <a:ext cx="18288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1179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22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22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2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marL="457200" indent="-457200">
              <a:buAutoNum type="alphaLcPeriod" startAt="2"/>
            </a:pPr>
            <a:r>
              <a:rPr lang="en-US" i="1">
                <a:solidFill>
                  <a:srgbClr val="3122F6"/>
                </a:solidFill>
              </a:rPr>
              <a:t>Các </a:t>
            </a:r>
            <a:r>
              <a:rPr lang="en-US" i="1" err="1">
                <a:solidFill>
                  <a:srgbClr val="3122F6"/>
                </a:solidFill>
              </a:rPr>
              <a:t>bước</a:t>
            </a:r>
            <a:r>
              <a:rPr lang="en-US" i="1">
                <a:solidFill>
                  <a:srgbClr val="3122F6"/>
                </a:solidFill>
              </a:rPr>
              <a:t> </a:t>
            </a:r>
            <a:r>
              <a:rPr lang="en-US" i="1" err="1">
                <a:solidFill>
                  <a:srgbClr val="3122F6"/>
                </a:solidFill>
              </a:rPr>
              <a:t>thiết</a:t>
            </a:r>
            <a:r>
              <a:rPr lang="en-US" i="1">
                <a:solidFill>
                  <a:srgbClr val="3122F6"/>
                </a:solidFill>
              </a:rPr>
              <a:t> </a:t>
            </a:r>
            <a:r>
              <a:rPr lang="en-US" i="1" err="1">
                <a:solidFill>
                  <a:srgbClr val="3122F6"/>
                </a:solidFill>
              </a:rPr>
              <a:t>kế</a:t>
            </a:r>
            <a:r>
              <a:rPr lang="en-US" i="1">
                <a:solidFill>
                  <a:srgbClr val="3122F6"/>
                </a:solidFill>
              </a:rPr>
              <a:t> </a:t>
            </a:r>
            <a:r>
              <a:rPr lang="en-US" i="1" err="1">
                <a:solidFill>
                  <a:srgbClr val="3122F6"/>
                </a:solidFill>
              </a:rPr>
              <a:t>bộ</a:t>
            </a:r>
            <a:r>
              <a:rPr lang="en-US" i="1">
                <a:solidFill>
                  <a:srgbClr val="3122F6"/>
                </a:solidFill>
              </a:rPr>
              <a:t> </a:t>
            </a:r>
            <a:r>
              <a:rPr lang="en-US" i="1" err="1">
                <a:solidFill>
                  <a:srgbClr val="3122F6"/>
                </a:solidFill>
              </a:rPr>
              <a:t>lọc</a:t>
            </a:r>
            <a:r>
              <a:rPr lang="en-US" i="1">
                <a:solidFill>
                  <a:srgbClr val="3122F6"/>
                </a:solidFill>
              </a:rPr>
              <a:t> FIR:</a:t>
            </a:r>
          </a:p>
          <a:p>
            <a:pPr algn="just">
              <a:buNone/>
            </a:pPr>
            <a:r>
              <a:rPr lang="en-US"/>
              <a:t>-   </a:t>
            </a:r>
            <a:r>
              <a:rPr lang="en-US" err="1"/>
              <a:t>Bước</a:t>
            </a:r>
            <a:r>
              <a:rPr lang="en-US"/>
              <a:t> 1: </a:t>
            </a:r>
            <a:r>
              <a:rPr lang="en-US" err="1"/>
              <a:t>xác</a:t>
            </a:r>
            <a:r>
              <a:rPr lang="en-US"/>
              <a:t> </a:t>
            </a:r>
            <a:r>
              <a:rPr lang="en-US" err="1"/>
              <a:t>định</a:t>
            </a:r>
            <a:r>
              <a:rPr lang="en-US"/>
              <a:t> các </a:t>
            </a:r>
            <a:r>
              <a:rPr lang="en-US" err="1"/>
              <a:t>chỉ</a:t>
            </a:r>
            <a:r>
              <a:rPr lang="en-US"/>
              <a:t> </a:t>
            </a:r>
            <a:r>
              <a:rPr lang="en-US" err="1"/>
              <a:t>tiêu</a:t>
            </a:r>
            <a:r>
              <a:rPr lang="en-US"/>
              <a:t> </a:t>
            </a:r>
            <a:r>
              <a:rPr lang="en-US" err="1"/>
              <a:t>của</a:t>
            </a:r>
            <a:r>
              <a:rPr lang="en-US"/>
              <a:t> </a:t>
            </a:r>
            <a:r>
              <a:rPr lang="en-US" err="1"/>
              <a:t>bộ</a:t>
            </a:r>
            <a:r>
              <a:rPr lang="en-US"/>
              <a:t> </a:t>
            </a:r>
            <a:r>
              <a:rPr lang="en-US" err="1"/>
              <a:t>lọc</a:t>
            </a:r>
            <a:r>
              <a:rPr lang="en-US"/>
              <a:t> </a:t>
            </a:r>
            <a:r>
              <a:rPr lang="en-US" err="1"/>
              <a:t>như</a:t>
            </a:r>
            <a:r>
              <a:rPr lang="en-US"/>
              <a:t>: </a:t>
            </a:r>
            <a:r>
              <a:rPr lang="en-US" err="1"/>
              <a:t>loại</a:t>
            </a:r>
            <a:r>
              <a:rPr lang="en-US"/>
              <a:t> </a:t>
            </a:r>
            <a:r>
              <a:rPr lang="en-US" err="1"/>
              <a:t>bộ</a:t>
            </a:r>
            <a:r>
              <a:rPr lang="en-US"/>
              <a:t> </a:t>
            </a:r>
            <a:r>
              <a:rPr lang="en-US" err="1"/>
              <a:t>lọc</a:t>
            </a:r>
            <a:r>
              <a:rPr lang="en-US"/>
              <a:t>, các </a:t>
            </a:r>
            <a:r>
              <a:rPr lang="en-US" err="1"/>
              <a:t>dạng</a:t>
            </a:r>
            <a:r>
              <a:rPr lang="en-US"/>
              <a:t> </a:t>
            </a:r>
            <a:r>
              <a:rPr lang="en-US" err="1"/>
              <a:t>đặc</a:t>
            </a:r>
            <a:r>
              <a:rPr lang="en-US"/>
              <a:t> </a:t>
            </a:r>
            <a:r>
              <a:rPr lang="en-US" err="1"/>
              <a:t>tuyến</a:t>
            </a:r>
            <a:r>
              <a:rPr lang="en-US"/>
              <a:t>, các dung </a:t>
            </a:r>
            <a:r>
              <a:rPr lang="en-US" err="1"/>
              <a:t>sai</a:t>
            </a:r>
            <a:r>
              <a:rPr lang="en-US"/>
              <a:t> </a:t>
            </a:r>
            <a:r>
              <a:rPr lang="en-US" err="1"/>
              <a:t>cho</a:t>
            </a:r>
            <a:r>
              <a:rPr lang="en-US"/>
              <a:t> phép, </a:t>
            </a:r>
            <a:r>
              <a:rPr lang="en-US" err="1"/>
              <a:t>tần</a:t>
            </a:r>
            <a:r>
              <a:rPr lang="en-US"/>
              <a:t> </a:t>
            </a:r>
            <a:r>
              <a:rPr lang="en-US" err="1"/>
              <a:t>số</a:t>
            </a:r>
            <a:r>
              <a:rPr lang="en-US"/>
              <a:t> </a:t>
            </a:r>
            <a:r>
              <a:rPr lang="en-US" err="1"/>
              <a:t>lấy</a:t>
            </a:r>
            <a:r>
              <a:rPr lang="en-US"/>
              <a:t> </a:t>
            </a:r>
            <a:r>
              <a:rPr lang="en-US" err="1"/>
              <a:t>mẫu</a:t>
            </a:r>
            <a:r>
              <a:rPr lang="en-US"/>
              <a:t>, </a:t>
            </a:r>
            <a:r>
              <a:rPr lang="en-US" err="1"/>
              <a:t>và</a:t>
            </a:r>
            <a:r>
              <a:rPr lang="en-US"/>
              <a:t> </a:t>
            </a:r>
            <a:r>
              <a:rPr lang="en-US" err="1"/>
              <a:t>độ</a:t>
            </a:r>
            <a:r>
              <a:rPr lang="en-US"/>
              <a:t> </a:t>
            </a:r>
            <a:r>
              <a:rPr lang="en-US" err="1"/>
              <a:t>dài</a:t>
            </a:r>
            <a:r>
              <a:rPr lang="en-US"/>
              <a:t> </a:t>
            </a:r>
            <a:r>
              <a:rPr lang="en-US" err="1"/>
              <a:t>từ</a:t>
            </a:r>
            <a:r>
              <a:rPr lang="en-US"/>
              <a:t> </a:t>
            </a:r>
            <a:r>
              <a:rPr lang="en-US" err="1"/>
              <a:t>của</a:t>
            </a:r>
            <a:r>
              <a:rPr lang="en-US"/>
              <a:t> </a:t>
            </a:r>
            <a:r>
              <a:rPr lang="en-US" err="1"/>
              <a:t>dãy</a:t>
            </a:r>
            <a:r>
              <a:rPr lang="en-US"/>
              <a:t> </a:t>
            </a:r>
            <a:r>
              <a:rPr lang="en-US" err="1"/>
              <a:t>tín</a:t>
            </a:r>
            <a:r>
              <a:rPr lang="en-US"/>
              <a:t> </a:t>
            </a:r>
            <a:r>
              <a:rPr lang="en-US" err="1"/>
              <a:t>hiệu</a:t>
            </a:r>
            <a:r>
              <a:rPr lang="en-US"/>
              <a:t> </a:t>
            </a:r>
            <a:r>
              <a:rPr lang="en-US" err="1"/>
              <a:t>vào</a:t>
            </a:r>
            <a:r>
              <a:rPr lang="en-US"/>
              <a:t>.</a:t>
            </a:r>
          </a:p>
          <a:p>
            <a:pPr algn="just">
              <a:buNone/>
            </a:pPr>
            <a:r>
              <a:rPr lang="en-US"/>
              <a:t>-   </a:t>
            </a:r>
            <a:r>
              <a:rPr lang="en-US" err="1"/>
              <a:t>Bước</a:t>
            </a:r>
            <a:r>
              <a:rPr lang="en-US"/>
              <a:t> 2: Tính toán các </a:t>
            </a:r>
            <a:r>
              <a:rPr lang="en-US" err="1"/>
              <a:t>hệ</a:t>
            </a:r>
            <a:r>
              <a:rPr lang="en-US"/>
              <a:t> </a:t>
            </a:r>
            <a:r>
              <a:rPr lang="en-US" err="1"/>
              <a:t>số</a:t>
            </a:r>
            <a:r>
              <a:rPr lang="en-US"/>
              <a:t>, </a:t>
            </a:r>
            <a:r>
              <a:rPr lang="en-US" err="1"/>
              <a:t>xác</a:t>
            </a:r>
            <a:r>
              <a:rPr lang="en-US"/>
              <a:t> </a:t>
            </a:r>
            <a:r>
              <a:rPr lang="en-US" err="1"/>
              <a:t>định</a:t>
            </a:r>
            <a:r>
              <a:rPr lang="en-US"/>
              <a:t> các </a:t>
            </a:r>
            <a:r>
              <a:rPr lang="en-US" err="1"/>
              <a:t>hệ</a:t>
            </a:r>
            <a:r>
              <a:rPr lang="en-US"/>
              <a:t> </a:t>
            </a:r>
            <a:r>
              <a:rPr lang="en-US" err="1"/>
              <a:t>số</a:t>
            </a:r>
            <a:r>
              <a:rPr lang="en-US"/>
              <a:t> </a:t>
            </a:r>
            <a:r>
              <a:rPr lang="en-US" err="1"/>
              <a:t>của</a:t>
            </a:r>
            <a:r>
              <a:rPr lang="en-US"/>
              <a:t> </a:t>
            </a:r>
            <a:r>
              <a:rPr lang="en-US" err="1"/>
              <a:t>hàm</a:t>
            </a:r>
            <a:r>
              <a:rPr lang="en-US"/>
              <a:t> </a:t>
            </a:r>
            <a:r>
              <a:rPr lang="en-US" err="1"/>
              <a:t>truyền</a:t>
            </a:r>
            <a:r>
              <a:rPr lang="en-US"/>
              <a:t> </a:t>
            </a:r>
            <a:r>
              <a:rPr lang="en-US" err="1"/>
              <a:t>đạt</a:t>
            </a:r>
            <a:r>
              <a:rPr lang="en-US"/>
              <a:t> H(z) </a:t>
            </a:r>
            <a:r>
              <a:rPr lang="en-US" err="1"/>
              <a:t>theo</a:t>
            </a:r>
            <a:r>
              <a:rPr lang="en-US"/>
              <a:t> các </a:t>
            </a:r>
            <a:r>
              <a:rPr lang="en-US" err="1"/>
              <a:t>chỉ</a:t>
            </a:r>
            <a:r>
              <a:rPr lang="en-US"/>
              <a:t> </a:t>
            </a:r>
            <a:r>
              <a:rPr lang="en-US" err="1"/>
              <a:t>tiêu</a:t>
            </a:r>
            <a:r>
              <a:rPr lang="en-US"/>
              <a:t> </a:t>
            </a:r>
            <a:r>
              <a:rPr lang="en-US" err="1"/>
              <a:t>kỹ</a:t>
            </a:r>
            <a:r>
              <a:rPr lang="en-US"/>
              <a:t> </a:t>
            </a:r>
            <a:r>
              <a:rPr lang="en-US" err="1"/>
              <a:t>thuật</a:t>
            </a:r>
            <a:r>
              <a:rPr lang="en-US"/>
              <a:t> </a:t>
            </a:r>
            <a:r>
              <a:rPr lang="en-US" err="1"/>
              <a:t>đã</a:t>
            </a:r>
            <a:r>
              <a:rPr lang="en-US"/>
              <a:t> </a:t>
            </a:r>
            <a:r>
              <a:rPr lang="en-US" err="1"/>
              <a:t>cho</a:t>
            </a:r>
            <a:r>
              <a:rPr lang="en-US"/>
              <a:t>.</a:t>
            </a:r>
          </a:p>
          <a:p>
            <a:pPr algn="just">
              <a:buNone/>
            </a:pPr>
            <a:r>
              <a:rPr lang="en-US"/>
              <a:t>-   </a:t>
            </a:r>
            <a:r>
              <a:rPr lang="en-US" err="1"/>
              <a:t>Bước</a:t>
            </a:r>
            <a:r>
              <a:rPr lang="en-US"/>
              <a:t> 3: </a:t>
            </a:r>
            <a:r>
              <a:rPr lang="en-US" err="1"/>
              <a:t>Thực</a:t>
            </a:r>
            <a:r>
              <a:rPr lang="en-US"/>
              <a:t> </a:t>
            </a:r>
            <a:r>
              <a:rPr lang="en-US" err="1"/>
              <a:t>hiện</a:t>
            </a:r>
            <a:r>
              <a:rPr lang="en-US"/>
              <a:t>: </a:t>
            </a:r>
            <a:r>
              <a:rPr lang="en-US" err="1"/>
              <a:t>từ</a:t>
            </a:r>
            <a:r>
              <a:rPr lang="en-US"/>
              <a:t> </a:t>
            </a:r>
            <a:r>
              <a:rPr lang="en-US" err="1"/>
              <a:t>kết</a:t>
            </a:r>
            <a:r>
              <a:rPr lang="en-US"/>
              <a:t> </a:t>
            </a:r>
            <a:r>
              <a:rPr lang="en-US" err="1"/>
              <a:t>quả</a:t>
            </a:r>
            <a:r>
              <a:rPr lang="en-US"/>
              <a:t> </a:t>
            </a:r>
            <a:r>
              <a:rPr lang="en-US" err="1"/>
              <a:t>nhân</a:t>
            </a:r>
            <a:r>
              <a:rPr lang="en-US"/>
              <a:t> </a:t>
            </a:r>
            <a:r>
              <a:rPr lang="en-US" err="1"/>
              <a:t>được</a:t>
            </a:r>
            <a:r>
              <a:rPr lang="en-US"/>
              <a:t> ở </a:t>
            </a:r>
            <a:r>
              <a:rPr lang="en-US" err="1"/>
              <a:t>bước</a:t>
            </a:r>
            <a:r>
              <a:rPr lang="en-US"/>
              <a:t> 2, </a:t>
            </a:r>
            <a:r>
              <a:rPr lang="en-US" err="1"/>
              <a:t>cấu</a:t>
            </a:r>
            <a:r>
              <a:rPr lang="en-US"/>
              <a:t> </a:t>
            </a:r>
            <a:r>
              <a:rPr lang="en-US" err="1"/>
              <a:t>trúc</a:t>
            </a:r>
            <a:r>
              <a:rPr lang="en-US"/>
              <a:t> </a:t>
            </a:r>
            <a:r>
              <a:rPr lang="en-US" err="1"/>
              <a:t>lại</a:t>
            </a:r>
            <a:r>
              <a:rPr lang="en-US"/>
              <a:t> </a:t>
            </a:r>
            <a:r>
              <a:rPr lang="en-US" err="1"/>
              <a:t>thành</a:t>
            </a:r>
            <a:r>
              <a:rPr lang="en-US"/>
              <a:t> các </a:t>
            </a:r>
            <a:r>
              <a:rPr lang="en-US" err="1"/>
              <a:t>bộ</a:t>
            </a:r>
            <a:r>
              <a:rPr lang="en-US"/>
              <a:t> </a:t>
            </a:r>
            <a:r>
              <a:rPr lang="en-US" err="1"/>
              <a:t>lọc</a:t>
            </a:r>
            <a:r>
              <a:rPr lang="en-US"/>
              <a:t> </a:t>
            </a:r>
            <a:r>
              <a:rPr lang="en-US" err="1"/>
              <a:t>thích</a:t>
            </a:r>
            <a:r>
              <a:rPr lang="en-US"/>
              <a:t> </a:t>
            </a:r>
            <a:r>
              <a:rPr lang="en-US" err="1"/>
              <a:t>hợp</a:t>
            </a:r>
            <a:r>
              <a:rPr lang="en-US"/>
              <a:t>.</a:t>
            </a:r>
          </a:p>
          <a:p>
            <a:pPr algn="just">
              <a:buFontTx/>
              <a:buChar char="-"/>
            </a:pPr>
            <a:r>
              <a:rPr lang="en-US" err="1"/>
              <a:t>Bước</a:t>
            </a:r>
            <a:r>
              <a:rPr lang="en-US"/>
              <a:t> 4: </a:t>
            </a:r>
            <a:r>
              <a:rPr lang="en-US" err="1"/>
              <a:t>Phân</a:t>
            </a:r>
            <a:r>
              <a:rPr lang="en-US"/>
              <a:t> </a:t>
            </a:r>
            <a:r>
              <a:rPr lang="en-US" err="1"/>
              <a:t>tích</a:t>
            </a:r>
            <a:r>
              <a:rPr lang="en-US"/>
              <a:t> </a:t>
            </a:r>
            <a:r>
              <a:rPr lang="en-US" err="1"/>
              <a:t>hiệu</a:t>
            </a:r>
            <a:r>
              <a:rPr lang="en-US"/>
              <a:t> </a:t>
            </a:r>
            <a:r>
              <a:rPr lang="en-US" err="1"/>
              <a:t>ứng</a:t>
            </a:r>
            <a:r>
              <a:rPr lang="en-US"/>
              <a:t> </a:t>
            </a:r>
            <a:r>
              <a:rPr lang="en-US" err="1"/>
              <a:t>độ</a:t>
            </a:r>
            <a:r>
              <a:rPr lang="en-US"/>
              <a:t> </a:t>
            </a:r>
            <a:r>
              <a:rPr lang="en-US" err="1"/>
              <a:t>dài</a:t>
            </a:r>
            <a:r>
              <a:rPr lang="en-US"/>
              <a:t> </a:t>
            </a:r>
            <a:r>
              <a:rPr lang="en-US" err="1"/>
              <a:t>từ</a:t>
            </a:r>
            <a:r>
              <a:rPr lang="en-US"/>
              <a:t>: </a:t>
            </a:r>
            <a:r>
              <a:rPr lang="en-US" err="1"/>
              <a:t>phân</a:t>
            </a:r>
            <a:r>
              <a:rPr lang="en-US"/>
              <a:t> </a:t>
            </a:r>
            <a:r>
              <a:rPr lang="en-US" err="1"/>
              <a:t>tích</a:t>
            </a:r>
            <a:r>
              <a:rPr lang="en-US"/>
              <a:t> </a:t>
            </a:r>
            <a:r>
              <a:rPr lang="en-US" err="1"/>
              <a:t>hiệu</a:t>
            </a:r>
            <a:r>
              <a:rPr lang="en-US"/>
              <a:t> </a:t>
            </a:r>
            <a:r>
              <a:rPr lang="en-US" err="1"/>
              <a:t>ứng</a:t>
            </a:r>
            <a:r>
              <a:rPr lang="en-US"/>
              <a:t> </a:t>
            </a:r>
            <a:r>
              <a:rPr lang="en-US" err="1"/>
              <a:t>lượng</a:t>
            </a:r>
            <a:r>
              <a:rPr lang="en-US"/>
              <a:t> </a:t>
            </a:r>
            <a:r>
              <a:rPr lang="en-US" err="1"/>
              <a:t>tử</a:t>
            </a:r>
            <a:r>
              <a:rPr lang="en-US"/>
              <a:t> </a:t>
            </a:r>
            <a:r>
              <a:rPr lang="en-US" err="1"/>
              <a:t>hoá</a:t>
            </a:r>
            <a:r>
              <a:rPr lang="en-US"/>
              <a:t> các </a:t>
            </a:r>
            <a:r>
              <a:rPr lang="en-US" err="1"/>
              <a:t>hệ</a:t>
            </a:r>
            <a:r>
              <a:rPr lang="en-US"/>
              <a:t> </a:t>
            </a:r>
            <a:r>
              <a:rPr lang="en-US" err="1"/>
              <a:t>số</a:t>
            </a:r>
            <a:r>
              <a:rPr lang="en-US"/>
              <a:t> </a:t>
            </a:r>
            <a:r>
              <a:rPr lang="en-US" err="1"/>
              <a:t>của</a:t>
            </a:r>
            <a:r>
              <a:rPr lang="en-US"/>
              <a:t> </a:t>
            </a:r>
            <a:r>
              <a:rPr lang="en-US" err="1"/>
              <a:t>bộ</a:t>
            </a:r>
            <a:r>
              <a:rPr lang="en-US"/>
              <a:t> </a:t>
            </a:r>
            <a:r>
              <a:rPr lang="en-US" err="1"/>
              <a:t>lọc</a:t>
            </a:r>
            <a:r>
              <a:rPr lang="en-US"/>
              <a:t> </a:t>
            </a:r>
            <a:r>
              <a:rPr lang="en-US" err="1"/>
              <a:t>và</a:t>
            </a:r>
            <a:r>
              <a:rPr lang="en-US"/>
              <a:t> </a:t>
            </a:r>
            <a:r>
              <a:rPr lang="en-US" err="1"/>
              <a:t>dãy</a:t>
            </a:r>
            <a:r>
              <a:rPr lang="en-US"/>
              <a:t> </a:t>
            </a:r>
            <a:r>
              <a:rPr lang="en-US" err="1"/>
              <a:t>vào</a:t>
            </a:r>
            <a:r>
              <a:rPr lang="en-US"/>
              <a:t>, </a:t>
            </a:r>
            <a:r>
              <a:rPr lang="en-US" err="1"/>
              <a:t>cũng</a:t>
            </a:r>
            <a:r>
              <a:rPr lang="en-US"/>
              <a:t> </a:t>
            </a:r>
            <a:r>
              <a:rPr lang="en-US" err="1"/>
              <a:t>như</a:t>
            </a:r>
            <a:r>
              <a:rPr lang="en-US"/>
              <a:t> </a:t>
            </a:r>
            <a:r>
              <a:rPr lang="en-US" err="1"/>
              <a:t>ảnh</a:t>
            </a:r>
            <a:r>
              <a:rPr lang="en-US"/>
              <a:t> </a:t>
            </a:r>
            <a:r>
              <a:rPr lang="en-US" err="1"/>
              <a:t>hưởng</a:t>
            </a:r>
            <a:r>
              <a:rPr lang="en-US"/>
              <a:t> </a:t>
            </a:r>
            <a:r>
              <a:rPr lang="en-US" err="1"/>
              <a:t>của</a:t>
            </a:r>
            <a:r>
              <a:rPr lang="en-US"/>
              <a:t> </a:t>
            </a:r>
            <a:r>
              <a:rPr lang="en-US" err="1"/>
              <a:t>độ</a:t>
            </a:r>
            <a:r>
              <a:rPr lang="en-US"/>
              <a:t> </a:t>
            </a:r>
            <a:r>
              <a:rPr lang="en-US" err="1"/>
              <a:t>dài</a:t>
            </a:r>
            <a:r>
              <a:rPr lang="en-US"/>
              <a:t> </a:t>
            </a:r>
            <a:r>
              <a:rPr lang="en-US" err="1"/>
              <a:t>từ</a:t>
            </a:r>
            <a:r>
              <a:rPr lang="en-US"/>
              <a:t> </a:t>
            </a:r>
            <a:r>
              <a:rPr lang="en-US" err="1"/>
              <a:t>bít</a:t>
            </a:r>
            <a:r>
              <a:rPr lang="en-US"/>
              <a:t> </a:t>
            </a:r>
            <a:r>
              <a:rPr lang="en-US" err="1"/>
              <a:t>khi</a:t>
            </a:r>
            <a:r>
              <a:rPr lang="en-US"/>
              <a:t> </a:t>
            </a:r>
            <a:r>
              <a:rPr lang="en-US" err="1"/>
              <a:t>thực</a:t>
            </a:r>
            <a:r>
              <a:rPr lang="en-US"/>
              <a:t> </a:t>
            </a:r>
            <a:r>
              <a:rPr lang="en-US" err="1"/>
              <a:t>hiện</a:t>
            </a:r>
            <a:r>
              <a:rPr lang="en-US"/>
              <a:t> </a:t>
            </a:r>
            <a:r>
              <a:rPr lang="en-US" err="1"/>
              <a:t>thuật</a:t>
            </a:r>
            <a:r>
              <a:rPr lang="en-US"/>
              <a:t> toán </a:t>
            </a:r>
            <a:r>
              <a:rPr lang="en-US" err="1"/>
              <a:t>lọc</a:t>
            </a:r>
            <a:r>
              <a:rPr lang="en-US"/>
              <a:t> </a:t>
            </a:r>
            <a:r>
              <a:rPr lang="en-US" err="1"/>
              <a:t>đến</a:t>
            </a:r>
            <a:r>
              <a:rPr lang="en-US"/>
              <a:t> các </a:t>
            </a:r>
            <a:r>
              <a:rPr lang="en-US" err="1"/>
              <a:t>chỉ</a:t>
            </a:r>
            <a:r>
              <a:rPr lang="en-US"/>
              <a:t> </a:t>
            </a:r>
            <a:r>
              <a:rPr lang="en-US" err="1"/>
              <a:t>tiêu</a:t>
            </a:r>
            <a:r>
              <a:rPr lang="en-US"/>
              <a:t> </a:t>
            </a:r>
            <a:r>
              <a:rPr lang="en-US" err="1"/>
              <a:t>của</a:t>
            </a:r>
            <a:r>
              <a:rPr lang="en-US"/>
              <a:t> </a:t>
            </a:r>
            <a:r>
              <a:rPr lang="en-US" err="1"/>
              <a:t>bộ</a:t>
            </a:r>
            <a:r>
              <a:rPr lang="en-US"/>
              <a:t> </a:t>
            </a:r>
            <a:r>
              <a:rPr lang="en-US" err="1"/>
              <a:t>lọc</a:t>
            </a:r>
            <a:r>
              <a:rPr lang="en-US"/>
              <a:t>. </a:t>
            </a:r>
            <a:r>
              <a:rPr lang="en-US" err="1"/>
              <a:t>Như</a:t>
            </a:r>
            <a:r>
              <a:rPr lang="en-US"/>
              <a:t> </a:t>
            </a:r>
            <a:r>
              <a:rPr lang="en-US" err="1"/>
              <a:t>vậy</a:t>
            </a:r>
            <a:r>
              <a:rPr lang="en-US"/>
              <a:t>, </a:t>
            </a:r>
            <a:r>
              <a:rPr lang="en-US" err="1"/>
              <a:t>từ</a:t>
            </a:r>
            <a:r>
              <a:rPr lang="en-US"/>
              <a:t> các </a:t>
            </a:r>
            <a:r>
              <a:rPr lang="en-US" err="1"/>
              <a:t>kết</a:t>
            </a:r>
            <a:r>
              <a:rPr lang="en-US"/>
              <a:t> </a:t>
            </a:r>
            <a:r>
              <a:rPr lang="en-US" err="1"/>
              <a:t>quả</a:t>
            </a:r>
            <a:r>
              <a:rPr lang="en-US"/>
              <a:t> </a:t>
            </a:r>
            <a:r>
              <a:rPr lang="en-US" err="1"/>
              <a:t>nhận</a:t>
            </a:r>
            <a:r>
              <a:rPr lang="en-US"/>
              <a:t> </a:t>
            </a:r>
            <a:r>
              <a:rPr lang="en-US" err="1"/>
              <a:t>được</a:t>
            </a:r>
            <a:r>
              <a:rPr lang="en-US"/>
              <a:t> ở 4 </a:t>
            </a:r>
            <a:r>
              <a:rPr lang="en-US" err="1"/>
              <a:t>bước</a:t>
            </a:r>
            <a:r>
              <a:rPr lang="en-US"/>
              <a:t> </a:t>
            </a:r>
            <a:r>
              <a:rPr lang="en-US" err="1"/>
              <a:t>trên</a:t>
            </a:r>
            <a:r>
              <a:rPr lang="en-US"/>
              <a:t> </a:t>
            </a:r>
            <a:r>
              <a:rPr lang="en-US" err="1"/>
              <a:t>thực</a:t>
            </a:r>
            <a:r>
              <a:rPr lang="en-US"/>
              <a:t> </a:t>
            </a:r>
            <a:r>
              <a:rPr lang="en-US" err="1"/>
              <a:t>hiện</a:t>
            </a:r>
            <a:r>
              <a:rPr lang="en-US"/>
              <a:t> </a:t>
            </a:r>
            <a:r>
              <a:rPr lang="en-US" err="1"/>
              <a:t>bộ</a:t>
            </a:r>
            <a:r>
              <a:rPr lang="en-US"/>
              <a:t> </a:t>
            </a:r>
            <a:r>
              <a:rPr lang="en-US" err="1"/>
              <a:t>lọc</a:t>
            </a:r>
            <a:r>
              <a:rPr lang="en-US"/>
              <a:t> </a:t>
            </a:r>
            <a:r>
              <a:rPr lang="en-US" err="1"/>
              <a:t>yêu</a:t>
            </a:r>
            <a:r>
              <a:rPr lang="en-US"/>
              <a:t> </a:t>
            </a:r>
            <a:r>
              <a:rPr lang="en-US" err="1"/>
              <a:t>cầu</a:t>
            </a:r>
            <a:r>
              <a:rPr lang="en-US"/>
              <a:t>.</a:t>
            </a:r>
          </a:p>
          <a:p>
            <a:pPr algn="just">
              <a:buNone/>
            </a:pPr>
            <a:r>
              <a:rPr lang="en-US"/>
              <a:t>* Các </a:t>
            </a:r>
            <a:r>
              <a:rPr lang="en-US" err="1"/>
              <a:t>phương</a:t>
            </a:r>
            <a:r>
              <a:rPr lang="en-US"/>
              <a:t> </a:t>
            </a:r>
            <a:r>
              <a:rPr lang="en-US" err="1"/>
              <a:t>pháp</a:t>
            </a:r>
            <a:r>
              <a:rPr lang="en-US"/>
              <a:t> </a:t>
            </a:r>
            <a:r>
              <a:rPr lang="en-US" err="1"/>
              <a:t>thiết</a:t>
            </a:r>
            <a:r>
              <a:rPr lang="en-US"/>
              <a:t> </a:t>
            </a:r>
            <a:r>
              <a:rPr lang="en-US" err="1"/>
              <a:t>kế</a:t>
            </a:r>
            <a:r>
              <a:rPr lang="en-US"/>
              <a:t> </a:t>
            </a:r>
            <a:r>
              <a:rPr lang="en-US" err="1"/>
              <a:t>bộ</a:t>
            </a:r>
            <a:r>
              <a:rPr lang="en-US"/>
              <a:t> </a:t>
            </a:r>
            <a:r>
              <a:rPr lang="en-US" err="1"/>
              <a:t>lọc</a:t>
            </a:r>
            <a:r>
              <a:rPr lang="en-US"/>
              <a:t> FIR:</a:t>
            </a:r>
          </a:p>
          <a:p>
            <a:pPr algn="just">
              <a:buNone/>
            </a:pPr>
            <a:r>
              <a:rPr lang="en-US"/>
              <a:t>- </a:t>
            </a:r>
            <a:r>
              <a:rPr lang="en-US" err="1"/>
              <a:t>Phương</a:t>
            </a:r>
            <a:r>
              <a:rPr lang="en-US"/>
              <a:t> </a:t>
            </a:r>
            <a:r>
              <a:rPr lang="en-US" err="1"/>
              <a:t>pháp</a:t>
            </a:r>
            <a:r>
              <a:rPr lang="en-US"/>
              <a:t> </a:t>
            </a:r>
            <a:r>
              <a:rPr lang="en-US" err="1"/>
              <a:t>cửa</a:t>
            </a:r>
            <a:r>
              <a:rPr lang="en-US"/>
              <a:t> </a:t>
            </a:r>
            <a:r>
              <a:rPr lang="en-US" err="1"/>
              <a:t>sổ</a:t>
            </a:r>
            <a:endParaRPr lang="en-US"/>
          </a:p>
          <a:p>
            <a:pPr algn="just">
              <a:buNone/>
            </a:pPr>
            <a:r>
              <a:rPr lang="en-US"/>
              <a:t>- </a:t>
            </a:r>
            <a:r>
              <a:rPr lang="en-US" err="1"/>
              <a:t>Phương</a:t>
            </a:r>
            <a:r>
              <a:rPr lang="en-US"/>
              <a:t> </a:t>
            </a:r>
            <a:r>
              <a:rPr lang="en-US" err="1"/>
              <a:t>pháp</a:t>
            </a:r>
            <a:r>
              <a:rPr lang="en-US"/>
              <a:t> </a:t>
            </a:r>
            <a:r>
              <a:rPr lang="en-US" err="1"/>
              <a:t>lấy</a:t>
            </a:r>
            <a:r>
              <a:rPr lang="en-US"/>
              <a:t> </a:t>
            </a:r>
            <a:r>
              <a:rPr lang="en-US" err="1"/>
              <a:t>mẫu</a:t>
            </a:r>
            <a:r>
              <a:rPr lang="en-US"/>
              <a:t> </a:t>
            </a:r>
            <a:r>
              <a:rPr lang="en-US" err="1"/>
              <a:t>tần</a:t>
            </a:r>
            <a:r>
              <a:rPr lang="en-US"/>
              <a:t> </a:t>
            </a:r>
            <a:r>
              <a:rPr lang="en-US" err="1"/>
              <a:t>số</a:t>
            </a:r>
            <a:r>
              <a:rPr lang="en-US"/>
              <a:t>.</a:t>
            </a:r>
          </a:p>
          <a:p>
            <a:pPr algn="just">
              <a:buNone/>
            </a:pPr>
            <a:r>
              <a:rPr lang="en-US"/>
              <a:t>- </a:t>
            </a:r>
            <a:r>
              <a:rPr lang="en-US" err="1"/>
              <a:t>Phương</a:t>
            </a:r>
            <a:r>
              <a:rPr lang="en-US"/>
              <a:t> </a:t>
            </a:r>
            <a:r>
              <a:rPr lang="en-US" err="1"/>
              <a:t>pháp</a:t>
            </a:r>
            <a:r>
              <a:rPr lang="en-US"/>
              <a:t> </a:t>
            </a:r>
            <a:r>
              <a:rPr lang="en-US" err="1"/>
              <a:t>thiết</a:t>
            </a:r>
            <a:r>
              <a:rPr lang="en-US"/>
              <a:t> </a:t>
            </a:r>
            <a:r>
              <a:rPr lang="en-US" err="1"/>
              <a:t>kế</a:t>
            </a:r>
            <a:r>
              <a:rPr lang="en-US"/>
              <a:t> </a:t>
            </a:r>
            <a:r>
              <a:rPr lang="en-US" err="1"/>
              <a:t>tối</a:t>
            </a:r>
            <a:r>
              <a:rPr lang="en-US"/>
              <a:t> </a:t>
            </a:r>
            <a:r>
              <a:rPr lang="en-US" err="1"/>
              <a:t>ưu</a:t>
            </a:r>
            <a:r>
              <a:rPr lang="en-US"/>
              <a:t>.</a:t>
            </a:r>
          </a:p>
          <a:p>
            <a:pPr>
              <a:buFontTx/>
              <a:buChar char="-"/>
            </a:pPr>
            <a:endParaRPr lang="en-US"/>
          </a:p>
          <a:p>
            <a:pPr marL="457200" indent="-457200">
              <a:buNone/>
            </a:pPr>
            <a:endParaRPr lang="en-US"/>
          </a:p>
        </p:txBody>
      </p:sp>
    </p:spTree>
    <p:extLst>
      <p:ext uri="{BB962C8B-B14F-4D97-AF65-F5344CB8AC3E}">
        <p14:creationId xmlns:p14="http://schemas.microsoft.com/office/powerpoint/2010/main" val="4053891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677" y="0"/>
            <a:ext cx="12332677" cy="6858000"/>
          </a:xfrm>
        </p:spPr>
        <p:txBody>
          <a:bodyPr>
            <a:normAutofit/>
          </a:bodyPr>
          <a:lstStyle/>
          <a:p>
            <a:pPr>
              <a:buNone/>
            </a:pPr>
            <a:r>
              <a:rPr lang="en-US" i="1">
                <a:solidFill>
                  <a:srgbClr val="3122F6"/>
                </a:solidFill>
              </a:rPr>
              <a:t>   c. </a:t>
            </a:r>
            <a:r>
              <a:rPr lang="en-US" i="1" err="1">
                <a:solidFill>
                  <a:srgbClr val="3122F6"/>
                </a:solidFill>
              </a:rPr>
              <a:t>Phương</a:t>
            </a:r>
            <a:r>
              <a:rPr lang="en-US" i="1">
                <a:solidFill>
                  <a:srgbClr val="3122F6"/>
                </a:solidFill>
              </a:rPr>
              <a:t> </a:t>
            </a:r>
            <a:r>
              <a:rPr lang="en-US" i="1" err="1">
                <a:solidFill>
                  <a:srgbClr val="3122F6"/>
                </a:solidFill>
              </a:rPr>
              <a:t>pháp</a:t>
            </a:r>
            <a:r>
              <a:rPr lang="en-US" i="1">
                <a:solidFill>
                  <a:srgbClr val="3122F6"/>
                </a:solidFill>
              </a:rPr>
              <a:t> </a:t>
            </a:r>
            <a:r>
              <a:rPr lang="en-US" i="1" err="1">
                <a:solidFill>
                  <a:srgbClr val="3122F6"/>
                </a:solidFill>
              </a:rPr>
              <a:t>cửa</a:t>
            </a:r>
            <a:r>
              <a:rPr lang="en-US" i="1">
                <a:solidFill>
                  <a:srgbClr val="3122F6"/>
                </a:solidFill>
              </a:rPr>
              <a:t> </a:t>
            </a:r>
            <a:r>
              <a:rPr lang="en-US" i="1" err="1">
                <a:solidFill>
                  <a:srgbClr val="3122F6"/>
                </a:solidFill>
              </a:rPr>
              <a:t>sổ</a:t>
            </a:r>
            <a:endParaRPr lang="en-US" i="1">
              <a:solidFill>
                <a:srgbClr val="3122F6"/>
              </a:solidFill>
            </a:endParaRPr>
          </a:p>
          <a:p>
            <a:pPr>
              <a:buNone/>
            </a:pPr>
            <a:r>
              <a:rPr lang="en-US"/>
              <a:t>	1. </a:t>
            </a:r>
            <a:r>
              <a:rPr lang="en-US" err="1"/>
              <a:t>Chuẩn</a:t>
            </a:r>
            <a:r>
              <a:rPr lang="en-US"/>
              <a:t> </a:t>
            </a:r>
            <a:r>
              <a:rPr lang="en-US" err="1"/>
              <a:t>hóa</a:t>
            </a:r>
            <a:r>
              <a:rPr lang="en-US"/>
              <a:t> </a:t>
            </a:r>
            <a:r>
              <a:rPr lang="en-US" err="1"/>
              <a:t>các</a:t>
            </a:r>
            <a:r>
              <a:rPr lang="en-US"/>
              <a:t> </a:t>
            </a:r>
            <a:r>
              <a:rPr lang="en-US" err="1"/>
              <a:t>đặc</a:t>
            </a:r>
            <a:r>
              <a:rPr lang="en-US"/>
              <a:t> </a:t>
            </a:r>
            <a:r>
              <a:rPr lang="en-US" err="1"/>
              <a:t>tả</a:t>
            </a:r>
            <a:r>
              <a:rPr lang="en-US"/>
              <a:t> </a:t>
            </a:r>
            <a:r>
              <a:rPr lang="en-US" err="1"/>
              <a:t>tần</a:t>
            </a:r>
            <a:r>
              <a:rPr lang="en-US"/>
              <a:t> </a:t>
            </a:r>
            <a:r>
              <a:rPr lang="en-US" err="1"/>
              <a:t>số</a:t>
            </a:r>
            <a:r>
              <a:rPr lang="en-US"/>
              <a:t> </a:t>
            </a:r>
            <a:r>
              <a:rPr lang="en-US" err="1"/>
              <a:t>tương</a:t>
            </a:r>
            <a:r>
              <a:rPr lang="en-US"/>
              <a:t> </a:t>
            </a:r>
            <a:r>
              <a:rPr lang="en-US" err="1"/>
              <a:t>tự</a:t>
            </a:r>
            <a:r>
              <a:rPr lang="en-US"/>
              <a:t> </a:t>
            </a:r>
            <a:r>
              <a:rPr lang="en-US" err="1"/>
              <a:t>bởi</a:t>
            </a:r>
            <a:r>
              <a:rPr lang="en-US"/>
              <a:t> </a:t>
            </a:r>
            <a:r>
              <a:rPr lang="en-US" err="1"/>
              <a:t>tần</a:t>
            </a:r>
            <a:r>
              <a:rPr lang="en-US"/>
              <a:t> </a:t>
            </a:r>
            <a:r>
              <a:rPr lang="en-US" err="1"/>
              <a:t>số</a:t>
            </a:r>
            <a:r>
              <a:rPr lang="en-US"/>
              <a:t> </a:t>
            </a:r>
            <a:r>
              <a:rPr lang="en-US" err="1"/>
              <a:t>lấy</a:t>
            </a:r>
            <a:r>
              <a:rPr lang="en-US"/>
              <a:t> </a:t>
            </a:r>
            <a:r>
              <a:rPr lang="en-US" err="1"/>
              <a:t>mẫu</a:t>
            </a:r>
            <a:r>
              <a:rPr lang="en-US"/>
              <a:t> F</a:t>
            </a:r>
            <a:r>
              <a:rPr lang="en-US" baseline="-25000"/>
              <a:t>s</a:t>
            </a:r>
            <a:r>
              <a:rPr lang="en-US"/>
              <a:t> :</a:t>
            </a:r>
            <a:r>
              <a:rPr lang="en-US" baseline="-25000">
                <a:sym typeface="Symbol" panose="05050102010706020507" pitchFamily="18" charset="2"/>
              </a:rPr>
              <a:t> </a:t>
            </a:r>
            <a:r>
              <a:rPr lang="en-US">
                <a:sym typeface="Symbol" panose="05050102010706020507" pitchFamily="18" charset="2"/>
              </a:rPr>
              <a:t> </a:t>
            </a:r>
            <a:r>
              <a:rPr lang="en-US" baseline="-25000">
                <a:sym typeface="Symbol" panose="05050102010706020507" pitchFamily="18" charset="2"/>
              </a:rPr>
              <a:t>p</a:t>
            </a:r>
            <a:r>
              <a:rPr lang="en-US">
                <a:sym typeface="Symbol" panose="05050102010706020507" pitchFamily="18" charset="2"/>
              </a:rPr>
              <a:t> ,</a:t>
            </a:r>
            <a:r>
              <a:rPr lang="en-US" baseline="-25000">
                <a:sym typeface="Symbol" panose="05050102010706020507" pitchFamily="18" charset="2"/>
              </a:rPr>
              <a:t>s</a:t>
            </a:r>
            <a:r>
              <a:rPr lang="en-US">
                <a:sym typeface="Symbol" panose="05050102010706020507" pitchFamily="18" charset="2"/>
              </a:rPr>
              <a:t> , </a:t>
            </a:r>
            <a:r>
              <a:rPr lang="en-US" baseline="-25000">
                <a:sym typeface="Symbol" panose="05050102010706020507" pitchFamily="18" charset="2"/>
              </a:rPr>
              <a:t>p</a:t>
            </a:r>
            <a:r>
              <a:rPr lang="en-US">
                <a:sym typeface="Symbol" panose="05050102010706020507" pitchFamily="18" charset="2"/>
              </a:rPr>
              <a:t> ,</a:t>
            </a:r>
            <a:r>
              <a:rPr lang="en-US" baseline="-25000">
                <a:sym typeface="Symbol" panose="05050102010706020507" pitchFamily="18" charset="2"/>
              </a:rPr>
              <a:t>s</a:t>
            </a:r>
            <a:r>
              <a:rPr lang="en-US">
                <a:sym typeface="Symbol" panose="05050102010706020507" pitchFamily="18" charset="2"/>
              </a:rPr>
              <a:t> .</a:t>
            </a:r>
            <a:endParaRPr lang="en-US" baseline="-25000"/>
          </a:p>
          <a:p>
            <a:pPr>
              <a:buNone/>
            </a:pPr>
            <a:r>
              <a:rPr lang="en-US"/>
              <a:t>	2. </a:t>
            </a:r>
            <a:r>
              <a:rPr lang="en-US" err="1"/>
              <a:t>Xác</a:t>
            </a:r>
            <a:r>
              <a:rPr lang="en-US"/>
              <a:t> </a:t>
            </a:r>
            <a:r>
              <a:rPr lang="en-US" err="1"/>
              <a:t>định</a:t>
            </a:r>
            <a:r>
              <a:rPr lang="en-US"/>
              <a:t> </a:t>
            </a:r>
            <a:r>
              <a:rPr lang="en-US" err="1"/>
              <a:t>tần</a:t>
            </a:r>
            <a:r>
              <a:rPr lang="en-US"/>
              <a:t> </a:t>
            </a:r>
            <a:r>
              <a:rPr lang="en-US" err="1"/>
              <a:t>số</a:t>
            </a:r>
            <a:r>
              <a:rPr lang="en-US"/>
              <a:t> </a:t>
            </a:r>
            <a:r>
              <a:rPr lang="en-US">
                <a:sym typeface="Symbol" panose="05050102010706020507" pitchFamily="18" charset="2"/>
              </a:rPr>
              <a:t></a:t>
            </a:r>
            <a:r>
              <a:rPr lang="en-US" baseline="-25000">
                <a:sym typeface="Symbol" panose="05050102010706020507" pitchFamily="18" charset="2"/>
              </a:rPr>
              <a:t>p</a:t>
            </a:r>
            <a:r>
              <a:rPr lang="en-US">
                <a:sym typeface="Symbol" panose="05050102010706020507" pitchFamily="18" charset="2"/>
              </a:rPr>
              <a:t> , </a:t>
            </a:r>
            <a:r>
              <a:rPr lang="en-US" baseline="-25000">
                <a:sym typeface="Symbol" panose="05050102010706020507" pitchFamily="18" charset="2"/>
              </a:rPr>
              <a:t>s</a:t>
            </a:r>
            <a:r>
              <a:rPr lang="en-US">
                <a:sym typeface="Symbol" panose="05050102010706020507" pitchFamily="18" charset="2"/>
              </a:rPr>
              <a:t> </a:t>
            </a:r>
            <a:r>
              <a:rPr lang="en-US" err="1">
                <a:sym typeface="Symbol" panose="05050102010706020507" pitchFamily="18" charset="2"/>
              </a:rPr>
              <a:t>của</a:t>
            </a:r>
            <a:r>
              <a:rPr lang="en-US">
                <a:sym typeface="Symbol" panose="05050102010706020507" pitchFamily="18" charset="2"/>
              </a:rPr>
              <a:t> </a:t>
            </a:r>
            <a:r>
              <a:rPr lang="en-US" err="1">
                <a:sym typeface="Symbol" panose="05050102010706020507" pitchFamily="18" charset="2"/>
              </a:rPr>
              <a:t>bộ</a:t>
            </a:r>
            <a:r>
              <a:rPr lang="en-US">
                <a:sym typeface="Symbol" panose="05050102010706020507" pitchFamily="18" charset="2"/>
              </a:rPr>
              <a:t> </a:t>
            </a:r>
            <a:r>
              <a:rPr lang="en-US" err="1">
                <a:sym typeface="Symbol" panose="05050102010706020507" pitchFamily="18" charset="2"/>
              </a:rPr>
              <a:t>lọc</a:t>
            </a:r>
            <a:r>
              <a:rPr lang="en-US">
                <a:sym typeface="Symbol" panose="05050102010706020507" pitchFamily="18" charset="2"/>
              </a:rPr>
              <a:t> </a:t>
            </a:r>
            <a:r>
              <a:rPr lang="en-US" err="1">
                <a:sym typeface="Symbol" panose="05050102010706020507" pitchFamily="18" charset="2"/>
              </a:rPr>
              <a:t>số</a:t>
            </a:r>
            <a:r>
              <a:rPr lang="en-US">
                <a:sym typeface="Symbol" panose="05050102010706020507" pitchFamily="18" charset="2"/>
              </a:rPr>
              <a:t> </a:t>
            </a:r>
            <a:r>
              <a:rPr lang="en-US" err="1">
                <a:sym typeface="Symbol" panose="05050102010706020507" pitchFamily="18" charset="2"/>
              </a:rPr>
              <a:t>thông</a:t>
            </a:r>
            <a:r>
              <a:rPr lang="en-US">
                <a:sym typeface="Symbol" panose="05050102010706020507" pitchFamily="18" charset="2"/>
              </a:rPr>
              <a:t> </a:t>
            </a:r>
            <a:r>
              <a:rPr lang="en-US" err="1">
                <a:sym typeface="Symbol" panose="05050102010706020507" pitchFamily="18" charset="2"/>
              </a:rPr>
              <a:t>thấp</a:t>
            </a:r>
            <a:r>
              <a:rPr lang="en-US">
                <a:sym typeface="Symbol" panose="05050102010706020507" pitchFamily="18" charset="2"/>
              </a:rPr>
              <a:t> </a:t>
            </a:r>
            <a:r>
              <a:rPr lang="en-US" err="1">
                <a:sym typeface="Symbol" panose="05050102010706020507" pitchFamily="18" charset="2"/>
              </a:rPr>
              <a:t>và</a:t>
            </a:r>
            <a:r>
              <a:rPr lang="en-US">
                <a:sym typeface="Symbol" panose="05050102010706020507" pitchFamily="18" charset="2"/>
              </a:rPr>
              <a:t> </a:t>
            </a:r>
            <a:r>
              <a:rPr lang="en-US" err="1">
                <a:sym typeface="Symbol" panose="05050102010706020507" pitchFamily="18" charset="2"/>
              </a:rPr>
              <a:t>chọn</a:t>
            </a:r>
            <a:r>
              <a:rPr lang="en-US">
                <a:sym typeface="Symbol" panose="05050102010706020507" pitchFamily="18" charset="2"/>
              </a:rPr>
              <a:t> </a:t>
            </a:r>
            <a:r>
              <a:rPr lang="en-US" err="1">
                <a:sym typeface="Symbol" panose="05050102010706020507" pitchFamily="18" charset="2"/>
              </a:rPr>
              <a:t>tần</a:t>
            </a:r>
            <a:r>
              <a:rPr lang="en-US">
                <a:sym typeface="Symbol" panose="05050102010706020507" pitchFamily="18" charset="2"/>
              </a:rPr>
              <a:t> </a:t>
            </a:r>
            <a:r>
              <a:rPr lang="en-US" err="1">
                <a:sym typeface="Symbol" panose="05050102010706020507" pitchFamily="18" charset="2"/>
              </a:rPr>
              <a:t>số</a:t>
            </a:r>
            <a:r>
              <a:rPr lang="en-US">
                <a:sym typeface="Symbol" panose="05050102010706020507" pitchFamily="18" charset="2"/>
              </a:rPr>
              <a:t> </a:t>
            </a:r>
            <a:r>
              <a:rPr lang="en-US" err="1">
                <a:sym typeface="Symbol" panose="05050102010706020507" pitchFamily="18" charset="2"/>
              </a:rPr>
              <a:t>cắt</a:t>
            </a:r>
            <a:r>
              <a:rPr lang="en-US">
                <a:sym typeface="Symbol" panose="05050102010706020507" pitchFamily="18" charset="2"/>
              </a:rPr>
              <a:t>:</a:t>
            </a:r>
          </a:p>
          <a:p>
            <a:pPr>
              <a:buNone/>
            </a:pPr>
            <a:r>
              <a:rPr lang="en-US">
                <a:sym typeface="Symbol" panose="05050102010706020507" pitchFamily="18" charset="2"/>
              </a:rPr>
              <a:t>	3. </a:t>
            </a:r>
            <a:r>
              <a:rPr lang="en-US" err="1">
                <a:sym typeface="Symbol" panose="05050102010706020507" pitchFamily="18" charset="2"/>
              </a:rPr>
              <a:t>Chọn</a:t>
            </a:r>
            <a:r>
              <a:rPr lang="en-US">
                <a:sym typeface="Symbol" panose="05050102010706020507" pitchFamily="18" charset="2"/>
              </a:rPr>
              <a:t> </a:t>
            </a:r>
            <a:r>
              <a:rPr lang="en-US" err="1">
                <a:sym typeface="Symbol" panose="05050102010706020507" pitchFamily="18" charset="2"/>
              </a:rPr>
              <a:t>cửa</a:t>
            </a:r>
            <a:r>
              <a:rPr lang="en-US">
                <a:sym typeface="Symbol" panose="05050102010706020507" pitchFamily="18" charset="2"/>
              </a:rPr>
              <a:t> </a:t>
            </a:r>
            <a:r>
              <a:rPr lang="en-US" err="1">
                <a:sym typeface="Symbol" panose="05050102010706020507" pitchFamily="18" charset="2"/>
              </a:rPr>
              <a:t>sổ</a:t>
            </a:r>
            <a:r>
              <a:rPr lang="en-US">
                <a:sym typeface="Symbol" panose="05050102010706020507" pitchFamily="18" charset="2"/>
              </a:rPr>
              <a:t> </a:t>
            </a:r>
            <a:r>
              <a:rPr lang="en-US" err="1">
                <a:sym typeface="Symbol" panose="05050102010706020507" pitchFamily="18" charset="2"/>
              </a:rPr>
              <a:t>để</a:t>
            </a:r>
            <a:r>
              <a:rPr lang="en-US">
                <a:sym typeface="Symbol" panose="05050102010706020507" pitchFamily="18" charset="2"/>
              </a:rPr>
              <a:t> </a:t>
            </a:r>
            <a:r>
              <a:rPr lang="en-US" err="1">
                <a:sym typeface="Symbol" panose="05050102010706020507" pitchFamily="18" charset="2"/>
              </a:rPr>
              <a:t>thỏa</a:t>
            </a:r>
            <a:r>
              <a:rPr lang="en-US">
                <a:sym typeface="Symbol" panose="05050102010706020507" pitchFamily="18" charset="2"/>
              </a:rPr>
              <a:t> </a:t>
            </a:r>
            <a:r>
              <a:rPr lang="en-US" err="1">
                <a:sym typeface="Symbol" panose="05050102010706020507" pitchFamily="18" charset="2"/>
              </a:rPr>
              <a:t>mãn</a:t>
            </a:r>
            <a:r>
              <a:rPr lang="en-US">
                <a:sym typeface="Symbol" panose="05050102010706020507" pitchFamily="18" charset="2"/>
              </a:rPr>
              <a:t> </a:t>
            </a:r>
            <a:r>
              <a:rPr lang="en-US" err="1">
                <a:sym typeface="Symbol" panose="05050102010706020507" pitchFamily="18" charset="2"/>
              </a:rPr>
              <a:t>đặc</a:t>
            </a:r>
            <a:r>
              <a:rPr lang="en-US">
                <a:sym typeface="Symbol" panose="05050102010706020507" pitchFamily="18" charset="2"/>
              </a:rPr>
              <a:t> </a:t>
            </a:r>
            <a:r>
              <a:rPr lang="en-US" err="1">
                <a:sym typeface="Symbol" panose="05050102010706020507" pitchFamily="18" charset="2"/>
              </a:rPr>
              <a:t>tả</a:t>
            </a:r>
            <a:r>
              <a:rPr lang="en-US">
                <a:sym typeface="Symbol" panose="05050102010706020507" pitchFamily="18" charset="2"/>
              </a:rPr>
              <a:t> </a:t>
            </a:r>
            <a:r>
              <a:rPr lang="en-US" err="1">
                <a:sym typeface="Symbol" panose="05050102010706020507" pitchFamily="18" charset="2"/>
              </a:rPr>
              <a:t>gợn</a:t>
            </a:r>
            <a:r>
              <a:rPr lang="en-US">
                <a:sym typeface="Symbol" panose="05050102010706020507" pitchFamily="18" charset="2"/>
              </a:rPr>
              <a:t> song </a:t>
            </a:r>
            <a:r>
              <a:rPr lang="en-US" err="1">
                <a:sym typeface="Symbol" panose="05050102010706020507" pitchFamily="18" charset="2"/>
              </a:rPr>
              <a:t>suy</a:t>
            </a:r>
            <a:r>
              <a:rPr lang="en-US">
                <a:sym typeface="Symbol" panose="05050102010706020507" pitchFamily="18" charset="2"/>
              </a:rPr>
              <a:t> </a:t>
            </a:r>
            <a:r>
              <a:rPr lang="en-US" err="1">
                <a:sym typeface="Symbol" panose="05050102010706020507" pitchFamily="18" charset="2"/>
              </a:rPr>
              <a:t>giảm</a:t>
            </a:r>
            <a:r>
              <a:rPr lang="en-US">
                <a:sym typeface="Symbol" panose="05050102010706020507" pitchFamily="18" charset="2"/>
              </a:rPr>
              <a:t>.</a:t>
            </a:r>
          </a:p>
          <a:p>
            <a:pPr>
              <a:buNone/>
            </a:pPr>
            <a:r>
              <a:rPr lang="en-US">
                <a:sym typeface="Symbol" panose="05050102010706020507" pitchFamily="18" charset="2"/>
              </a:rPr>
              <a:t>	4. </a:t>
            </a:r>
            <a:r>
              <a:rPr lang="en-US" err="1">
                <a:sym typeface="Symbol" panose="05050102010706020507" pitchFamily="18" charset="2"/>
              </a:rPr>
              <a:t>Ước</a:t>
            </a:r>
            <a:r>
              <a:rPr lang="en-US">
                <a:sym typeface="Symbol" panose="05050102010706020507" pitchFamily="18" charset="2"/>
              </a:rPr>
              <a:t> </a:t>
            </a:r>
            <a:r>
              <a:rPr lang="en-US" err="1">
                <a:sym typeface="Symbol" panose="05050102010706020507" pitchFamily="18" charset="2"/>
              </a:rPr>
              <a:t>lượng</a:t>
            </a:r>
            <a:r>
              <a:rPr lang="en-US">
                <a:sym typeface="Symbol" panose="05050102010706020507" pitchFamily="18" charset="2"/>
              </a:rPr>
              <a:t> </a:t>
            </a:r>
            <a:r>
              <a:rPr lang="en-US" err="1">
                <a:sym typeface="Symbol" panose="05050102010706020507" pitchFamily="18" charset="2"/>
              </a:rPr>
              <a:t>chiều</a:t>
            </a:r>
            <a:r>
              <a:rPr lang="en-US">
                <a:sym typeface="Symbol" panose="05050102010706020507" pitchFamily="18" charset="2"/>
              </a:rPr>
              <a:t> </a:t>
            </a:r>
            <a:r>
              <a:rPr lang="en-US" err="1">
                <a:sym typeface="Symbol" panose="05050102010706020507" pitchFamily="18" charset="2"/>
              </a:rPr>
              <a:t>dài</a:t>
            </a:r>
            <a:r>
              <a:rPr lang="en-US">
                <a:sym typeface="Symbol" panose="05050102010706020507" pitchFamily="18" charset="2"/>
              </a:rPr>
              <a:t> N </a:t>
            </a:r>
            <a:r>
              <a:rPr lang="en-US" err="1">
                <a:sym typeface="Symbol" panose="05050102010706020507" pitchFamily="18" charset="2"/>
              </a:rPr>
              <a:t>bằng</a:t>
            </a:r>
            <a:r>
              <a:rPr lang="en-US">
                <a:sym typeface="Symbol" panose="05050102010706020507" pitchFamily="18" charset="2"/>
              </a:rPr>
              <a:t> </a:t>
            </a:r>
            <a:r>
              <a:rPr lang="en-US" err="1">
                <a:sym typeface="Symbol" panose="05050102010706020507" pitchFamily="18" charset="2"/>
              </a:rPr>
              <a:t>công</a:t>
            </a:r>
            <a:r>
              <a:rPr lang="en-US">
                <a:sym typeface="Symbol" panose="05050102010706020507" pitchFamily="18" charset="2"/>
              </a:rPr>
              <a:t> </a:t>
            </a:r>
            <a:r>
              <a:rPr lang="en-US" err="1">
                <a:sym typeface="Symbol" panose="05050102010706020507" pitchFamily="18" charset="2"/>
              </a:rPr>
              <a:t>thức</a:t>
            </a:r>
            <a:r>
              <a:rPr lang="en-US">
                <a:sym typeface="Symbol" panose="05050102010706020507" pitchFamily="18" charset="2"/>
              </a:rPr>
              <a:t>: N. = c</a:t>
            </a:r>
          </a:p>
          <a:p>
            <a:pPr>
              <a:buNone/>
            </a:pPr>
            <a:r>
              <a:rPr lang="en-US">
                <a:sym typeface="Symbol" panose="05050102010706020507" pitchFamily="18" charset="2"/>
              </a:rPr>
              <a:t>		</a:t>
            </a:r>
            <a:r>
              <a:rPr lang="en-US">
                <a:solidFill>
                  <a:prstClr val="black"/>
                </a:solidFill>
                <a:sym typeface="Symbol" panose="05050102010706020507" pitchFamily="18" charset="2"/>
              </a:rPr>
              <a:t> : </a:t>
            </a:r>
            <a:r>
              <a:rPr lang="en-US" err="1">
                <a:solidFill>
                  <a:prstClr val="black"/>
                </a:solidFill>
                <a:sym typeface="Symbol" panose="05050102010706020507" pitchFamily="18" charset="2"/>
              </a:rPr>
              <a:t>Độ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rộng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dải</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chuyển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tiếp</a:t>
            </a:r>
            <a:r>
              <a:rPr lang="en-US">
                <a:solidFill>
                  <a:prstClr val="black"/>
                </a:solidFill>
                <a:sym typeface="Symbol" panose="05050102010706020507" pitchFamily="18" charset="2"/>
              </a:rPr>
              <a:t>: </a:t>
            </a:r>
            <a:r>
              <a:rPr lang="en-US">
                <a:sym typeface="Symbol" panose="05050102010706020507" pitchFamily="18" charset="2"/>
              </a:rPr>
              <a:t> = </a:t>
            </a:r>
            <a:r>
              <a:rPr lang="en-US">
                <a:solidFill>
                  <a:prstClr val="black"/>
                </a:solidFill>
                <a:sym typeface="Symbol" panose="05050102010706020507" pitchFamily="18" charset="2"/>
              </a:rPr>
              <a:t></a:t>
            </a:r>
            <a:r>
              <a:rPr lang="en-US" baseline="-25000">
                <a:solidFill>
                  <a:prstClr val="black"/>
                </a:solidFill>
                <a:sym typeface="Symbol" panose="05050102010706020507" pitchFamily="18" charset="2"/>
              </a:rPr>
              <a:t>s</a:t>
            </a:r>
            <a:r>
              <a:rPr lang="en-US">
                <a:solidFill>
                  <a:prstClr val="black"/>
                </a:solidFill>
                <a:sym typeface="Symbol" panose="05050102010706020507" pitchFamily="18" charset="2"/>
              </a:rPr>
              <a:t> - </a:t>
            </a:r>
            <a:r>
              <a:rPr lang="en-US" baseline="-25000">
                <a:solidFill>
                  <a:prstClr val="black"/>
                </a:solidFill>
                <a:sym typeface="Symbol" panose="05050102010706020507" pitchFamily="18" charset="2"/>
              </a:rPr>
              <a:t>p</a:t>
            </a:r>
          </a:p>
          <a:p>
            <a:pPr>
              <a:buNone/>
            </a:pPr>
            <a:r>
              <a:rPr lang="en-US" baseline="-25000">
                <a:solidFill>
                  <a:prstClr val="black"/>
                </a:solidFill>
                <a:sym typeface="Symbol" panose="05050102010706020507" pitchFamily="18" charset="2"/>
              </a:rPr>
              <a:t>		</a:t>
            </a:r>
            <a:r>
              <a:rPr lang="en-US">
                <a:solidFill>
                  <a:prstClr val="black"/>
                </a:solidFill>
                <a:sym typeface="Symbol" panose="05050102010706020507" pitchFamily="18" charset="2"/>
              </a:rPr>
              <a:t> c: </a:t>
            </a:r>
            <a:r>
              <a:rPr lang="en-US" err="1">
                <a:solidFill>
                  <a:prstClr val="black"/>
                </a:solidFill>
                <a:sym typeface="Symbol" panose="05050102010706020507" pitchFamily="18" charset="2"/>
              </a:rPr>
              <a:t>Hằng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số</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phụ</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thuộc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dạng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cửa</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sổ</a:t>
            </a:r>
            <a:r>
              <a:rPr lang="en-US">
                <a:solidFill>
                  <a:prstClr val="black"/>
                </a:solidFill>
                <a:sym typeface="Symbol" panose="05050102010706020507" pitchFamily="18" charset="2"/>
              </a:rPr>
              <a:t>.</a:t>
            </a:r>
          </a:p>
          <a:p>
            <a:pPr>
              <a:buNone/>
            </a:pPr>
            <a:r>
              <a:rPr lang="en-US">
                <a:solidFill>
                  <a:prstClr val="black"/>
                </a:solidFill>
                <a:sym typeface="Symbol" panose="05050102010706020507" pitchFamily="18" charset="2"/>
              </a:rPr>
              <a:t>	5. </a:t>
            </a:r>
            <a:r>
              <a:rPr lang="en-US" err="1">
                <a:solidFill>
                  <a:prstClr val="black"/>
                </a:solidFill>
                <a:sym typeface="Symbol" panose="05050102010706020507" pitchFamily="18" charset="2"/>
              </a:rPr>
              <a:t>Chọn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bộ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lọc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lý</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tưởng</a:t>
            </a:r>
            <a:endParaRPr lang="en-US">
              <a:solidFill>
                <a:prstClr val="black"/>
              </a:solidFill>
              <a:sym typeface="Symbol" panose="05050102010706020507" pitchFamily="18" charset="2"/>
            </a:endParaRPr>
          </a:p>
          <a:p>
            <a:pPr>
              <a:buNone/>
            </a:pPr>
            <a:r>
              <a:rPr lang="en-US">
                <a:solidFill>
                  <a:prstClr val="black"/>
                </a:solidFill>
                <a:sym typeface="Symbol" panose="05050102010706020507" pitchFamily="18" charset="2"/>
              </a:rPr>
              <a:t>	6. </a:t>
            </a:r>
            <a:r>
              <a:rPr lang="en-US" err="1">
                <a:solidFill>
                  <a:prstClr val="black"/>
                </a:solidFill>
                <a:sym typeface="Symbol" panose="05050102010706020507" pitchFamily="18" charset="2"/>
              </a:rPr>
              <a:t>Tính</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đáp</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ứng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xung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bộ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lọc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thực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tế</a:t>
            </a:r>
            <a:r>
              <a:rPr lang="en-US">
                <a:solidFill>
                  <a:prstClr val="black"/>
                </a:solidFill>
                <a:sym typeface="Symbol" panose="05050102010706020507" pitchFamily="18" charset="2"/>
              </a:rPr>
              <a:t>: h(n) = w(n).</a:t>
            </a:r>
            <a:r>
              <a:rPr lang="en-US" err="1">
                <a:solidFill>
                  <a:prstClr val="black"/>
                </a:solidFill>
                <a:sym typeface="Symbol" panose="05050102010706020507" pitchFamily="18" charset="2"/>
              </a:rPr>
              <a:t>h</a:t>
            </a:r>
            <a:r>
              <a:rPr lang="en-US" baseline="-25000" err="1">
                <a:solidFill>
                  <a:prstClr val="black"/>
                </a:solidFill>
                <a:sym typeface="Symbol" panose="05050102010706020507" pitchFamily="18" charset="2"/>
              </a:rPr>
              <a:t>d</a:t>
            </a:r>
            <a:r>
              <a:rPr lang="en-US">
                <a:solidFill>
                  <a:prstClr val="black"/>
                </a:solidFill>
                <a:sym typeface="Symbol" panose="05050102010706020507" pitchFamily="18" charset="2"/>
              </a:rPr>
              <a:t> (n-)</a:t>
            </a:r>
          </a:p>
          <a:p>
            <a:pPr>
              <a:buNone/>
            </a:pPr>
            <a:r>
              <a:rPr lang="en-US">
                <a:solidFill>
                  <a:prstClr val="black"/>
                </a:solidFill>
                <a:sym typeface="Symbol" panose="05050102010706020507" pitchFamily="18" charset="2"/>
              </a:rPr>
              <a:t>		 = N/2. (</a:t>
            </a:r>
            <a:r>
              <a:rPr lang="en-US" err="1">
                <a:solidFill>
                  <a:prstClr val="black"/>
                </a:solidFill>
                <a:sym typeface="Symbol" panose="05050102010706020507" pitchFamily="18" charset="2"/>
              </a:rPr>
              <a:t>trường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hợp</a:t>
            </a:r>
            <a:r>
              <a:rPr lang="en-US">
                <a:solidFill>
                  <a:prstClr val="black"/>
                </a:solidFill>
                <a:sym typeface="Symbol" panose="05050102010706020507" pitchFamily="18" charset="2"/>
              </a:rPr>
              <a:t> N </a:t>
            </a:r>
            <a:r>
              <a:rPr lang="en-US" err="1">
                <a:solidFill>
                  <a:prstClr val="black"/>
                </a:solidFill>
                <a:sym typeface="Symbol" panose="05050102010706020507" pitchFamily="18" charset="2"/>
              </a:rPr>
              <a:t>chẵn</a:t>
            </a:r>
            <a:r>
              <a:rPr lang="en-US">
                <a:solidFill>
                  <a:prstClr val="black"/>
                </a:solidFill>
                <a:sym typeface="Symbol" panose="05050102010706020507" pitchFamily="18" charset="2"/>
              </a:rPr>
              <a:t>).</a:t>
            </a:r>
          </a:p>
          <a:p>
            <a:pPr>
              <a:buNone/>
            </a:pPr>
            <a:r>
              <a:rPr lang="en-US">
                <a:solidFill>
                  <a:prstClr val="black"/>
                </a:solidFill>
                <a:sym typeface="Symbol" panose="05050102010706020507" pitchFamily="18" charset="2"/>
              </a:rPr>
              <a:t>		 = (N – 1)/2. (</a:t>
            </a:r>
            <a:r>
              <a:rPr lang="en-US" err="1">
                <a:solidFill>
                  <a:prstClr val="black"/>
                </a:solidFill>
                <a:sym typeface="Symbol" panose="05050102010706020507" pitchFamily="18" charset="2"/>
              </a:rPr>
              <a:t>trường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hợp</a:t>
            </a:r>
            <a:r>
              <a:rPr lang="en-US">
                <a:solidFill>
                  <a:prstClr val="black"/>
                </a:solidFill>
                <a:sym typeface="Symbol" panose="05050102010706020507" pitchFamily="18" charset="2"/>
              </a:rPr>
              <a:t> N </a:t>
            </a:r>
            <a:r>
              <a:rPr lang="en-US" err="1">
                <a:solidFill>
                  <a:prstClr val="black"/>
                </a:solidFill>
                <a:sym typeface="Symbol" panose="05050102010706020507" pitchFamily="18" charset="2"/>
              </a:rPr>
              <a:t>lẻ</a:t>
            </a:r>
            <a:r>
              <a:rPr lang="en-US">
                <a:solidFill>
                  <a:prstClr val="black"/>
                </a:solidFill>
                <a:sym typeface="Symbol" panose="05050102010706020507" pitchFamily="18" charset="2"/>
              </a:rPr>
              <a:t>).</a:t>
            </a:r>
          </a:p>
          <a:p>
            <a:pPr>
              <a:buNone/>
            </a:pP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Trong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đó</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a:t>
            </a:r>
            <a:r>
              <a:rPr lang="en-US" baseline="-25000" err="1">
                <a:solidFill>
                  <a:prstClr val="black"/>
                </a:solidFill>
                <a:sym typeface="Symbol" panose="05050102010706020507" pitchFamily="18" charset="2"/>
              </a:rPr>
              <a:t>d</a:t>
            </a:r>
            <a:r>
              <a:rPr lang="en-US">
                <a:solidFill>
                  <a:prstClr val="black"/>
                </a:solidFill>
                <a:sym typeface="Symbol" panose="05050102010706020507" pitchFamily="18" charset="2"/>
              </a:rPr>
              <a:t> (n): </a:t>
            </a:r>
            <a:r>
              <a:rPr lang="en-US" err="1">
                <a:solidFill>
                  <a:prstClr val="black"/>
                </a:solidFill>
                <a:sym typeface="Symbol" panose="05050102010706020507" pitchFamily="18" charset="2"/>
              </a:rPr>
              <a:t>đáp</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ứng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xung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bộ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lọc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lý</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tưởng</a:t>
            </a:r>
            <a:r>
              <a:rPr lang="en-US">
                <a:solidFill>
                  <a:prstClr val="black"/>
                </a:solidFill>
                <a:sym typeface="Symbol" panose="05050102010706020507" pitchFamily="18" charset="2"/>
              </a:rPr>
              <a:t>.</a:t>
            </a:r>
          </a:p>
          <a:p>
            <a:pPr>
              <a:buNone/>
            </a:pPr>
            <a:r>
              <a:rPr lang="en-US">
                <a:solidFill>
                  <a:prstClr val="black"/>
                </a:solidFill>
                <a:sym typeface="Symbol" panose="05050102010706020507" pitchFamily="18" charset="2"/>
              </a:rPr>
              <a:t>			     w(n): </a:t>
            </a:r>
            <a:r>
              <a:rPr lang="en-US" err="1">
                <a:solidFill>
                  <a:prstClr val="black"/>
                </a:solidFill>
                <a:sym typeface="Symbol" panose="05050102010706020507" pitchFamily="18" charset="2"/>
              </a:rPr>
              <a:t>hàm</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cửa</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sổ</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có</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chiều</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dài</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hữu</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hạn</a:t>
            </a:r>
            <a:r>
              <a:rPr lang="en-US">
                <a:solidFill>
                  <a:prstClr val="black"/>
                </a:solidFill>
                <a:sym typeface="Symbol" panose="05050102010706020507" pitchFamily="18" charset="2"/>
              </a:rPr>
              <a:t> N </a:t>
            </a:r>
            <a:r>
              <a:rPr lang="en-US" err="1">
                <a:solidFill>
                  <a:prstClr val="black"/>
                </a:solidFill>
                <a:sym typeface="Symbol" panose="05050102010706020507" pitchFamily="18" charset="2"/>
              </a:rPr>
              <a:t>và</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đối</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xứng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quanh</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điểm</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giữa.Việc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lựa</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chọn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loại</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cửa</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sổ</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ảnh</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hưởng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đến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sự</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xấp</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xỉ</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của</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đáp</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ứng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tần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số</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bộ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lọc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thực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tế</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và</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đáp</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ứng</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tần</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số</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bộ</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lọc</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lý</a:t>
            </a:r>
            <a:r>
              <a:rPr lang="en-US">
                <a:solidFill>
                  <a:prstClr val="black"/>
                </a:solidFill>
                <a:sym typeface="Symbol" panose="05050102010706020507" pitchFamily="18" charset="2"/>
              </a:rPr>
              <a:t> </a:t>
            </a:r>
            <a:r>
              <a:rPr lang="en-US" err="1">
                <a:solidFill>
                  <a:prstClr val="black"/>
                </a:solidFill>
                <a:sym typeface="Symbol" panose="05050102010706020507" pitchFamily="18" charset="2"/>
              </a:rPr>
              <a:t>tưởng</a:t>
            </a:r>
            <a:r>
              <a:rPr lang="en-US">
                <a:solidFill>
                  <a:prstClr val="black"/>
                </a:solidFill>
                <a:sym typeface="Symbol" panose="05050102010706020507" pitchFamily="18" charset="2"/>
              </a:rPr>
              <a:t>.</a:t>
            </a:r>
            <a:endParaRPr lang="en-US"/>
          </a:p>
        </p:txBody>
      </p:sp>
      <p:sp>
        <p:nvSpPr>
          <p:cNvPr id="22323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236"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238"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241"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243"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245" name="Rectangle 1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mc:Choice xmlns:a14="http://schemas.microsoft.com/office/drawing/2010/main" Requires="a14">
          <p:sp>
            <p:nvSpPr>
              <p:cNvPr id="2" name="Rectangle 1"/>
              <p:cNvSpPr/>
              <p:nvPr/>
            </p:nvSpPr>
            <p:spPr>
              <a:xfrm>
                <a:off x="8872379" y="952905"/>
                <a:ext cx="2086533"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𝑝</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𝑠</m:t>
                          </m:r>
                        </m:sub>
                      </m:sSub>
                      <m:f>
                        <m:fPr>
                          <m:type m:val="lin"/>
                          <m:ctrlPr>
                            <a:rPr lang="en-US" i="1">
                              <a:latin typeface="Cambria Math" panose="02040503050406030204" pitchFamily="18" charset="0"/>
                            </a:rPr>
                          </m:ctrlPr>
                        </m:fPr>
                        <m:num>
                          <m:r>
                            <a:rPr lang="en-US" i="0">
                              <a:latin typeface="Cambria Math" panose="02040503050406030204" pitchFamily="18" charset="0"/>
                            </a:rPr>
                            <m:t>)</m:t>
                          </m:r>
                        </m:num>
                        <m:den>
                          <m:r>
                            <a:rPr lang="en-US" i="0">
                              <a:latin typeface="Cambria Math" panose="02040503050406030204" pitchFamily="18" charset="0"/>
                            </a:rPr>
                            <m:t>2</m:t>
                          </m:r>
                        </m:den>
                      </m:f>
                    </m:oMath>
                  </m:oMathPara>
                </a14:m>
                <a:endParaRPr lang="en-US"/>
              </a:p>
            </p:txBody>
          </p:sp>
        </mc:Choice>
        <mc:Fallback>
          <p:sp>
            <p:nvSpPr>
              <p:cNvPr id="2" name="Rectangle 1"/>
              <p:cNvSpPr>
                <a:spLocks noRot="1" noChangeAspect="1" noMove="1" noResize="1" noEditPoints="1" noAdjustHandles="1" noChangeArrowheads="1" noChangeShapeType="1" noTextEdit="1"/>
              </p:cNvSpPr>
              <p:nvPr/>
            </p:nvSpPr>
            <p:spPr>
              <a:xfrm>
                <a:off x="8872379" y="952905"/>
                <a:ext cx="2086533" cy="390748"/>
              </a:xfrm>
              <a:prstGeom prst="rect">
                <a:avLst/>
              </a:prstGeom>
              <a:blipFill>
                <a:blip r:embed="rId2"/>
                <a:stretch>
                  <a:fillRect t="-109375" r="-22741" b="-164063"/>
                </a:stretch>
              </a:blipFill>
            </p:spPr>
            <p:txBody>
              <a:bodyPr/>
              <a:lstStyle/>
              <a:p>
                <a:r>
                  <a:rPr lang="en-US">
                    <a:noFill/>
                  </a:rPr>
                  <a:t> </a:t>
                </a:r>
              </a:p>
            </p:txBody>
          </p:sp>
        </mc:Fallback>
      </mc:AlternateContent>
    </p:spTree>
    <p:extLst>
      <p:ext uri="{BB962C8B-B14F-4D97-AF65-F5344CB8AC3E}">
        <p14:creationId xmlns:p14="http://schemas.microsoft.com/office/powerpoint/2010/main" val="2348506421"/>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881" y="119566"/>
            <a:ext cx="6096000" cy="646331"/>
          </a:xfrm>
          <a:prstGeom prst="rect">
            <a:avLst/>
          </a:prstGeom>
        </p:spPr>
        <p:txBody>
          <a:bodyPr>
            <a:spAutoFit/>
          </a:bodyPr>
          <a:lstStyle/>
          <a:p>
            <a:r>
              <a:rPr lang="en-US" i="1">
                <a:solidFill>
                  <a:srgbClr val="FF0000"/>
                </a:solidFill>
                <a:latin typeface="Arial" panose="020B0604020202020204" pitchFamily="34" charset="0"/>
              </a:rPr>
              <a:t>Các </a:t>
            </a:r>
            <a:r>
              <a:rPr lang="en-US" i="1" err="1">
                <a:solidFill>
                  <a:srgbClr val="FF0000"/>
                </a:solidFill>
                <a:latin typeface="Arial" panose="020B0604020202020204" pitchFamily="34" charset="0"/>
              </a:rPr>
              <a:t>loại</a:t>
            </a:r>
            <a:r>
              <a:rPr lang="en-US" i="1">
                <a:solidFill>
                  <a:srgbClr val="FF0000"/>
                </a:solidFill>
                <a:latin typeface="Arial" panose="020B0604020202020204" pitchFamily="34" charset="0"/>
              </a:rPr>
              <a:t> </a:t>
            </a:r>
            <a:r>
              <a:rPr lang="en-US" i="1" err="1">
                <a:solidFill>
                  <a:srgbClr val="FF0000"/>
                </a:solidFill>
                <a:latin typeface="Arial" panose="020B0604020202020204" pitchFamily="34" charset="0"/>
              </a:rPr>
              <a:t>cửa</a:t>
            </a:r>
            <a:r>
              <a:rPr lang="en-US" i="1">
                <a:solidFill>
                  <a:srgbClr val="FF0000"/>
                </a:solidFill>
                <a:latin typeface="Arial" panose="020B0604020202020204" pitchFamily="34" charset="0"/>
              </a:rPr>
              <a:t> </a:t>
            </a:r>
            <a:r>
              <a:rPr lang="en-US" i="1" err="1">
                <a:solidFill>
                  <a:srgbClr val="FF0000"/>
                </a:solidFill>
                <a:latin typeface="Arial" panose="020B0604020202020204" pitchFamily="34" charset="0"/>
              </a:rPr>
              <a:t>sổ</a:t>
            </a:r>
            <a:r>
              <a:rPr lang="en-US" i="1">
                <a:solidFill>
                  <a:srgbClr val="FF0000"/>
                </a:solidFill>
                <a:latin typeface="Arial" panose="020B0604020202020204" pitchFamily="34" charset="0"/>
              </a:rPr>
              <a:t> </a:t>
            </a:r>
            <a:r>
              <a:rPr lang="en-US" i="1" err="1">
                <a:solidFill>
                  <a:srgbClr val="FF0000"/>
                </a:solidFill>
                <a:latin typeface="Arial" panose="020B0604020202020204" pitchFamily="34" charset="0"/>
              </a:rPr>
              <a:t>thông</a:t>
            </a:r>
            <a:r>
              <a:rPr lang="en-US" i="1">
                <a:solidFill>
                  <a:srgbClr val="FF0000"/>
                </a:solidFill>
                <a:latin typeface="Arial" panose="020B0604020202020204" pitchFamily="34" charset="0"/>
              </a:rPr>
              <a:t> </a:t>
            </a:r>
            <a:r>
              <a:rPr lang="en-US" i="1" err="1">
                <a:solidFill>
                  <a:srgbClr val="FF0000"/>
                </a:solidFill>
                <a:latin typeface="Arial" panose="020B0604020202020204" pitchFamily="34" charset="0"/>
              </a:rPr>
              <a:t>dụng</a:t>
            </a:r>
            <a:r>
              <a:rPr lang="en-US"/>
              <a:t> </a:t>
            </a:r>
            <a:br>
              <a:rPr lang="en-US"/>
            </a:br>
            <a:endParaRPr lang="en-US"/>
          </a:p>
        </p:txBody>
      </p:sp>
      <p:pic>
        <p:nvPicPr>
          <p:cNvPr id="5" name="Picture 4"/>
          <p:cNvPicPr>
            <a:picLocks noChangeAspect="1"/>
          </p:cNvPicPr>
          <p:nvPr/>
        </p:nvPicPr>
        <p:blipFill>
          <a:blip r:embed="rId2"/>
          <a:stretch>
            <a:fillRect/>
          </a:stretch>
        </p:blipFill>
        <p:spPr>
          <a:xfrm>
            <a:off x="1284791" y="1030148"/>
            <a:ext cx="9676434" cy="5173882"/>
          </a:xfrm>
          <a:prstGeom prst="rect">
            <a:avLst/>
          </a:prstGeom>
        </p:spPr>
      </p:pic>
    </p:spTree>
    <p:extLst>
      <p:ext uri="{BB962C8B-B14F-4D97-AF65-F5344CB8AC3E}">
        <p14:creationId xmlns:p14="http://schemas.microsoft.com/office/powerpoint/2010/main" val="3729793472"/>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941" y="1136826"/>
            <a:ext cx="9990103" cy="5342996"/>
          </a:xfrm>
          <a:prstGeom prst="rect">
            <a:avLst/>
          </a:prstGeom>
        </p:spPr>
      </p:pic>
      <p:sp>
        <p:nvSpPr>
          <p:cNvPr id="5" name="TextBox 4"/>
          <p:cNvSpPr txBox="1"/>
          <p:nvPr/>
        </p:nvSpPr>
        <p:spPr>
          <a:xfrm flipH="1">
            <a:off x="327941" y="304800"/>
            <a:ext cx="7213037"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phổ</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cửa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sổ</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96921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0489" y="1308462"/>
            <a:ext cx="9956799" cy="5195711"/>
          </a:xfrm>
          <a:prstGeom prst="rect">
            <a:avLst/>
          </a:prstGeom>
        </p:spPr>
      </p:pic>
      <p:pic>
        <p:nvPicPr>
          <p:cNvPr id="5" name="Picture 4"/>
          <p:cNvPicPr>
            <a:picLocks noChangeAspect="1"/>
          </p:cNvPicPr>
          <p:nvPr/>
        </p:nvPicPr>
        <p:blipFill>
          <a:blip r:embed="rId3"/>
          <a:stretch>
            <a:fillRect/>
          </a:stretch>
        </p:blipFill>
        <p:spPr>
          <a:xfrm>
            <a:off x="138198" y="193351"/>
            <a:ext cx="7309738" cy="646232"/>
          </a:xfrm>
          <a:prstGeom prst="rect">
            <a:avLst/>
          </a:prstGeom>
        </p:spPr>
      </p:pic>
    </p:spTree>
    <p:extLst>
      <p:ext uri="{BB962C8B-B14F-4D97-AF65-F5344CB8AC3E}">
        <p14:creationId xmlns:p14="http://schemas.microsoft.com/office/powerpoint/2010/main" val="417111002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7022" y="1266824"/>
            <a:ext cx="10927645" cy="5077531"/>
          </a:xfrm>
          <a:prstGeom prst="rect">
            <a:avLst/>
          </a:prstGeom>
        </p:spPr>
      </p:pic>
      <p:pic>
        <p:nvPicPr>
          <p:cNvPr id="5" name="Picture 4"/>
          <p:cNvPicPr>
            <a:picLocks noChangeAspect="1"/>
          </p:cNvPicPr>
          <p:nvPr/>
        </p:nvPicPr>
        <p:blipFill>
          <a:blip r:embed="rId3"/>
          <a:stretch>
            <a:fillRect/>
          </a:stretch>
        </p:blipFill>
        <p:spPr>
          <a:xfrm>
            <a:off x="138198" y="193351"/>
            <a:ext cx="7309738" cy="646232"/>
          </a:xfrm>
          <a:prstGeom prst="rect">
            <a:avLst/>
          </a:prstGeom>
        </p:spPr>
      </p:pic>
    </p:spTree>
    <p:extLst>
      <p:ext uri="{BB962C8B-B14F-4D97-AF65-F5344CB8AC3E}">
        <p14:creationId xmlns:p14="http://schemas.microsoft.com/office/powerpoint/2010/main" val="338818442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7378" y="158045"/>
            <a:ext cx="5136444"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Bảng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cửa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sổ</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a:t>
            </a:r>
          </a:p>
        </p:txBody>
      </p:sp>
      <p:graphicFrame>
        <p:nvGraphicFramePr>
          <p:cNvPr id="6" name="Table 5"/>
          <p:cNvGraphicFramePr>
            <a:graphicFrameLocks noGrp="1"/>
          </p:cNvGraphicFramePr>
          <p:nvPr>
            <p:extLst>
              <p:ext uri="{D42A27DB-BD31-4B8C-83A1-F6EECF244321}">
                <p14:modId xmlns:p14="http://schemas.microsoft.com/office/powerpoint/2010/main" val="939922520"/>
              </p:ext>
            </p:extLst>
          </p:nvPr>
        </p:nvGraphicFramePr>
        <p:xfrm>
          <a:off x="1924755" y="1035754"/>
          <a:ext cx="7078134" cy="3322555"/>
        </p:xfrm>
        <a:graphic>
          <a:graphicData uri="http://schemas.openxmlformats.org/drawingml/2006/table">
            <a:tbl>
              <a:tblPr firstRow="1" bandRow="1">
                <a:tableStyleId>{5C22544A-7EE6-4342-B048-85BDC9FD1C3A}</a:tableStyleId>
              </a:tblPr>
              <a:tblGrid>
                <a:gridCol w="1772356">
                  <a:extLst>
                    <a:ext uri="{9D8B030D-6E8A-4147-A177-3AD203B41FA5}">
                      <a16:colId xmlns:a16="http://schemas.microsoft.com/office/drawing/2014/main" val="3780894608"/>
                    </a:ext>
                  </a:extLst>
                </a:gridCol>
                <a:gridCol w="2765778">
                  <a:extLst>
                    <a:ext uri="{9D8B030D-6E8A-4147-A177-3AD203B41FA5}">
                      <a16:colId xmlns:a16="http://schemas.microsoft.com/office/drawing/2014/main" val="1659451623"/>
                    </a:ext>
                  </a:extLst>
                </a:gridCol>
                <a:gridCol w="2540000">
                  <a:extLst>
                    <a:ext uri="{9D8B030D-6E8A-4147-A177-3AD203B41FA5}">
                      <a16:colId xmlns:a16="http://schemas.microsoft.com/office/drawing/2014/main" val="4283120717"/>
                    </a:ext>
                  </a:extLst>
                </a:gridCol>
              </a:tblGrid>
              <a:tr h="573806">
                <a:tc>
                  <a:txBody>
                    <a:bodyPr/>
                    <a:lstStyle/>
                    <a:p>
                      <a:r>
                        <a:rPr lang="en-US" sz="2400" err="1">
                          <a:latin typeface="Times New Roman" panose="02020603050405020304" pitchFamily="18" charset="0"/>
                          <a:cs typeface="Times New Roman" panose="02020603050405020304" pitchFamily="18" charset="0"/>
                        </a:rPr>
                        <a:t>Loại</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cửa</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sổ</a:t>
                      </a: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US" sz="2400" err="1">
                          <a:latin typeface="Times New Roman" panose="02020603050405020304" pitchFamily="18" charset="0"/>
                          <a:cs typeface="Times New Roman" panose="02020603050405020304" pitchFamily="18" charset="0"/>
                        </a:rPr>
                        <a:t>Độ</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rộng</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dải</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chuyển</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tiếp</a:t>
                      </a:r>
                      <a:r>
                        <a:rPr lang="en-US" sz="2400" baseline="0">
                          <a:latin typeface="Times New Roman" panose="02020603050405020304" pitchFamily="18" charset="0"/>
                          <a:cs typeface="Times New Roman" panose="02020603050405020304" pitchFamily="18" charset="0"/>
                        </a:rPr>
                        <a:t> </a:t>
                      </a:r>
                      <a:r>
                        <a:rPr lang="en-US" sz="2400" baseline="0">
                          <a:latin typeface="Times New Roman" panose="02020603050405020304" pitchFamily="18" charset="0"/>
                          <a:cs typeface="Times New Roman" panose="02020603050405020304" pitchFamily="18" charset="0"/>
                          <a:sym typeface="Symbol" panose="05050102010706020507" pitchFamily="18" charset="2"/>
                        </a:rPr>
                        <a:t></a:t>
                      </a:r>
                      <a:endParaRPr lang="en-US" sz="2400">
                        <a:latin typeface="Times New Roman" panose="02020603050405020304" pitchFamily="18" charset="0"/>
                        <a:cs typeface="Times New Roman" panose="02020603050405020304" pitchFamily="18" charset="0"/>
                      </a:endParaRPr>
                    </a:p>
                  </a:txBody>
                  <a:tcPr/>
                </a:tc>
                <a:tc>
                  <a:txBody>
                    <a:bodyPr/>
                    <a:lstStyle/>
                    <a:p>
                      <a:pPr algn="ctr"/>
                      <a:r>
                        <a:rPr lang="en-US" sz="2400" err="1">
                          <a:latin typeface="Times New Roman" panose="02020603050405020304" pitchFamily="18" charset="0"/>
                          <a:cs typeface="Times New Roman" panose="02020603050405020304" pitchFamily="18" charset="0"/>
                        </a:rPr>
                        <a:t>Suy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dải</a:t>
                      </a:r>
                      <a:r>
                        <a:rPr lang="en-US" sz="2400" baseline="0">
                          <a:latin typeface="Times New Roman" panose="02020603050405020304" pitchFamily="18" charset="0"/>
                          <a:cs typeface="Times New Roman" panose="02020603050405020304" pitchFamily="18" charset="0"/>
                        </a:rPr>
                        <a:t> </a:t>
                      </a:r>
                      <a:r>
                        <a:rPr lang="en-US" sz="2400" baseline="0" err="1">
                          <a:latin typeface="Times New Roman" panose="02020603050405020304" pitchFamily="18" charset="0"/>
                          <a:cs typeface="Times New Roman" panose="02020603050405020304" pitchFamily="18" charset="0"/>
                        </a:rPr>
                        <a:t>chặn</a:t>
                      </a:r>
                      <a:r>
                        <a:rPr lang="en-US" sz="2400" baseline="0">
                          <a:latin typeface="Times New Roman" panose="02020603050405020304" pitchFamily="18" charset="0"/>
                          <a:cs typeface="Times New Roman" panose="02020603050405020304" pitchFamily="18" charset="0"/>
                        </a:rPr>
                        <a:t> A</a:t>
                      </a:r>
                      <a:r>
                        <a:rPr lang="en-US" sz="2400" baseline="-25000">
                          <a:latin typeface="Times New Roman" panose="02020603050405020304" pitchFamily="18" charset="0"/>
                          <a:cs typeface="Times New Roman" panose="02020603050405020304" pitchFamily="18" charset="0"/>
                        </a:rPr>
                        <a:t>s</a:t>
                      </a:r>
                      <a:r>
                        <a:rPr lang="en-US" sz="2400" baseline="0">
                          <a:latin typeface="Times New Roman" panose="02020603050405020304" pitchFamily="18" charset="0"/>
                          <a:cs typeface="Times New Roman" panose="02020603050405020304" pitchFamily="18" charset="0"/>
                        </a:rPr>
                        <a:t>[dB]</a:t>
                      </a:r>
                      <a:endParaRPr lang="en-US" sz="2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0303608"/>
                  </a:ext>
                </a:extLst>
              </a:tr>
              <a:tr h="2499595">
                <a:tc>
                  <a:txBody>
                    <a:bodyPr/>
                    <a:lstStyle/>
                    <a:p>
                      <a:pPr algn="ctr"/>
                      <a:r>
                        <a:rPr lang="en-US" sz="2400" b="0" i="0" err="1">
                          <a:solidFill>
                            <a:srgbClr val="FF0000"/>
                          </a:solidFill>
                          <a:effectLst/>
                          <a:latin typeface="Times New Roman" panose="02020603050405020304" pitchFamily="18" charset="0"/>
                          <a:cs typeface="Times New Roman" panose="02020603050405020304" pitchFamily="18" charset="0"/>
                        </a:rPr>
                        <a:t>Chữ</a:t>
                      </a:r>
                      <a:r>
                        <a:rPr lang="en-US" sz="2400" b="0" i="0">
                          <a:solidFill>
                            <a:srgbClr val="FF0000"/>
                          </a:solidFill>
                          <a:effectLst/>
                          <a:latin typeface="Times New Roman" panose="02020603050405020304" pitchFamily="18" charset="0"/>
                          <a:cs typeface="Times New Roman" panose="02020603050405020304" pitchFamily="18" charset="0"/>
                        </a:rPr>
                        <a:t> </a:t>
                      </a:r>
                      <a:r>
                        <a:rPr lang="en-US" sz="2400" b="0" i="0" err="1">
                          <a:solidFill>
                            <a:srgbClr val="FF0000"/>
                          </a:solidFill>
                          <a:effectLst/>
                          <a:latin typeface="Times New Roman" panose="02020603050405020304" pitchFamily="18" charset="0"/>
                          <a:cs typeface="Times New Roman" panose="02020603050405020304" pitchFamily="18" charset="0"/>
                        </a:rPr>
                        <a:t>nhật</a:t>
                      </a:r>
                      <a:br>
                        <a:rPr lang="en-US" sz="2400" b="0" i="0">
                          <a:solidFill>
                            <a:srgbClr val="FF0000"/>
                          </a:solidFill>
                          <a:effectLst/>
                          <a:latin typeface="Times New Roman" panose="02020603050405020304" pitchFamily="18" charset="0"/>
                          <a:cs typeface="Times New Roman" panose="02020603050405020304" pitchFamily="18" charset="0"/>
                        </a:rPr>
                      </a:br>
                      <a:r>
                        <a:rPr lang="en-US" sz="2400" b="0" i="0">
                          <a:solidFill>
                            <a:srgbClr val="FF0000"/>
                          </a:solidFill>
                          <a:effectLst/>
                          <a:latin typeface="Times New Roman" panose="02020603050405020304" pitchFamily="18" charset="0"/>
                          <a:cs typeface="Times New Roman" panose="02020603050405020304" pitchFamily="18" charset="0"/>
                        </a:rPr>
                        <a:t>Tam </a:t>
                      </a:r>
                      <a:r>
                        <a:rPr lang="en-US" sz="2400" b="0" i="0" err="1">
                          <a:solidFill>
                            <a:srgbClr val="FF0000"/>
                          </a:solidFill>
                          <a:effectLst/>
                          <a:latin typeface="Times New Roman" panose="02020603050405020304" pitchFamily="18" charset="0"/>
                          <a:cs typeface="Times New Roman" panose="02020603050405020304" pitchFamily="18" charset="0"/>
                        </a:rPr>
                        <a:t>giác</a:t>
                      </a:r>
                      <a:br>
                        <a:rPr lang="en-US" sz="2400" b="0" i="0">
                          <a:solidFill>
                            <a:srgbClr val="FF0000"/>
                          </a:solidFill>
                          <a:effectLst/>
                          <a:latin typeface="Times New Roman" panose="02020603050405020304" pitchFamily="18" charset="0"/>
                          <a:cs typeface="Times New Roman" panose="02020603050405020304" pitchFamily="18" charset="0"/>
                        </a:rPr>
                      </a:br>
                      <a:r>
                        <a:rPr lang="en-US" sz="2400" b="0" i="0" err="1">
                          <a:solidFill>
                            <a:srgbClr val="FF0000"/>
                          </a:solidFill>
                          <a:effectLst/>
                          <a:latin typeface="Times New Roman" panose="02020603050405020304" pitchFamily="18" charset="0"/>
                          <a:cs typeface="Times New Roman" panose="02020603050405020304" pitchFamily="18" charset="0"/>
                        </a:rPr>
                        <a:t>Hanning</a:t>
                      </a:r>
                      <a:br>
                        <a:rPr lang="en-US" sz="2400" b="0" i="0">
                          <a:solidFill>
                            <a:srgbClr val="FF0000"/>
                          </a:solidFill>
                          <a:effectLst/>
                          <a:latin typeface="Times New Roman" panose="02020603050405020304" pitchFamily="18" charset="0"/>
                          <a:cs typeface="Times New Roman" panose="02020603050405020304" pitchFamily="18" charset="0"/>
                        </a:rPr>
                      </a:br>
                      <a:r>
                        <a:rPr lang="en-US" sz="2400" b="0" i="0">
                          <a:solidFill>
                            <a:srgbClr val="FF0000"/>
                          </a:solidFill>
                          <a:effectLst/>
                          <a:latin typeface="Times New Roman" panose="02020603050405020304" pitchFamily="18" charset="0"/>
                          <a:cs typeface="Times New Roman" panose="02020603050405020304" pitchFamily="18" charset="0"/>
                        </a:rPr>
                        <a:t>Hamming</a:t>
                      </a:r>
                      <a:br>
                        <a:rPr lang="en-US" sz="2400" b="0" i="0">
                          <a:solidFill>
                            <a:srgbClr val="FF0000"/>
                          </a:solidFill>
                          <a:effectLst/>
                          <a:latin typeface="Times New Roman" panose="02020603050405020304" pitchFamily="18" charset="0"/>
                          <a:cs typeface="Times New Roman" panose="02020603050405020304" pitchFamily="18" charset="0"/>
                        </a:rPr>
                      </a:br>
                      <a:r>
                        <a:rPr lang="en-US" sz="2400" b="0" i="0">
                          <a:solidFill>
                            <a:srgbClr val="FF0000"/>
                          </a:solidFill>
                          <a:effectLst/>
                          <a:latin typeface="Times New Roman" panose="02020603050405020304" pitchFamily="18" charset="0"/>
                          <a:cs typeface="Times New Roman" panose="02020603050405020304" pitchFamily="18" charset="0"/>
                        </a:rPr>
                        <a:t>Blackman</a:t>
                      </a:r>
                      <a:endParaRPr lang="en-US" sz="2400">
                        <a:effectLst/>
                        <a:latin typeface="Times New Roman" panose="02020603050405020304" pitchFamily="18" charset="0"/>
                        <a:cs typeface="Times New Roman" panose="02020603050405020304" pitchFamily="18" charset="0"/>
                      </a:endParaRPr>
                    </a:p>
                  </a:txBody>
                  <a:tcPr anchor="ctr"/>
                </a:tc>
                <a:tc>
                  <a:txBody>
                    <a:bodyPr/>
                    <a:lstStyle/>
                    <a:p>
                      <a:pPr algn="ctr"/>
                      <a:r>
                        <a:rPr lang="pt-BR" sz="2400" b="0" i="0">
                          <a:solidFill>
                            <a:srgbClr val="000000"/>
                          </a:solidFill>
                          <a:effectLst/>
                          <a:latin typeface="Times New Roman" panose="02020603050405020304" pitchFamily="18" charset="0"/>
                          <a:cs typeface="Times New Roman" panose="02020603050405020304" pitchFamily="18" charset="0"/>
                        </a:rPr>
                        <a:t>1.8π/N</a:t>
                      </a:r>
                      <a:br>
                        <a:rPr lang="pt-BR" sz="2400" b="0" i="0">
                          <a:solidFill>
                            <a:srgbClr val="000000"/>
                          </a:solidFill>
                          <a:effectLst/>
                          <a:latin typeface="Times New Roman" panose="02020603050405020304" pitchFamily="18" charset="0"/>
                          <a:cs typeface="Times New Roman" panose="02020603050405020304" pitchFamily="18" charset="0"/>
                        </a:rPr>
                      </a:br>
                      <a:r>
                        <a:rPr lang="pt-BR" sz="2400" b="0" i="0">
                          <a:solidFill>
                            <a:srgbClr val="000000"/>
                          </a:solidFill>
                          <a:effectLst/>
                          <a:latin typeface="Times New Roman" panose="02020603050405020304" pitchFamily="18" charset="0"/>
                          <a:cs typeface="Times New Roman" panose="02020603050405020304" pitchFamily="18" charset="0"/>
                        </a:rPr>
                        <a:t>6.1π/N</a:t>
                      </a:r>
                      <a:br>
                        <a:rPr lang="pt-BR" sz="2400" b="0" i="0">
                          <a:solidFill>
                            <a:srgbClr val="000000"/>
                          </a:solidFill>
                          <a:effectLst/>
                          <a:latin typeface="Times New Roman" panose="02020603050405020304" pitchFamily="18" charset="0"/>
                          <a:cs typeface="Times New Roman" panose="02020603050405020304" pitchFamily="18" charset="0"/>
                        </a:rPr>
                      </a:br>
                      <a:r>
                        <a:rPr lang="pt-BR" sz="2400" b="0" i="0">
                          <a:solidFill>
                            <a:srgbClr val="000000"/>
                          </a:solidFill>
                          <a:effectLst/>
                          <a:latin typeface="Times New Roman" panose="02020603050405020304" pitchFamily="18" charset="0"/>
                          <a:cs typeface="Times New Roman" panose="02020603050405020304" pitchFamily="18" charset="0"/>
                        </a:rPr>
                        <a:t>6.2π/N</a:t>
                      </a:r>
                      <a:br>
                        <a:rPr lang="pt-BR" sz="2400" b="0" i="0">
                          <a:solidFill>
                            <a:srgbClr val="000000"/>
                          </a:solidFill>
                          <a:effectLst/>
                          <a:latin typeface="Times New Roman" panose="02020603050405020304" pitchFamily="18" charset="0"/>
                          <a:cs typeface="Times New Roman" panose="02020603050405020304" pitchFamily="18" charset="0"/>
                        </a:rPr>
                      </a:br>
                      <a:r>
                        <a:rPr lang="pt-BR" sz="2400" b="0" i="0">
                          <a:solidFill>
                            <a:srgbClr val="000000"/>
                          </a:solidFill>
                          <a:effectLst/>
                          <a:latin typeface="Times New Roman" panose="02020603050405020304" pitchFamily="18" charset="0"/>
                          <a:cs typeface="Times New Roman" panose="02020603050405020304" pitchFamily="18" charset="0"/>
                        </a:rPr>
                        <a:t>6.6π/N</a:t>
                      </a:r>
                      <a:br>
                        <a:rPr lang="pt-BR" sz="2400" b="0" i="0">
                          <a:solidFill>
                            <a:srgbClr val="000000"/>
                          </a:solidFill>
                          <a:effectLst/>
                          <a:latin typeface="Times New Roman" panose="02020603050405020304" pitchFamily="18" charset="0"/>
                          <a:cs typeface="Times New Roman" panose="02020603050405020304" pitchFamily="18" charset="0"/>
                        </a:rPr>
                      </a:br>
                      <a:r>
                        <a:rPr lang="pt-BR" sz="2400" b="0" i="0">
                          <a:solidFill>
                            <a:srgbClr val="000000"/>
                          </a:solidFill>
                          <a:effectLst/>
                          <a:latin typeface="Times New Roman" panose="02020603050405020304" pitchFamily="18" charset="0"/>
                          <a:cs typeface="Times New Roman" panose="02020603050405020304" pitchFamily="18" charset="0"/>
                        </a:rPr>
                        <a:t>11π/N</a:t>
                      </a:r>
                      <a:endParaRPr lang="pt-BR" sz="240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400" b="0" i="0">
                          <a:solidFill>
                            <a:srgbClr val="000000"/>
                          </a:solidFill>
                          <a:effectLst/>
                          <a:latin typeface="Times New Roman" panose="02020603050405020304" pitchFamily="18" charset="0"/>
                          <a:cs typeface="Times New Roman" panose="02020603050405020304" pitchFamily="18" charset="0"/>
                        </a:rPr>
                        <a:t>-21</a:t>
                      </a:r>
                      <a:br>
                        <a:rPr lang="en-US" sz="2400" b="0" i="0">
                          <a:solidFill>
                            <a:srgbClr val="000000"/>
                          </a:solidFill>
                          <a:effectLst/>
                          <a:latin typeface="Times New Roman" panose="02020603050405020304" pitchFamily="18" charset="0"/>
                          <a:cs typeface="Times New Roman" panose="02020603050405020304" pitchFamily="18" charset="0"/>
                        </a:rPr>
                      </a:br>
                      <a:r>
                        <a:rPr lang="en-US" sz="2400" b="0" i="0">
                          <a:solidFill>
                            <a:srgbClr val="000000"/>
                          </a:solidFill>
                          <a:effectLst/>
                          <a:latin typeface="Times New Roman" panose="02020603050405020304" pitchFamily="18" charset="0"/>
                          <a:cs typeface="Times New Roman" panose="02020603050405020304" pitchFamily="18" charset="0"/>
                        </a:rPr>
                        <a:t>-25</a:t>
                      </a:r>
                      <a:br>
                        <a:rPr lang="en-US" sz="2400" b="0" i="0">
                          <a:solidFill>
                            <a:srgbClr val="000000"/>
                          </a:solidFill>
                          <a:effectLst/>
                          <a:latin typeface="Times New Roman" panose="02020603050405020304" pitchFamily="18" charset="0"/>
                          <a:cs typeface="Times New Roman" panose="02020603050405020304" pitchFamily="18" charset="0"/>
                        </a:rPr>
                      </a:br>
                      <a:r>
                        <a:rPr lang="en-US" sz="2400" b="0" i="0">
                          <a:solidFill>
                            <a:srgbClr val="000000"/>
                          </a:solidFill>
                          <a:effectLst/>
                          <a:latin typeface="Times New Roman" panose="02020603050405020304" pitchFamily="18" charset="0"/>
                          <a:cs typeface="Times New Roman" panose="02020603050405020304" pitchFamily="18" charset="0"/>
                        </a:rPr>
                        <a:t>-44</a:t>
                      </a:r>
                      <a:br>
                        <a:rPr lang="en-US" sz="2400" b="0" i="0">
                          <a:solidFill>
                            <a:srgbClr val="000000"/>
                          </a:solidFill>
                          <a:effectLst/>
                          <a:latin typeface="Times New Roman" panose="02020603050405020304" pitchFamily="18" charset="0"/>
                          <a:cs typeface="Times New Roman" panose="02020603050405020304" pitchFamily="18" charset="0"/>
                        </a:rPr>
                      </a:br>
                      <a:r>
                        <a:rPr lang="en-US" sz="2400" b="0" i="0">
                          <a:solidFill>
                            <a:srgbClr val="000000"/>
                          </a:solidFill>
                          <a:effectLst/>
                          <a:latin typeface="Times New Roman" panose="02020603050405020304" pitchFamily="18" charset="0"/>
                          <a:cs typeface="Times New Roman" panose="02020603050405020304" pitchFamily="18" charset="0"/>
                        </a:rPr>
                        <a:t>-53</a:t>
                      </a:r>
                      <a:br>
                        <a:rPr lang="en-US" sz="2400" b="0" i="0">
                          <a:solidFill>
                            <a:srgbClr val="000000"/>
                          </a:solidFill>
                          <a:effectLst/>
                          <a:latin typeface="Times New Roman" panose="02020603050405020304" pitchFamily="18" charset="0"/>
                          <a:cs typeface="Times New Roman" panose="02020603050405020304" pitchFamily="18" charset="0"/>
                        </a:rPr>
                      </a:br>
                      <a:r>
                        <a:rPr lang="en-US" sz="2400" b="0" i="0">
                          <a:solidFill>
                            <a:srgbClr val="000000"/>
                          </a:solidFill>
                          <a:effectLst/>
                          <a:latin typeface="Times New Roman" panose="02020603050405020304" pitchFamily="18" charset="0"/>
                          <a:cs typeface="Times New Roman" panose="02020603050405020304" pitchFamily="18" charset="0"/>
                        </a:rPr>
                        <a:t>-74</a:t>
                      </a:r>
                      <a:endParaRPr lang="en-US" sz="240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87714602"/>
                  </a:ext>
                </a:extLst>
              </a:tr>
            </a:tbl>
          </a:graphicData>
        </a:graphic>
      </p:graphicFrame>
    </p:spTree>
    <p:extLst>
      <p:ext uri="{BB962C8B-B14F-4D97-AF65-F5344CB8AC3E}">
        <p14:creationId xmlns:p14="http://schemas.microsoft.com/office/powerpoint/2010/main" val="2127764972"/>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9911" y="0"/>
            <a:ext cx="10611556" cy="6626577"/>
          </a:xfrm>
          <a:prstGeom prst="rect">
            <a:avLst/>
          </a:prstGeom>
        </p:spPr>
      </p:pic>
    </p:spTree>
    <p:extLst>
      <p:ext uri="{BB962C8B-B14F-4D97-AF65-F5344CB8AC3E}">
        <p14:creationId xmlns:p14="http://schemas.microsoft.com/office/powerpoint/2010/main" val="158326712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2890"/>
            <a:ext cx="2907323" cy="461665"/>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5" name="Rectangle 4"/>
          <p:cNvSpPr/>
          <p:nvPr/>
        </p:nvSpPr>
        <p:spPr bwMode="auto">
          <a:xfrm>
            <a:off x="1004711" y="1106311"/>
            <a:ext cx="5813778" cy="1207911"/>
          </a:xfrm>
          <a:prstGeom prst="rect">
            <a:avLst/>
          </a:prstGeom>
          <a:solidFill>
            <a:srgbClr val="FFC000"/>
          </a:solidFill>
          <a:ln w="9525">
            <a:solidFill>
              <a:srgbClr val="0066FF"/>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6" name="Rectangle 5"/>
          <p:cNvSpPr/>
          <p:nvPr/>
        </p:nvSpPr>
        <p:spPr bwMode="auto">
          <a:xfrm>
            <a:off x="1315155" y="1207916"/>
            <a:ext cx="1298222" cy="1004699"/>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Lấy</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mẫu</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7" name="Rectangle 6"/>
          <p:cNvSpPr/>
          <p:nvPr/>
        </p:nvSpPr>
        <p:spPr bwMode="auto">
          <a:xfrm>
            <a:off x="3203222" y="1207916"/>
            <a:ext cx="1298222" cy="1004699"/>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Lượng</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tử</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8" name="Rectangle 7"/>
          <p:cNvSpPr/>
          <p:nvPr/>
        </p:nvSpPr>
        <p:spPr bwMode="auto">
          <a:xfrm>
            <a:off x="5091289" y="1447982"/>
            <a:ext cx="1298222" cy="524567"/>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Mã</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hóa</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0" name="Straight Arrow Connector 9"/>
          <p:cNvCxnSpPr/>
          <p:nvPr/>
        </p:nvCxnSpPr>
        <p:spPr>
          <a:xfrm flipH="1">
            <a:off x="2596444" y="3635022"/>
            <a:ext cx="338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1"/>
          </p:cNvCxnSpPr>
          <p:nvPr/>
        </p:nvCxnSpPr>
        <p:spPr>
          <a:xfrm>
            <a:off x="414866" y="1710265"/>
            <a:ext cx="9002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7" idx="1"/>
          </p:cNvCxnSpPr>
          <p:nvPr/>
        </p:nvCxnSpPr>
        <p:spPr>
          <a:xfrm>
            <a:off x="2613377" y="1710266"/>
            <a:ext cx="589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01444" y="1710265"/>
            <a:ext cx="5898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89511" y="1732841"/>
            <a:ext cx="90028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0378" y="1253066"/>
            <a:ext cx="8043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srgbClr val="FF0000"/>
                </a:solidFill>
                <a:effectLst/>
                <a:uLnTx/>
                <a:uFillTx/>
                <a:latin typeface="Times New Roman" panose="02020603050405020304" pitchFamily="18" charset="0"/>
                <a:ea typeface="+mn-ea"/>
                <a:cs typeface="Times New Roman" panose="02020603050405020304" pitchFamily="18" charset="0"/>
              </a:rPr>
              <a:t>a</a:t>
            </a: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(t)</a:t>
            </a:r>
          </a:p>
        </p:txBody>
      </p:sp>
      <p:sp>
        <p:nvSpPr>
          <p:cNvPr id="21" name="TextBox 20"/>
          <p:cNvSpPr txBox="1"/>
          <p:nvPr/>
        </p:nvSpPr>
        <p:spPr>
          <a:xfrm>
            <a:off x="2590799" y="1298222"/>
            <a:ext cx="8043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0000"/>
                </a:solidFill>
                <a:effectLst/>
                <a:uLnTx/>
                <a:uFillTx/>
                <a:latin typeface="Calibri"/>
                <a:ea typeface="+mn-ea"/>
                <a:cs typeface="+mn-cs"/>
              </a:rPr>
              <a:t>x</a:t>
            </a:r>
            <a:r>
              <a:rPr kumimoji="0" lang="en-US" sz="2000" b="0" i="0" u="none" strike="noStrike" kern="1200" cap="none" spc="0" normalizeH="0" baseline="-25000" noProof="0" err="1">
                <a:ln>
                  <a:noFill/>
                </a:ln>
                <a:solidFill>
                  <a:srgbClr val="FF0000"/>
                </a:solidFill>
                <a:effectLst/>
                <a:uLnTx/>
                <a:uFillTx/>
                <a:latin typeface="Calibri"/>
                <a:ea typeface="+mn-ea"/>
                <a:cs typeface="+mn-cs"/>
              </a:rPr>
              <a:t>s</a:t>
            </a:r>
            <a:r>
              <a:rPr kumimoji="0" lang="en-US" sz="2000" b="0" i="0" u="none" strike="noStrike" kern="1200" cap="none" spc="0" normalizeH="0" baseline="0" noProof="0">
                <a:ln>
                  <a:noFill/>
                </a:ln>
                <a:solidFill>
                  <a:srgbClr val="FF0000"/>
                </a:solidFill>
                <a:effectLst/>
                <a:uLnTx/>
                <a:uFillTx/>
                <a:latin typeface="Calibri"/>
                <a:ea typeface="+mn-ea"/>
                <a:cs typeface="+mn-cs"/>
              </a:rPr>
              <a:t>(n)</a:t>
            </a:r>
          </a:p>
        </p:txBody>
      </p:sp>
      <p:sp>
        <p:nvSpPr>
          <p:cNvPr id="22" name="TextBox 21"/>
          <p:cNvSpPr txBox="1"/>
          <p:nvPr/>
        </p:nvSpPr>
        <p:spPr>
          <a:xfrm>
            <a:off x="4453467" y="1287410"/>
            <a:ext cx="8043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0000"/>
                </a:solidFill>
                <a:effectLst/>
                <a:uLnTx/>
                <a:uFillTx/>
                <a:latin typeface="Calibri"/>
                <a:ea typeface="+mn-ea"/>
                <a:cs typeface="+mn-cs"/>
              </a:rPr>
              <a:t>x</a:t>
            </a:r>
            <a:r>
              <a:rPr kumimoji="0" lang="en-US" sz="2000" b="0" i="0" u="none" strike="noStrike" kern="1200" cap="none" spc="0" normalizeH="0" baseline="-25000" noProof="0" err="1">
                <a:ln>
                  <a:noFill/>
                </a:ln>
                <a:solidFill>
                  <a:srgbClr val="FF0000"/>
                </a:solidFill>
                <a:effectLst/>
                <a:uLnTx/>
                <a:uFillTx/>
                <a:latin typeface="Calibri"/>
                <a:ea typeface="+mn-ea"/>
                <a:cs typeface="+mn-cs"/>
              </a:rPr>
              <a:t>q</a:t>
            </a:r>
            <a:r>
              <a:rPr kumimoji="0" lang="en-US" sz="2000" b="0" i="0" u="none" strike="noStrike" kern="1200" cap="none" spc="0" normalizeH="0" baseline="0" noProof="0">
                <a:ln>
                  <a:noFill/>
                </a:ln>
                <a:solidFill>
                  <a:srgbClr val="FF0000"/>
                </a:solidFill>
                <a:effectLst/>
                <a:uLnTx/>
                <a:uFillTx/>
                <a:latin typeface="Calibri"/>
                <a:ea typeface="+mn-ea"/>
                <a:cs typeface="+mn-cs"/>
              </a:rPr>
              <a:t>(n)</a:t>
            </a:r>
          </a:p>
        </p:txBody>
      </p:sp>
      <p:sp>
        <p:nvSpPr>
          <p:cNvPr id="23" name="TextBox 22"/>
          <p:cNvSpPr txBox="1"/>
          <p:nvPr/>
        </p:nvSpPr>
        <p:spPr>
          <a:xfrm>
            <a:off x="6485467" y="1301226"/>
            <a:ext cx="8043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x(n)</a:t>
            </a:r>
          </a:p>
        </p:txBody>
      </p:sp>
      <p:sp>
        <p:nvSpPr>
          <p:cNvPr id="26" name="TextBox 25"/>
          <p:cNvSpPr txBox="1"/>
          <p:nvPr/>
        </p:nvSpPr>
        <p:spPr>
          <a:xfrm>
            <a:off x="414866" y="2844800"/>
            <a:ext cx="4473223" cy="29546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 LTTG, LTBĐ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RRTG, LTBĐ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RRTG, RRBĐ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x(n): RRTG, RRBĐ</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6"/>
          <p:cNvSpPr txBox="1"/>
          <p:nvPr/>
        </p:nvSpPr>
        <p:spPr>
          <a:xfrm>
            <a:off x="414866" y="5799455"/>
            <a:ext cx="49860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Sai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lượng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tử</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e</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a:t>
            </a:r>
          </a:p>
        </p:txBody>
      </p:sp>
    </p:spTree>
    <p:extLst>
      <p:ext uri="{BB962C8B-B14F-4D97-AF65-F5344CB8AC3E}">
        <p14:creationId xmlns:p14="http://schemas.microsoft.com/office/powerpoint/2010/main" val="89635665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488" y="255419"/>
            <a:ext cx="10397067" cy="1200329"/>
          </a:xfrm>
          <a:prstGeom prst="rect">
            <a:avLst/>
          </a:prstGeom>
        </p:spPr>
        <p:txBody>
          <a:bodyPr wrap="square">
            <a:spAutoFit/>
          </a:bodyPr>
          <a:lstStyle/>
          <a:p>
            <a:r>
              <a:rPr lang="en-US" sz="2400" err="1">
                <a:solidFill>
                  <a:srgbClr val="000000"/>
                </a:solidFill>
                <a:latin typeface="Times New Roman" panose="02020603050405020304" pitchFamily="18" charset="0"/>
                <a:cs typeface="Times New Roman" panose="02020603050405020304" pitchFamily="18" charset="0"/>
              </a:rPr>
              <a:t>Ví</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dụ</a:t>
            </a:r>
            <a:r>
              <a:rPr lang="en-US" sz="2400">
                <a:solidFill>
                  <a:srgbClr val="000000"/>
                </a:solidFill>
                <a:latin typeface="Times New Roman" panose="02020603050405020304" pitchFamily="18" charset="0"/>
                <a:cs typeface="Times New Roman" panose="02020603050405020304" pitchFamily="18" charset="0"/>
              </a:rPr>
              <a:t> 1:  </a:t>
            </a:r>
            <a:r>
              <a:rPr lang="en-US" sz="2400" err="1">
                <a:solidFill>
                  <a:srgbClr val="000000"/>
                </a:solidFill>
                <a:latin typeface="Times New Roman" panose="02020603050405020304" pitchFamily="18" charset="0"/>
                <a:cs typeface="Times New Roman" panose="02020603050405020304" pitchFamily="18" charset="0"/>
              </a:rPr>
              <a:t>thiết</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kế</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một</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bộ</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lọc</a:t>
            </a:r>
            <a:r>
              <a:rPr lang="en-US" sz="2400">
                <a:solidFill>
                  <a:srgbClr val="000000"/>
                </a:solidFill>
                <a:latin typeface="Times New Roman" panose="02020603050405020304" pitchFamily="18" charset="0"/>
                <a:cs typeface="Times New Roman" panose="02020603050405020304" pitchFamily="18" charset="0"/>
              </a:rPr>
              <a:t> FIR </a:t>
            </a:r>
            <a:r>
              <a:rPr lang="en-US" sz="2400" err="1">
                <a:solidFill>
                  <a:srgbClr val="000000"/>
                </a:solidFill>
                <a:latin typeface="Times New Roman" panose="02020603050405020304" pitchFamily="18" charset="0"/>
                <a:cs typeface="Times New Roman" panose="02020603050405020304" pitchFamily="18" charset="0"/>
              </a:rPr>
              <a:t>thông</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thấp</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có</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những</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đặc</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tả</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sau</a:t>
            </a:r>
            <a:r>
              <a:rPr lang="en-US" sz="2400">
                <a:solidFill>
                  <a:srgbClr val="000000"/>
                </a:solidFill>
                <a:latin typeface="Times New Roman" panose="02020603050405020304" pitchFamily="18" charset="0"/>
                <a:cs typeface="Times New Roman" panose="02020603050405020304" pitchFamily="18" charset="0"/>
              </a:rPr>
              <a:t>: </a:t>
            </a:r>
            <a:r>
              <a:rPr lang="en-US" sz="2400" i="1" err="1">
                <a:solidFill>
                  <a:srgbClr val="000000"/>
                </a:solidFill>
                <a:latin typeface="Times New Roman" panose="02020603050405020304" pitchFamily="18" charset="0"/>
                <a:cs typeface="Times New Roman" panose="02020603050405020304" pitchFamily="18" charset="0"/>
              </a:rPr>
              <a:t>f</a:t>
            </a:r>
            <a:r>
              <a:rPr lang="en-US" sz="2400" i="1" baseline="-25000" err="1">
                <a:solidFill>
                  <a:srgbClr val="000000"/>
                </a:solidFill>
                <a:latin typeface="Times New Roman" panose="02020603050405020304" pitchFamily="18" charset="0"/>
                <a:cs typeface="Times New Roman" panose="02020603050405020304" pitchFamily="18" charset="0"/>
              </a:rPr>
              <a:t>p</a:t>
            </a:r>
            <a:r>
              <a:rPr lang="en-US" sz="2400" i="1">
                <a:solidFill>
                  <a:srgbClr val="000000"/>
                </a:solidFill>
                <a:latin typeface="Times New Roman" panose="02020603050405020304" pitchFamily="18" charset="0"/>
                <a:cs typeface="Times New Roman" panose="02020603050405020304" pitchFamily="18" charset="0"/>
              </a:rPr>
              <a:t> =</a:t>
            </a:r>
            <a:r>
              <a:rPr lang="en-US" sz="2400">
                <a:solidFill>
                  <a:srgbClr val="000000"/>
                </a:solidFill>
                <a:latin typeface="Times New Roman" panose="02020603050405020304" pitchFamily="18" charset="0"/>
                <a:cs typeface="Times New Roman" panose="02020603050405020304" pitchFamily="18" charset="0"/>
              </a:rPr>
              <a:t>2 kHz,</a:t>
            </a:r>
            <a:br>
              <a:rPr lang="en-US" sz="2400">
                <a:solidFill>
                  <a:srgbClr val="000000"/>
                </a:solidFill>
                <a:latin typeface="Times New Roman" panose="02020603050405020304" pitchFamily="18" charset="0"/>
                <a:cs typeface="Times New Roman" panose="02020603050405020304" pitchFamily="18" charset="0"/>
              </a:rPr>
            </a:br>
            <a:r>
              <a:rPr lang="en-US" sz="2400" i="1">
                <a:solidFill>
                  <a:srgbClr val="000000"/>
                </a:solidFill>
                <a:latin typeface="Times New Roman" panose="02020603050405020304" pitchFamily="18" charset="0"/>
                <a:cs typeface="Times New Roman" panose="02020603050405020304" pitchFamily="18" charset="0"/>
              </a:rPr>
              <a:t>fs = </a:t>
            </a:r>
            <a:r>
              <a:rPr lang="en-US" sz="2400">
                <a:solidFill>
                  <a:srgbClr val="000000"/>
                </a:solidFill>
                <a:latin typeface="Times New Roman" panose="02020603050405020304" pitchFamily="18" charset="0"/>
                <a:cs typeface="Times New Roman" panose="02020603050405020304" pitchFamily="18" charset="0"/>
              </a:rPr>
              <a:t>4 kHz, </a:t>
            </a:r>
            <a:r>
              <a:rPr lang="en-US" sz="2400" i="1" err="1">
                <a:solidFill>
                  <a:srgbClr val="000000"/>
                </a:solidFill>
                <a:latin typeface="Times New Roman" panose="02020603050405020304" pitchFamily="18" charset="0"/>
                <a:cs typeface="Times New Roman" panose="02020603050405020304" pitchFamily="18" charset="0"/>
              </a:rPr>
              <a:t>Ap</a:t>
            </a:r>
            <a:r>
              <a:rPr lang="en-US" sz="2400" i="1">
                <a:solidFill>
                  <a:srgbClr val="000000"/>
                </a:solidFill>
                <a:latin typeface="Times New Roman" panose="02020603050405020304" pitchFamily="18" charset="0"/>
                <a:cs typeface="Times New Roman" panose="02020603050405020304" pitchFamily="18" charset="0"/>
              </a:rPr>
              <a:t> = </a:t>
            </a:r>
            <a:r>
              <a:rPr lang="en-US" sz="2400">
                <a:solidFill>
                  <a:srgbClr val="000000"/>
                </a:solidFill>
                <a:latin typeface="Times New Roman" panose="02020603050405020304" pitchFamily="18" charset="0"/>
                <a:cs typeface="Times New Roman" panose="02020603050405020304" pitchFamily="18" charset="0"/>
              </a:rPr>
              <a:t>2 dB, </a:t>
            </a:r>
            <a:r>
              <a:rPr lang="en-US" sz="2400" i="1">
                <a:solidFill>
                  <a:srgbClr val="000000"/>
                </a:solidFill>
                <a:latin typeface="Times New Roman" panose="02020603050405020304" pitchFamily="18" charset="0"/>
                <a:cs typeface="Times New Roman" panose="02020603050405020304" pitchFamily="18" charset="0"/>
              </a:rPr>
              <a:t>As  = </a:t>
            </a:r>
            <a:r>
              <a:rPr lang="en-US" sz="2400">
                <a:solidFill>
                  <a:srgbClr val="000000"/>
                </a:solidFill>
                <a:latin typeface="Times New Roman" panose="02020603050405020304" pitchFamily="18" charset="0"/>
                <a:cs typeface="Times New Roman" panose="02020603050405020304" pitchFamily="18" charset="0"/>
              </a:rPr>
              <a:t>40 dB, </a:t>
            </a:r>
            <a:r>
              <a:rPr lang="en-US" sz="2400" err="1">
                <a:solidFill>
                  <a:srgbClr val="000000"/>
                </a:solidFill>
                <a:latin typeface="Times New Roman" panose="02020603050405020304" pitchFamily="18" charset="0"/>
                <a:cs typeface="Times New Roman" panose="02020603050405020304" pitchFamily="18" charset="0"/>
              </a:rPr>
              <a:t>tần</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số</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lấy</a:t>
            </a:r>
            <a:r>
              <a:rPr lang="en-US" sz="2400">
                <a:solidFill>
                  <a:srgbClr val="000000"/>
                </a:solidFill>
                <a:latin typeface="Times New Roman" panose="02020603050405020304" pitchFamily="18" charset="0"/>
                <a:cs typeface="Times New Roman" panose="02020603050405020304" pitchFamily="18" charset="0"/>
              </a:rPr>
              <a:t> </a:t>
            </a:r>
            <a:r>
              <a:rPr lang="en-US" sz="2400" err="1">
                <a:solidFill>
                  <a:srgbClr val="000000"/>
                </a:solidFill>
                <a:latin typeface="Times New Roman" panose="02020603050405020304" pitchFamily="18" charset="0"/>
                <a:cs typeface="Times New Roman" panose="02020603050405020304" pitchFamily="18" charset="0"/>
              </a:rPr>
              <a:t>mẫu</a:t>
            </a:r>
            <a:r>
              <a:rPr lang="en-US" sz="2400">
                <a:solidFill>
                  <a:srgbClr val="000000"/>
                </a:solidFill>
                <a:latin typeface="Times New Roman" panose="02020603050405020304" pitchFamily="18" charset="0"/>
                <a:cs typeface="Times New Roman" panose="02020603050405020304" pitchFamily="18" charset="0"/>
              </a:rPr>
              <a:t> </a:t>
            </a:r>
            <a:r>
              <a:rPr lang="en-US" sz="2400" i="1">
                <a:solidFill>
                  <a:srgbClr val="000000"/>
                </a:solidFill>
                <a:latin typeface="Times New Roman" panose="02020603050405020304" pitchFamily="18" charset="0"/>
                <a:cs typeface="Times New Roman" panose="02020603050405020304" pitchFamily="18" charset="0"/>
              </a:rPr>
              <a:t>Fs = </a:t>
            </a:r>
            <a:r>
              <a:rPr lang="en-US" sz="2400">
                <a:solidFill>
                  <a:srgbClr val="000000"/>
                </a:solidFill>
                <a:latin typeface="Times New Roman" panose="02020603050405020304" pitchFamily="18" charset="0"/>
                <a:cs typeface="Times New Roman" panose="02020603050405020304" pitchFamily="18" charset="0"/>
              </a:rPr>
              <a:t>20 kHz.</a:t>
            </a:r>
            <a:r>
              <a:rPr lang="en-US" sz="2400">
                <a:latin typeface="Times New Roman" panose="02020603050405020304" pitchFamily="18" charset="0"/>
                <a:cs typeface="Times New Roman" panose="02020603050405020304" pitchFamily="18" charset="0"/>
              </a:rPr>
              <a:t> </a:t>
            </a:r>
            <a:br>
              <a:rPr lang="en-US" sz="2400">
                <a:latin typeface="Times New Roman" panose="02020603050405020304" pitchFamily="18" charset="0"/>
                <a:cs typeface="Times New Roman" panose="02020603050405020304" pitchFamily="18" charset="0"/>
              </a:rPr>
            </a:b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21376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2" name="Rectangle 2"/>
          <p:cNvSpPr>
            <a:spLocks noGrp="1" noChangeArrowheads="1"/>
          </p:cNvSpPr>
          <p:nvPr>
            <p:ph type="title"/>
          </p:nvPr>
        </p:nvSpPr>
        <p:spPr>
          <a:xfrm>
            <a:off x="0" y="59863"/>
            <a:ext cx="8534400" cy="639763"/>
          </a:xfrm>
        </p:spPr>
        <p:txBody>
          <a:bodyPr>
            <a:normAutofit fontScale="90000"/>
          </a:bodyPr>
          <a:lstStyle/>
          <a:p>
            <a:pPr algn="l" eaLnBrk="1" hangingPunct="1"/>
            <a:r>
              <a:rPr lang="en-US" err="1">
                <a:solidFill>
                  <a:srgbClr val="0066FF"/>
                </a:solidFill>
              </a:rPr>
              <a:t>Ví</a:t>
            </a:r>
            <a:r>
              <a:rPr lang="en-US">
                <a:solidFill>
                  <a:srgbClr val="0066FF"/>
                </a:solidFill>
              </a:rPr>
              <a:t> </a:t>
            </a:r>
            <a:r>
              <a:rPr lang="en-US" err="1">
                <a:solidFill>
                  <a:srgbClr val="0066FF"/>
                </a:solidFill>
              </a:rPr>
              <a:t>dụ</a:t>
            </a:r>
            <a:endParaRPr lang="en-US">
              <a:solidFill>
                <a:srgbClr val="0066FF"/>
              </a:solidFill>
            </a:endParaRPr>
          </a:p>
        </p:txBody>
      </p:sp>
      <p:sp>
        <p:nvSpPr>
          <p:cNvPr id="88073" name="Rectangle 3"/>
          <p:cNvSpPr>
            <a:spLocks noGrp="1" noChangeArrowheads="1"/>
          </p:cNvSpPr>
          <p:nvPr>
            <p:ph idx="1"/>
          </p:nvPr>
        </p:nvSpPr>
        <p:spPr>
          <a:xfrm>
            <a:off x="0" y="944155"/>
            <a:ext cx="11582400" cy="5435227"/>
          </a:xfrm>
        </p:spPr>
        <p:txBody>
          <a:bodyPr/>
          <a:lstStyle/>
          <a:p>
            <a:pPr eaLnBrk="1" hangingPunct="1">
              <a:buNone/>
            </a:pPr>
            <a:r>
              <a:rPr lang="en-US"/>
              <a:t>	</a:t>
            </a:r>
            <a:r>
              <a:rPr lang="en-US" err="1"/>
              <a:t>Hãy</a:t>
            </a:r>
            <a:r>
              <a:rPr lang="en-US"/>
              <a:t> </a:t>
            </a:r>
            <a:r>
              <a:rPr lang="en-US" err="1"/>
              <a:t>thiết</a:t>
            </a:r>
            <a:r>
              <a:rPr lang="en-US"/>
              <a:t> </a:t>
            </a:r>
            <a:r>
              <a:rPr lang="en-US" err="1"/>
              <a:t>kế</a:t>
            </a:r>
            <a:r>
              <a:rPr lang="en-US"/>
              <a:t> </a:t>
            </a:r>
            <a:r>
              <a:rPr lang="en-US" err="1"/>
              <a:t>bộ</a:t>
            </a:r>
            <a:r>
              <a:rPr lang="en-US"/>
              <a:t> </a:t>
            </a:r>
            <a:r>
              <a:rPr lang="en-US" err="1"/>
              <a:t>lọc</a:t>
            </a:r>
            <a:r>
              <a:rPr lang="en-US"/>
              <a:t> </a:t>
            </a:r>
            <a:r>
              <a:rPr lang="en-US" err="1"/>
              <a:t>số</a:t>
            </a:r>
            <a:r>
              <a:rPr lang="en-US"/>
              <a:t> </a:t>
            </a:r>
            <a:r>
              <a:rPr lang="en-US" err="1"/>
              <a:t>thông</a:t>
            </a:r>
            <a:r>
              <a:rPr lang="en-US"/>
              <a:t> </a:t>
            </a:r>
            <a:r>
              <a:rPr lang="en-US" err="1"/>
              <a:t>thấp</a:t>
            </a:r>
            <a:r>
              <a:rPr lang="en-US"/>
              <a:t> FIR </a:t>
            </a:r>
            <a:r>
              <a:rPr lang="en-US" err="1"/>
              <a:t>pha</a:t>
            </a:r>
            <a:r>
              <a:rPr lang="en-US"/>
              <a:t> </a:t>
            </a:r>
            <a:r>
              <a:rPr lang="en-US" err="1"/>
              <a:t>tuyến</a:t>
            </a:r>
            <a:r>
              <a:rPr lang="en-US"/>
              <a:t> tính </a:t>
            </a:r>
            <a:r>
              <a:rPr lang="en-US" err="1"/>
              <a:t>dùng</a:t>
            </a:r>
            <a:r>
              <a:rPr lang="en-US"/>
              <a:t> </a:t>
            </a:r>
            <a:r>
              <a:rPr lang="en-US" err="1"/>
              <a:t>phương</a:t>
            </a:r>
            <a:r>
              <a:rPr lang="en-US"/>
              <a:t> </a:t>
            </a:r>
            <a:r>
              <a:rPr lang="en-US" err="1"/>
              <a:t>pháp</a:t>
            </a:r>
            <a:r>
              <a:rPr lang="en-US"/>
              <a:t> </a:t>
            </a:r>
            <a:r>
              <a:rPr lang="en-US" err="1"/>
              <a:t>cửa</a:t>
            </a:r>
            <a:r>
              <a:rPr lang="en-US"/>
              <a:t> </a:t>
            </a:r>
            <a:r>
              <a:rPr lang="en-US" err="1"/>
              <a:t>sổ</a:t>
            </a:r>
            <a:r>
              <a:rPr lang="en-US"/>
              <a:t> </a:t>
            </a:r>
            <a:r>
              <a:rPr lang="en-US" err="1"/>
              <a:t>chữ</a:t>
            </a:r>
            <a:r>
              <a:rPr lang="en-US"/>
              <a:t> </a:t>
            </a:r>
            <a:r>
              <a:rPr lang="en-US" err="1"/>
              <a:t>nhật</a:t>
            </a:r>
            <a:r>
              <a:rPr lang="en-US"/>
              <a:t>:</a:t>
            </a:r>
          </a:p>
          <a:p>
            <a:pPr eaLnBrk="1" hangingPunct="1">
              <a:buNone/>
            </a:pPr>
            <a:r>
              <a:rPr lang="en-US"/>
              <a:t>	</a:t>
            </a:r>
          </a:p>
          <a:p>
            <a:pPr eaLnBrk="1" hangingPunct="1">
              <a:buNone/>
            </a:pPr>
            <a:r>
              <a:rPr lang="en-US"/>
              <a:t>Ta </a:t>
            </a:r>
            <a:r>
              <a:rPr lang="en-US" err="1"/>
              <a:t>có</a:t>
            </a:r>
            <a:r>
              <a:rPr lang="en-US"/>
              <a:t> </a:t>
            </a:r>
            <a:r>
              <a:rPr lang="en-US" err="1"/>
              <a:t>đáp</a:t>
            </a:r>
            <a:r>
              <a:rPr lang="en-US"/>
              <a:t> </a:t>
            </a:r>
            <a:r>
              <a:rPr lang="en-US" err="1"/>
              <a:t>ứng</a:t>
            </a:r>
            <a:r>
              <a:rPr lang="en-US"/>
              <a:t> </a:t>
            </a:r>
            <a:r>
              <a:rPr lang="en-US" err="1"/>
              <a:t>xung</a:t>
            </a:r>
            <a:r>
              <a:rPr lang="en-US"/>
              <a:t> </a:t>
            </a:r>
            <a:r>
              <a:rPr lang="en-US" err="1"/>
              <a:t>của</a:t>
            </a:r>
            <a:r>
              <a:rPr lang="en-US"/>
              <a:t> </a:t>
            </a:r>
            <a:r>
              <a:rPr lang="en-US" err="1"/>
              <a:t>bộ</a:t>
            </a:r>
            <a:r>
              <a:rPr lang="en-US"/>
              <a:t> </a:t>
            </a:r>
            <a:r>
              <a:rPr lang="en-US" err="1"/>
              <a:t>lọc</a:t>
            </a:r>
            <a:r>
              <a:rPr lang="en-US"/>
              <a:t> </a:t>
            </a:r>
            <a:r>
              <a:rPr lang="en-US" err="1"/>
              <a:t>thông</a:t>
            </a:r>
            <a:r>
              <a:rPr lang="en-US"/>
              <a:t> </a:t>
            </a:r>
            <a:r>
              <a:rPr lang="en-US" err="1"/>
              <a:t>thấp</a:t>
            </a:r>
            <a:r>
              <a:rPr lang="en-US"/>
              <a:t>:</a:t>
            </a:r>
          </a:p>
          <a:p>
            <a:pPr eaLnBrk="1" hangingPunct="1"/>
            <a:endParaRPr lang="en-US"/>
          </a:p>
          <a:p>
            <a:pPr eaLnBrk="1" hangingPunct="1"/>
            <a:endParaRPr lang="en-US"/>
          </a:p>
          <a:p>
            <a:pPr eaLnBrk="1" hangingPunct="1"/>
            <a:r>
              <a:rPr lang="en-US"/>
              <a:t>Do</a:t>
            </a:r>
          </a:p>
          <a:p>
            <a:pPr eaLnBrk="1" hangingPunct="1"/>
            <a:endParaRPr lang="en-US"/>
          </a:p>
          <a:p>
            <a:pPr eaLnBrk="1" hangingPunct="1"/>
            <a:endParaRPr lang="en-US"/>
          </a:p>
          <a:p>
            <a:pPr eaLnBrk="1" hangingPunct="1"/>
            <a:r>
              <a:rPr lang="en-US" err="1"/>
              <a:t>Cần</a:t>
            </a:r>
            <a:r>
              <a:rPr lang="en-US"/>
              <a:t> </a:t>
            </a:r>
            <a:r>
              <a:rPr lang="en-US" err="1"/>
              <a:t>dịch</a:t>
            </a:r>
            <a:r>
              <a:rPr lang="en-US"/>
              <a:t>:</a:t>
            </a:r>
          </a:p>
        </p:txBody>
      </p:sp>
      <p:sp>
        <p:nvSpPr>
          <p:cNvPr id="88074" name="Rectangle 4"/>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8066" name="Object 5"/>
          <p:cNvGraphicFramePr>
            <a:graphicFrameLocks noChangeAspect="1"/>
          </p:cNvGraphicFramePr>
          <p:nvPr/>
        </p:nvGraphicFramePr>
        <p:xfrm>
          <a:off x="377483" y="1352417"/>
          <a:ext cx="1447800" cy="625475"/>
        </p:xfrm>
        <a:graphic>
          <a:graphicData uri="http://schemas.openxmlformats.org/presentationml/2006/ole">
            <mc:AlternateContent xmlns:mc="http://schemas.openxmlformats.org/markup-compatibility/2006">
              <mc:Choice xmlns:v="urn:schemas-microsoft-com:vml" Requires="v">
                <p:oleObj spid="_x0000_s198657" r:id="rId3" imgW="901309" imgH="393529" progId="Equation.DSMT4">
                  <p:embed/>
                </p:oleObj>
              </mc:Choice>
              <mc:Fallback>
                <p:oleObj r:id="rId3" imgW="901309" imgH="393529" progId="Equation.DSMT4">
                  <p:embed/>
                  <p:pic>
                    <p:nvPicPr>
                      <p:cNvPr id="8806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83" y="1352417"/>
                        <a:ext cx="1447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5" name="Rectangle 6"/>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8067" name="Object 7"/>
          <p:cNvGraphicFramePr>
            <a:graphicFrameLocks noChangeAspect="1"/>
          </p:cNvGraphicFramePr>
          <p:nvPr/>
        </p:nvGraphicFramePr>
        <p:xfrm>
          <a:off x="3376246" y="2337580"/>
          <a:ext cx="2590800" cy="884238"/>
        </p:xfrm>
        <a:graphic>
          <a:graphicData uri="http://schemas.openxmlformats.org/presentationml/2006/ole">
            <mc:AlternateContent xmlns:mc="http://schemas.openxmlformats.org/markup-compatibility/2006">
              <mc:Choice xmlns:v="urn:schemas-microsoft-com:vml" Requires="v">
                <p:oleObj spid="_x0000_s198658" r:id="rId5" imgW="1257300" imgH="431800" progId="Equation.DSMT4">
                  <p:embed/>
                </p:oleObj>
              </mc:Choice>
              <mc:Fallback>
                <p:oleObj r:id="rId5" imgW="1257300" imgH="431800" progId="Equation.DSMT4">
                  <p:embed/>
                  <p:pic>
                    <p:nvPicPr>
                      <p:cNvPr id="8806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246" y="2337580"/>
                        <a:ext cx="25908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6" name="Rectangle 8"/>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077" name="Rectangle 10"/>
          <p:cNvSpPr>
            <a:spLocks noChangeArrowheads="1"/>
          </p:cNvSpPr>
          <p:nvPr/>
        </p:nvSpPr>
        <p:spPr bwMode="auto">
          <a:xfrm>
            <a:off x="1524001" y="304907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8069" name="Object 11"/>
          <p:cNvGraphicFramePr>
            <a:graphicFrameLocks noChangeAspect="1"/>
          </p:cNvGraphicFramePr>
          <p:nvPr/>
        </p:nvGraphicFramePr>
        <p:xfrm>
          <a:off x="3143250" y="3498497"/>
          <a:ext cx="1828800" cy="652463"/>
        </p:xfrm>
        <a:graphic>
          <a:graphicData uri="http://schemas.openxmlformats.org/presentationml/2006/ole">
            <mc:AlternateContent xmlns:mc="http://schemas.openxmlformats.org/markup-compatibility/2006">
              <mc:Choice xmlns:v="urn:schemas-microsoft-com:vml" Requires="v">
                <p:oleObj spid="_x0000_s198659" r:id="rId7" imgW="1091726" imgH="393529" progId="Equation.DSMT4">
                  <p:embed/>
                </p:oleObj>
              </mc:Choice>
              <mc:Fallback>
                <p:oleObj r:id="rId7" imgW="1091726" imgH="393529" progId="Equation.DSMT4">
                  <p:embed/>
                  <p:pic>
                    <p:nvPicPr>
                      <p:cNvPr id="8806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50" y="3498497"/>
                        <a:ext cx="182880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8" name="Rectangle 12"/>
          <p:cNvSpPr>
            <a:spLocks noChangeArrowheads="1"/>
          </p:cNvSpPr>
          <p:nvPr/>
        </p:nvSpPr>
        <p:spPr bwMode="auto">
          <a:xfrm>
            <a:off x="1524001" y="24585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8070" name="Object 13"/>
          <p:cNvGraphicFramePr>
            <a:graphicFrameLocks noChangeAspect="1"/>
          </p:cNvGraphicFramePr>
          <p:nvPr/>
        </p:nvGraphicFramePr>
        <p:xfrm>
          <a:off x="6927166" y="3977494"/>
          <a:ext cx="4876800" cy="2401888"/>
        </p:xfrm>
        <a:graphic>
          <a:graphicData uri="http://schemas.openxmlformats.org/presentationml/2006/ole">
            <mc:AlternateContent xmlns:mc="http://schemas.openxmlformats.org/markup-compatibility/2006">
              <mc:Choice xmlns:v="urn:schemas-microsoft-com:vml" Requires="v">
                <p:oleObj spid="_x0000_s198660" r:id="rId9" imgW="3115361" imgH="1717853" progId="">
                  <p:embed/>
                </p:oleObj>
              </mc:Choice>
              <mc:Fallback>
                <p:oleObj r:id="rId9" imgW="3115361" imgH="1717853" progId="">
                  <p:embed/>
                  <p:pic>
                    <p:nvPicPr>
                      <p:cNvPr id="8807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7166" y="3977494"/>
                        <a:ext cx="4876800" cy="2401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9" name="Rectangle 14"/>
          <p:cNvSpPr>
            <a:spLocks noChangeArrowheads="1"/>
          </p:cNvSpPr>
          <p:nvPr/>
        </p:nvSpPr>
        <p:spPr bwMode="auto">
          <a:xfrm>
            <a:off x="1524001" y="27871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8071" name="Object 15"/>
          <p:cNvGraphicFramePr>
            <a:graphicFrameLocks noChangeAspect="1"/>
          </p:cNvGraphicFramePr>
          <p:nvPr/>
        </p:nvGraphicFramePr>
        <p:xfrm>
          <a:off x="2186647" y="4405532"/>
          <a:ext cx="742950" cy="762000"/>
        </p:xfrm>
        <a:graphic>
          <a:graphicData uri="http://schemas.openxmlformats.org/presentationml/2006/ole">
            <mc:AlternateContent xmlns:mc="http://schemas.openxmlformats.org/markup-compatibility/2006">
              <mc:Choice xmlns:v="urn:schemas-microsoft-com:vml" Requires="v">
                <p:oleObj spid="_x0000_s198661" r:id="rId11" imgW="380835" imgH="393529" progId="Equation.DSMT4">
                  <p:embed/>
                </p:oleObj>
              </mc:Choice>
              <mc:Fallback>
                <p:oleObj r:id="rId11" imgW="380835" imgH="393529" progId="Equation.DSMT4">
                  <p:embed/>
                  <p:pic>
                    <p:nvPicPr>
                      <p:cNvPr id="88071"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6647" y="4405532"/>
                        <a:ext cx="7429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14004242"/>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2"/>
          <p:cNvSpPr>
            <a:spLocks noGrp="1" noChangeArrowheads="1"/>
          </p:cNvSpPr>
          <p:nvPr>
            <p:ph type="title"/>
          </p:nvPr>
        </p:nvSpPr>
        <p:spPr>
          <a:xfrm>
            <a:off x="38100" y="97353"/>
            <a:ext cx="8534400" cy="639763"/>
          </a:xfrm>
        </p:spPr>
        <p:txBody>
          <a:bodyPr>
            <a:normAutofit fontScale="90000"/>
          </a:bodyPr>
          <a:lstStyle/>
          <a:p>
            <a:pPr algn="l" eaLnBrk="1" hangingPunct="1"/>
            <a:r>
              <a:rPr lang="en-US" err="1">
                <a:solidFill>
                  <a:srgbClr val="0066FF"/>
                </a:solidFill>
              </a:rPr>
              <a:t>Ví</a:t>
            </a:r>
            <a:r>
              <a:rPr lang="en-US">
                <a:solidFill>
                  <a:srgbClr val="0066FF"/>
                </a:solidFill>
              </a:rPr>
              <a:t> </a:t>
            </a:r>
            <a:r>
              <a:rPr lang="en-US" err="1">
                <a:solidFill>
                  <a:srgbClr val="0066FF"/>
                </a:solidFill>
              </a:rPr>
              <a:t>Dụ</a:t>
            </a:r>
            <a:endParaRPr lang="en-US">
              <a:solidFill>
                <a:srgbClr val="0066FF"/>
              </a:solidFill>
            </a:endParaRPr>
          </a:p>
        </p:txBody>
      </p:sp>
      <p:sp>
        <p:nvSpPr>
          <p:cNvPr id="89096" name="Rectangle 3"/>
          <p:cNvSpPr>
            <a:spLocks noGrp="1" noChangeArrowheads="1"/>
          </p:cNvSpPr>
          <p:nvPr>
            <p:ph type="body" sz="half" idx="1"/>
          </p:nvPr>
        </p:nvSpPr>
        <p:spPr>
          <a:xfrm>
            <a:off x="0" y="1066801"/>
            <a:ext cx="5994400" cy="5059363"/>
          </a:xfrm>
        </p:spPr>
        <p:txBody>
          <a:bodyPr>
            <a:normAutofit/>
          </a:bodyPr>
          <a:lstStyle/>
          <a:p>
            <a:pPr eaLnBrk="1" hangingPunct="1"/>
            <a:r>
              <a:rPr lang="en-US" err="1"/>
              <a:t>Đáp</a:t>
            </a:r>
            <a:r>
              <a:rPr lang="en-US"/>
              <a:t> </a:t>
            </a:r>
            <a:r>
              <a:rPr lang="en-US" err="1"/>
              <a:t>ứng</a:t>
            </a:r>
            <a:r>
              <a:rPr lang="en-US"/>
              <a:t> </a:t>
            </a:r>
            <a:r>
              <a:rPr lang="en-US" err="1"/>
              <a:t>xung</a:t>
            </a:r>
            <a:r>
              <a:rPr lang="en-US"/>
              <a:t>:</a:t>
            </a:r>
          </a:p>
          <a:p>
            <a:pPr eaLnBrk="1" hangingPunct="1"/>
            <a:endParaRPr lang="en-US"/>
          </a:p>
          <a:p>
            <a:pPr eaLnBrk="1" hangingPunct="1"/>
            <a:endParaRPr lang="en-US"/>
          </a:p>
          <a:p>
            <a:pPr eaLnBrk="1" hangingPunct="1"/>
            <a:r>
              <a:rPr lang="en-US" err="1"/>
              <a:t>Thay</a:t>
            </a:r>
            <a:r>
              <a:rPr lang="en-US"/>
              <a:t> </a:t>
            </a:r>
            <a:r>
              <a:rPr lang="en-US" err="1"/>
              <a:t>số</a:t>
            </a:r>
            <a:endParaRPr lang="en-US"/>
          </a:p>
          <a:p>
            <a:pPr eaLnBrk="1" hangingPunct="1"/>
            <a:endParaRPr lang="en-US"/>
          </a:p>
          <a:p>
            <a:pPr eaLnBrk="1" hangingPunct="1"/>
            <a:endParaRPr lang="en-US"/>
          </a:p>
          <a:p>
            <a:pPr eaLnBrk="1" hangingPunct="1"/>
            <a:endParaRPr lang="en-US"/>
          </a:p>
          <a:p>
            <a:pPr eaLnBrk="1" hangingPunct="1"/>
            <a:endParaRPr lang="en-US"/>
          </a:p>
          <a:p>
            <a:pPr eaLnBrk="1" hangingPunct="1"/>
            <a:r>
              <a:rPr lang="en-US" err="1"/>
              <a:t>Nhân</a:t>
            </a:r>
            <a:r>
              <a:rPr lang="en-US"/>
              <a:t> </a:t>
            </a:r>
            <a:r>
              <a:rPr lang="en-US" err="1"/>
              <a:t>với</a:t>
            </a:r>
            <a:r>
              <a:rPr lang="en-US"/>
              <a:t> </a:t>
            </a:r>
            <a:r>
              <a:rPr lang="en-US" err="1"/>
              <a:t>cửa</a:t>
            </a:r>
            <a:r>
              <a:rPr lang="en-US"/>
              <a:t> </a:t>
            </a:r>
            <a:r>
              <a:rPr lang="en-US" err="1"/>
              <a:t>sổ</a:t>
            </a:r>
            <a:r>
              <a:rPr lang="en-US"/>
              <a:t> </a:t>
            </a:r>
            <a:r>
              <a:rPr lang="en-US" err="1"/>
              <a:t>chữ</a:t>
            </a:r>
            <a:r>
              <a:rPr lang="en-US"/>
              <a:t> </a:t>
            </a:r>
            <a:r>
              <a:rPr lang="en-US" err="1"/>
              <a:t>nhật</a:t>
            </a:r>
            <a:r>
              <a:rPr lang="en-US"/>
              <a:t>:</a:t>
            </a:r>
          </a:p>
          <a:p>
            <a:pPr eaLnBrk="1" hangingPunct="1"/>
            <a:endParaRPr lang="en-US"/>
          </a:p>
        </p:txBody>
      </p:sp>
      <p:graphicFrame>
        <p:nvGraphicFramePr>
          <p:cNvPr id="89091" name="Object 7"/>
          <p:cNvGraphicFramePr>
            <a:graphicFrameLocks noGrp="1" noChangeAspect="1"/>
          </p:cNvGraphicFramePr>
          <p:nvPr>
            <p:ph sz="half" idx="2"/>
          </p:nvPr>
        </p:nvGraphicFramePr>
        <p:xfrm>
          <a:off x="1929618" y="2273816"/>
          <a:ext cx="1600200" cy="698500"/>
        </p:xfrm>
        <a:graphic>
          <a:graphicData uri="http://schemas.openxmlformats.org/presentationml/2006/ole">
            <mc:AlternateContent xmlns:mc="http://schemas.openxmlformats.org/markup-compatibility/2006">
              <mc:Choice xmlns:v="urn:schemas-microsoft-com:vml" Requires="v">
                <p:oleObj spid="_x0000_s199681" r:id="rId3" imgW="901309" imgH="393529" progId="Equation.DSMT4">
                  <p:embed/>
                </p:oleObj>
              </mc:Choice>
              <mc:Fallback>
                <p:oleObj r:id="rId3" imgW="901309" imgH="393529" progId="Equation.DSMT4">
                  <p:embed/>
                  <p:pic>
                    <p:nvPicPr>
                      <p:cNvPr id="8909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618" y="2273816"/>
                        <a:ext cx="16002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7" name="Rectangle 4"/>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89090" name="Object 5"/>
          <p:cNvGraphicFramePr>
            <a:graphicFrameLocks noChangeAspect="1"/>
          </p:cNvGraphicFramePr>
          <p:nvPr/>
        </p:nvGraphicFramePr>
        <p:xfrm>
          <a:off x="2844800" y="593190"/>
          <a:ext cx="3429000" cy="1514475"/>
        </p:xfrm>
        <a:graphic>
          <a:graphicData uri="http://schemas.openxmlformats.org/presentationml/2006/ole">
            <mc:AlternateContent xmlns:mc="http://schemas.openxmlformats.org/markup-compatibility/2006">
              <mc:Choice xmlns:v="urn:schemas-microsoft-com:vml" Requires="v">
                <p:oleObj spid="_x0000_s199682" r:id="rId5" imgW="1892300" imgH="838200" progId="Equation.DSMT4">
                  <p:embed/>
                </p:oleObj>
              </mc:Choice>
              <mc:Fallback>
                <p:oleObj r:id="rId5" imgW="1892300" imgH="838200" progId="Equation.DSMT4">
                  <p:embed/>
                  <p:pic>
                    <p:nvPicPr>
                      <p:cNvPr id="8909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800" y="593190"/>
                        <a:ext cx="3429000"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9098" name="Picture 6"/>
          <p:cNvPicPr>
            <a:picLocks noChangeAspect="1" noChangeArrowheads="1"/>
          </p:cNvPicPr>
          <p:nvPr/>
        </p:nvPicPr>
        <p:blipFill>
          <a:blip r:embed="rId7"/>
          <a:srcRect/>
          <a:stretch>
            <a:fillRect/>
          </a:stretch>
        </p:blipFill>
        <p:spPr bwMode="auto">
          <a:xfrm>
            <a:off x="1929618" y="2923382"/>
            <a:ext cx="2971800" cy="1522413"/>
          </a:xfrm>
          <a:prstGeom prst="rect">
            <a:avLst/>
          </a:prstGeom>
          <a:noFill/>
          <a:ln w="9525">
            <a:noFill/>
            <a:miter lim="800000"/>
            <a:headEnd/>
            <a:tailEnd/>
          </a:ln>
        </p:spPr>
      </p:pic>
      <p:sp>
        <p:nvSpPr>
          <p:cNvPr id="89099" name="Rectangle 8"/>
          <p:cNvSpPr>
            <a:spLocks noChangeArrowheads="1"/>
          </p:cNvSpPr>
          <p:nvPr/>
        </p:nvSpPr>
        <p:spPr bwMode="auto">
          <a:xfrm>
            <a:off x="1524001" y="22537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mc:AlternateContent xmlns:mc="http://schemas.openxmlformats.org/markup-compatibility/2006">
        <mc:Choice xmlns:p14="http://schemas.microsoft.com/office/powerpoint/2010/main" Requires="p14">
          <p:contentPart p14:bwMode="auto" r:id="rId8">
            <p14:nvContentPartPr>
              <p14:cNvPr id="229381" name="Ink 10"/>
              <p14:cNvContentPartPr>
                <a14:cpLocks xmlns:a14="http://schemas.microsoft.com/office/drawing/2010/main" noRot="1" noChangeAspect="1" noEditPoints="1" noChangeArrowheads="1" noChangeShapeType="1"/>
              </p14:cNvContentPartPr>
              <p14:nvPr/>
            </p14:nvContentPartPr>
            <p14:xfrm>
              <a:off x="7997826" y="1963739"/>
              <a:ext cx="98425" cy="9525"/>
            </p14:xfrm>
          </p:contentPart>
        </mc:Choice>
        <mc:Fallback>
          <p:pic>
            <p:nvPicPr>
              <p:cNvPr id="229381" name="Ink 10"/>
              <p:cNvPicPr>
                <a:picLocks noRot="1" noChangeAspect="1" noEditPoints="1" noChangeArrowheads="1" noChangeShapeType="1"/>
              </p:cNvPicPr>
              <p:nvPr/>
            </p:nvPicPr>
            <p:blipFill>
              <a:blip r:embed="rId9"/>
              <a:stretch>
                <a:fillRect/>
              </a:stretch>
            </p:blipFill>
            <p:spPr>
              <a:xfrm>
                <a:off x="7988486" y="1954567"/>
                <a:ext cx="117104" cy="2786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9382" name="Ink 11"/>
              <p14:cNvContentPartPr>
                <a14:cpLocks xmlns:a14="http://schemas.microsoft.com/office/drawing/2010/main" noRot="1" noChangeAspect="1" noEditPoints="1" noChangeArrowheads="1" noChangeShapeType="1"/>
              </p14:cNvContentPartPr>
              <p14:nvPr/>
            </p14:nvContentPartPr>
            <p14:xfrm>
              <a:off x="441048775" y="483963663"/>
              <a:ext cx="0" cy="0"/>
            </p14:xfrm>
          </p:contentPart>
        </mc:Choice>
        <mc:Fallback>
          <p:pic>
            <p:nvPicPr>
              <p:cNvPr id="229382" name="Ink 11"/>
              <p:cNvPicPr>
                <a:picLocks noRot="1" noChangeAspect="1" noEditPoints="1" noChangeArrowheads="1" noChangeShapeType="1"/>
              </p:cNvPicPr>
              <p:nvPr/>
            </p:nvPicPr>
            <p:blipFill>
              <a:blip r:embed="rId11"/>
              <a:stretch>
                <a:fillRect/>
              </a:stretch>
            </p:blipFill>
            <p:spPr>
              <a:xfrm>
                <a:off x="441048775" y="483963663"/>
                <a:ext cx="0" cy="0"/>
              </a:xfrm>
              <a:prstGeom prst="rect">
                <a:avLst/>
              </a:prstGeom>
            </p:spPr>
          </p:pic>
        </mc:Fallback>
      </mc:AlternateContent>
    </p:spTree>
    <p:extLst>
      <p:ext uri="{BB962C8B-B14F-4D97-AF65-F5344CB8AC3E}">
        <p14:creationId xmlns:p14="http://schemas.microsoft.com/office/powerpoint/2010/main" val="422837875"/>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1" name="Rectangle 3"/>
          <p:cNvSpPr>
            <a:spLocks noGrp="1" noChangeArrowheads="1"/>
          </p:cNvSpPr>
          <p:nvPr>
            <p:ph idx="1"/>
          </p:nvPr>
        </p:nvSpPr>
        <p:spPr>
          <a:xfrm>
            <a:off x="0" y="914401"/>
            <a:ext cx="10134600" cy="5598941"/>
          </a:xfrm>
        </p:spPr>
        <p:txBody>
          <a:bodyPr/>
          <a:lstStyle/>
          <a:p>
            <a:pPr eaLnBrk="1" hangingPunct="1"/>
            <a:r>
              <a:rPr lang="en-US"/>
              <a:t>Các </a:t>
            </a:r>
            <a:r>
              <a:rPr lang="en-US" err="1"/>
              <a:t>hệ</a:t>
            </a:r>
            <a:r>
              <a:rPr lang="en-US"/>
              <a:t> </a:t>
            </a:r>
            <a:r>
              <a:rPr lang="en-US" err="1"/>
              <a:t>số</a:t>
            </a:r>
            <a:r>
              <a:rPr lang="en-US"/>
              <a:t>:</a:t>
            </a:r>
          </a:p>
          <a:p>
            <a:pPr eaLnBrk="1" hangingPunct="1"/>
            <a:endParaRPr lang="en-US"/>
          </a:p>
          <a:p>
            <a:pPr eaLnBrk="1" hangingPunct="1"/>
            <a:endParaRPr lang="en-US"/>
          </a:p>
          <a:p>
            <a:pPr eaLnBrk="1" hangingPunct="1"/>
            <a:endParaRPr lang="en-US"/>
          </a:p>
          <a:p>
            <a:pPr eaLnBrk="1" hangingPunct="1"/>
            <a:endParaRPr lang="en-US"/>
          </a:p>
          <a:p>
            <a:pPr eaLnBrk="1" hangingPunct="1"/>
            <a:r>
              <a:rPr lang="en-US" err="1"/>
              <a:t>Hàm</a:t>
            </a:r>
            <a:r>
              <a:rPr lang="en-US"/>
              <a:t> </a:t>
            </a:r>
            <a:r>
              <a:rPr lang="en-US" err="1"/>
              <a:t>truyền</a:t>
            </a:r>
            <a:r>
              <a:rPr lang="en-US"/>
              <a:t> </a:t>
            </a:r>
            <a:r>
              <a:rPr lang="en-US" err="1"/>
              <a:t>đạt</a:t>
            </a:r>
            <a:r>
              <a:rPr lang="en-US"/>
              <a:t>:</a:t>
            </a:r>
          </a:p>
          <a:p>
            <a:pPr eaLnBrk="1" hangingPunct="1"/>
            <a:endParaRPr lang="en-US"/>
          </a:p>
          <a:p>
            <a:pPr eaLnBrk="1" hangingPunct="1"/>
            <a:endParaRPr lang="en-US"/>
          </a:p>
          <a:p>
            <a:pPr eaLnBrk="1" hangingPunct="1"/>
            <a:r>
              <a:rPr lang="en-US" err="1"/>
              <a:t>Phương</a:t>
            </a:r>
            <a:r>
              <a:rPr lang="en-US"/>
              <a:t> </a:t>
            </a:r>
            <a:r>
              <a:rPr lang="en-US" err="1"/>
              <a:t>trình</a:t>
            </a:r>
            <a:r>
              <a:rPr lang="en-US"/>
              <a:t> </a:t>
            </a:r>
            <a:r>
              <a:rPr lang="en-US" err="1"/>
              <a:t>sai</a:t>
            </a:r>
            <a:r>
              <a:rPr lang="en-US"/>
              <a:t> </a:t>
            </a:r>
            <a:r>
              <a:rPr lang="en-US" err="1"/>
              <a:t>phân</a:t>
            </a:r>
            <a:r>
              <a:rPr lang="en-US"/>
              <a:t>:</a:t>
            </a:r>
          </a:p>
        </p:txBody>
      </p:sp>
      <p:graphicFrame>
        <p:nvGraphicFramePr>
          <p:cNvPr id="90114" name="Object 4"/>
          <p:cNvGraphicFramePr>
            <a:graphicFrameLocks noChangeAspect="1"/>
          </p:cNvGraphicFramePr>
          <p:nvPr/>
        </p:nvGraphicFramePr>
        <p:xfrm>
          <a:off x="3505200" y="920499"/>
          <a:ext cx="1905000" cy="554038"/>
        </p:xfrm>
        <a:graphic>
          <a:graphicData uri="http://schemas.openxmlformats.org/presentationml/2006/ole">
            <mc:AlternateContent xmlns:mc="http://schemas.openxmlformats.org/markup-compatibility/2006">
              <mc:Choice xmlns:v="urn:schemas-microsoft-com:vml" Requires="v">
                <p:oleObj spid="_x0000_s200705" r:id="rId3" imgW="1345616" imgH="393529" progId="Equation.DSMT4">
                  <p:embed/>
                </p:oleObj>
              </mc:Choice>
              <mc:Fallback>
                <p:oleObj r:id="rId3" imgW="1345616" imgH="393529" progId="Equation.DSMT4">
                  <p:embed/>
                  <p:pic>
                    <p:nvPicPr>
                      <p:cNvPr id="9011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920499"/>
                        <a:ext cx="19050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5" name="Object 5"/>
          <p:cNvGraphicFramePr>
            <a:graphicFrameLocks noChangeAspect="1"/>
          </p:cNvGraphicFramePr>
          <p:nvPr/>
        </p:nvGraphicFramePr>
        <p:xfrm>
          <a:off x="3467100" y="1541211"/>
          <a:ext cx="1752600" cy="411163"/>
        </p:xfrm>
        <a:graphic>
          <a:graphicData uri="http://schemas.openxmlformats.org/presentationml/2006/ole">
            <mc:AlternateContent xmlns:mc="http://schemas.openxmlformats.org/markup-compatibility/2006">
              <mc:Choice xmlns:v="urn:schemas-microsoft-com:vml" Requires="v">
                <p:oleObj spid="_x0000_s200706" name="Equation" r:id="rId5" imgW="1091880" imgH="253800" progId="Equation.DSMT4">
                  <p:embed/>
                </p:oleObj>
              </mc:Choice>
              <mc:Fallback>
                <p:oleObj name="Equation" r:id="rId5" imgW="1091880" imgH="253800" progId="Equation.DSMT4">
                  <p:embed/>
                  <p:pic>
                    <p:nvPicPr>
                      <p:cNvPr id="90115" name="Object 5"/>
                      <p:cNvPicPr>
                        <a:picLocks noChangeAspect="1" noChangeArrowheads="1"/>
                      </p:cNvPicPr>
                      <p:nvPr/>
                    </p:nvPicPr>
                    <p:blipFill>
                      <a:blip r:embed="rId6"/>
                      <a:srcRect/>
                      <a:stretch>
                        <a:fillRect/>
                      </a:stretch>
                    </p:blipFill>
                    <p:spPr bwMode="auto">
                      <a:xfrm>
                        <a:off x="3467100" y="1541211"/>
                        <a:ext cx="1752600"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6" name="Object 6"/>
          <p:cNvGraphicFramePr>
            <a:graphicFrameLocks noChangeAspect="1"/>
          </p:cNvGraphicFramePr>
          <p:nvPr/>
        </p:nvGraphicFramePr>
        <p:xfrm>
          <a:off x="3467100" y="1972469"/>
          <a:ext cx="1828800" cy="604838"/>
        </p:xfrm>
        <a:graphic>
          <a:graphicData uri="http://schemas.openxmlformats.org/presentationml/2006/ole">
            <mc:AlternateContent xmlns:mc="http://schemas.openxmlformats.org/markup-compatibility/2006">
              <mc:Choice xmlns:v="urn:schemas-microsoft-com:vml" Requires="v">
                <p:oleObj spid="_x0000_s200707" name="Equation" r:id="rId7" imgW="1180800" imgH="393480" progId="Equation.DSMT4">
                  <p:embed/>
                </p:oleObj>
              </mc:Choice>
              <mc:Fallback>
                <p:oleObj name="Equation" r:id="rId7" imgW="1180800" imgH="393480" progId="Equation.DSMT4">
                  <p:embed/>
                  <p:pic>
                    <p:nvPicPr>
                      <p:cNvPr id="90116" name="Object 6"/>
                      <p:cNvPicPr>
                        <a:picLocks noChangeAspect="1" noChangeArrowheads="1"/>
                      </p:cNvPicPr>
                      <p:nvPr/>
                    </p:nvPicPr>
                    <p:blipFill>
                      <a:blip r:embed="rId8"/>
                      <a:srcRect/>
                      <a:stretch>
                        <a:fillRect/>
                      </a:stretch>
                    </p:blipFill>
                    <p:spPr bwMode="auto">
                      <a:xfrm>
                        <a:off x="3467100" y="1972469"/>
                        <a:ext cx="1828800"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7" name="Object 7"/>
          <p:cNvGraphicFramePr>
            <a:graphicFrameLocks noChangeAspect="1"/>
          </p:cNvGraphicFramePr>
          <p:nvPr/>
        </p:nvGraphicFramePr>
        <p:xfrm>
          <a:off x="3390900" y="2439218"/>
          <a:ext cx="1066800" cy="642938"/>
        </p:xfrm>
        <a:graphic>
          <a:graphicData uri="http://schemas.openxmlformats.org/presentationml/2006/ole">
            <mc:AlternateContent xmlns:mc="http://schemas.openxmlformats.org/markup-compatibility/2006">
              <mc:Choice xmlns:v="urn:schemas-microsoft-com:vml" Requires="v">
                <p:oleObj spid="_x0000_s200708" r:id="rId9" imgW="647419" imgH="393529" progId="Equation.DSMT4">
                  <p:embed/>
                </p:oleObj>
              </mc:Choice>
              <mc:Fallback>
                <p:oleObj r:id="rId9" imgW="647419" imgH="393529" progId="Equation.DSMT4">
                  <p:embed/>
                  <p:pic>
                    <p:nvPicPr>
                      <p:cNvPr id="90117"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0900" y="2439218"/>
                        <a:ext cx="106680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2" name="Rectangle 8"/>
          <p:cNvSpPr>
            <a:spLocks noChangeArrowheads="1"/>
          </p:cNvSpPr>
          <p:nvPr/>
        </p:nvSpPr>
        <p:spPr bwMode="auto">
          <a:xfrm>
            <a:off x="1524001" y="2529959"/>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123" name="Rectangle 9"/>
          <p:cNvSpPr>
            <a:spLocks noChangeArrowheads="1"/>
          </p:cNvSpPr>
          <p:nvPr/>
        </p:nvSpPr>
        <p:spPr bwMode="auto">
          <a:xfrm>
            <a:off x="1524001" y="29204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124" name="Rectangle 10"/>
          <p:cNvSpPr>
            <a:spLocks noChangeArrowheads="1"/>
          </p:cNvSpPr>
          <p:nvPr/>
        </p:nvSpPr>
        <p:spPr bwMode="auto">
          <a:xfrm>
            <a:off x="1524001" y="3177659"/>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0125" name="Rectangle 11"/>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90118" name="Object 12"/>
          <p:cNvGraphicFramePr>
            <a:graphicFrameLocks noChangeAspect="1"/>
          </p:cNvGraphicFramePr>
          <p:nvPr/>
        </p:nvGraphicFramePr>
        <p:xfrm>
          <a:off x="2683166" y="3379964"/>
          <a:ext cx="6477000" cy="750888"/>
        </p:xfrm>
        <a:graphic>
          <a:graphicData uri="http://schemas.openxmlformats.org/presentationml/2006/ole">
            <mc:AlternateContent xmlns:mc="http://schemas.openxmlformats.org/markup-compatibility/2006">
              <mc:Choice xmlns:v="urn:schemas-microsoft-com:vml" Requires="v">
                <p:oleObj spid="_x0000_s200709" r:id="rId11" imgW="3695700" imgH="431800" progId="Equation.DSMT4">
                  <p:embed/>
                </p:oleObj>
              </mc:Choice>
              <mc:Fallback>
                <p:oleObj r:id="rId11" imgW="3695700" imgH="431800" progId="Equation.DSMT4">
                  <p:embed/>
                  <p:pic>
                    <p:nvPicPr>
                      <p:cNvPr id="9011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3166" y="3379964"/>
                        <a:ext cx="6477000"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6" name="Rectangle 13"/>
          <p:cNvSpPr>
            <a:spLocks noChangeArrowheads="1"/>
          </p:cNvSpPr>
          <p:nvPr/>
        </p:nvSpPr>
        <p:spPr bwMode="auto">
          <a:xfrm>
            <a:off x="1524001" y="304907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90119" name="Object 14"/>
          <p:cNvGraphicFramePr>
            <a:graphicFrameLocks noChangeAspect="1"/>
          </p:cNvGraphicFramePr>
          <p:nvPr/>
        </p:nvGraphicFramePr>
        <p:xfrm>
          <a:off x="2683166" y="4987583"/>
          <a:ext cx="7696200" cy="706438"/>
        </p:xfrm>
        <a:graphic>
          <a:graphicData uri="http://schemas.openxmlformats.org/presentationml/2006/ole">
            <mc:AlternateContent xmlns:mc="http://schemas.openxmlformats.org/markup-compatibility/2006">
              <mc:Choice xmlns:v="urn:schemas-microsoft-com:vml" Requires="v">
                <p:oleObj spid="_x0000_s200710" r:id="rId13" imgW="4254500" imgH="393700" progId="Equation.DSMT4">
                  <p:embed/>
                </p:oleObj>
              </mc:Choice>
              <mc:Fallback>
                <p:oleObj r:id="rId13" imgW="4254500" imgH="393700" progId="Equation.DSMT4">
                  <p:embed/>
                  <p:pic>
                    <p:nvPicPr>
                      <p:cNvPr id="90119"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3166" y="4987583"/>
                        <a:ext cx="7696200" cy="70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00763295"/>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2286000" y="152401"/>
            <a:ext cx="8534400" cy="639763"/>
          </a:xfrm>
        </p:spPr>
        <p:txBody>
          <a:bodyPr>
            <a:normAutofit fontScale="90000"/>
          </a:bodyPr>
          <a:lstStyle/>
          <a:p>
            <a:pPr eaLnBrk="1" hangingPunct="1"/>
            <a:r>
              <a:rPr lang="en-US"/>
              <a:t>Sơ đồ</a:t>
            </a:r>
          </a:p>
        </p:txBody>
      </p:sp>
      <p:sp>
        <p:nvSpPr>
          <p:cNvPr id="91140" name="Rectangle 3"/>
          <p:cNvSpPr>
            <a:spLocks noGrp="1" noChangeArrowheads="1"/>
          </p:cNvSpPr>
          <p:nvPr>
            <p:ph idx="1"/>
          </p:nvPr>
        </p:nvSpPr>
        <p:spPr/>
        <p:txBody>
          <a:bodyPr/>
          <a:lstStyle/>
          <a:p>
            <a:pPr eaLnBrk="1" hangingPunct="1">
              <a:buFontTx/>
              <a:buNone/>
            </a:pPr>
            <a:r>
              <a:rPr lang="en-US"/>
              <a:t> </a:t>
            </a:r>
          </a:p>
        </p:txBody>
      </p:sp>
      <p:sp>
        <p:nvSpPr>
          <p:cNvPr id="91141" name="Rectangle 4"/>
          <p:cNvSpPr>
            <a:spLocks noChangeArrowheads="1"/>
          </p:cNvSpPr>
          <p:nvPr/>
        </p:nvSpPr>
        <p:spPr bwMode="auto">
          <a:xfrm>
            <a:off x="1524001" y="9345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91138" name="Object 5"/>
          <p:cNvGraphicFramePr>
            <a:graphicFrameLocks noChangeAspect="1"/>
          </p:cNvGraphicFramePr>
          <p:nvPr/>
        </p:nvGraphicFramePr>
        <p:xfrm>
          <a:off x="4343401" y="990600"/>
          <a:ext cx="3205163" cy="5181600"/>
        </p:xfrm>
        <a:graphic>
          <a:graphicData uri="http://schemas.openxmlformats.org/presentationml/2006/ole">
            <mc:AlternateContent xmlns:mc="http://schemas.openxmlformats.org/markup-compatibility/2006">
              <mc:Choice xmlns:v="urn:schemas-microsoft-com:vml" Requires="v">
                <p:oleObj spid="_x0000_s201729" r:id="rId3" imgW="2856586" imgH="4357726" progId="">
                  <p:embed/>
                </p:oleObj>
              </mc:Choice>
              <mc:Fallback>
                <p:oleObj r:id="rId3" imgW="2856586" imgH="4357726" progId="">
                  <p:embed/>
                  <p:pic>
                    <p:nvPicPr>
                      <p:cNvPr id="9113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1" y="990600"/>
                        <a:ext cx="3205163" cy="518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909964"/>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9" name="Rectangle 2"/>
          <p:cNvSpPr>
            <a:spLocks noGrp="1" noChangeArrowheads="1"/>
          </p:cNvSpPr>
          <p:nvPr>
            <p:ph type="title"/>
          </p:nvPr>
        </p:nvSpPr>
        <p:spPr>
          <a:xfrm>
            <a:off x="103163" y="126999"/>
            <a:ext cx="8534400" cy="639763"/>
          </a:xfrm>
        </p:spPr>
        <p:txBody>
          <a:bodyPr>
            <a:noAutofit/>
          </a:bodyPr>
          <a:lstStyle/>
          <a:p>
            <a:pPr algn="l" eaLnBrk="1" hangingPunct="1"/>
            <a:r>
              <a:rPr lang="en-US" sz="2800">
                <a:solidFill>
                  <a:srgbClr val="3122F6"/>
                </a:solidFill>
              </a:rPr>
              <a:t>3.6.3. </a:t>
            </a:r>
            <a:r>
              <a:rPr lang="en-US" sz="2800" err="1">
                <a:solidFill>
                  <a:srgbClr val="3122F6"/>
                </a:solidFill>
              </a:rPr>
              <a:t>Thiết</a:t>
            </a:r>
            <a:r>
              <a:rPr lang="en-US" sz="2800">
                <a:solidFill>
                  <a:srgbClr val="3122F6"/>
                </a:solidFill>
              </a:rPr>
              <a:t> </a:t>
            </a:r>
            <a:r>
              <a:rPr lang="en-US" sz="2800" err="1">
                <a:solidFill>
                  <a:srgbClr val="3122F6"/>
                </a:solidFill>
              </a:rPr>
              <a:t>kế</a:t>
            </a:r>
            <a:r>
              <a:rPr lang="en-US" sz="2800">
                <a:solidFill>
                  <a:srgbClr val="3122F6"/>
                </a:solidFill>
              </a:rPr>
              <a:t> </a:t>
            </a:r>
            <a:r>
              <a:rPr lang="en-US" sz="2800" err="1">
                <a:solidFill>
                  <a:srgbClr val="3122F6"/>
                </a:solidFill>
              </a:rPr>
              <a:t>bộ</a:t>
            </a:r>
            <a:r>
              <a:rPr lang="en-US" sz="2800">
                <a:solidFill>
                  <a:srgbClr val="3122F6"/>
                </a:solidFill>
              </a:rPr>
              <a:t> </a:t>
            </a:r>
            <a:r>
              <a:rPr lang="en-US" sz="2800" err="1">
                <a:solidFill>
                  <a:srgbClr val="3122F6"/>
                </a:solidFill>
              </a:rPr>
              <a:t>lọc</a:t>
            </a:r>
            <a:r>
              <a:rPr lang="en-US" sz="2800">
                <a:solidFill>
                  <a:srgbClr val="3122F6"/>
                </a:solidFill>
              </a:rPr>
              <a:t> IIR</a:t>
            </a:r>
            <a:br>
              <a:rPr lang="en-US" sz="2800">
                <a:solidFill>
                  <a:srgbClr val="3122F6"/>
                </a:solidFill>
              </a:rPr>
            </a:br>
            <a:r>
              <a:rPr lang="en-US" sz="2800" i="1">
                <a:solidFill>
                  <a:srgbClr val="3122F6"/>
                </a:solidFill>
              </a:rPr>
              <a:t>a. </a:t>
            </a:r>
            <a:r>
              <a:rPr lang="en-US" sz="2800" i="1" err="1">
                <a:solidFill>
                  <a:srgbClr val="3122F6"/>
                </a:solidFill>
              </a:rPr>
              <a:t>Đặc</a:t>
            </a:r>
            <a:r>
              <a:rPr lang="en-US" sz="2800" i="1">
                <a:solidFill>
                  <a:srgbClr val="3122F6"/>
                </a:solidFill>
              </a:rPr>
              <a:t> </a:t>
            </a:r>
            <a:r>
              <a:rPr lang="en-US" sz="2800" i="1" err="1">
                <a:solidFill>
                  <a:srgbClr val="3122F6"/>
                </a:solidFill>
              </a:rPr>
              <a:t>trưng</a:t>
            </a:r>
            <a:r>
              <a:rPr lang="en-US" sz="2800" i="1">
                <a:solidFill>
                  <a:srgbClr val="3122F6"/>
                </a:solidFill>
              </a:rPr>
              <a:t> </a:t>
            </a:r>
            <a:r>
              <a:rPr lang="en-US" sz="2800" i="1" err="1">
                <a:solidFill>
                  <a:srgbClr val="3122F6"/>
                </a:solidFill>
              </a:rPr>
              <a:t>của</a:t>
            </a:r>
            <a:r>
              <a:rPr lang="en-US" sz="2800" i="1">
                <a:solidFill>
                  <a:srgbClr val="3122F6"/>
                </a:solidFill>
              </a:rPr>
              <a:t> </a:t>
            </a:r>
            <a:r>
              <a:rPr lang="en-US" sz="2800" i="1" err="1">
                <a:solidFill>
                  <a:srgbClr val="3122F6"/>
                </a:solidFill>
              </a:rPr>
              <a:t>bộ</a:t>
            </a:r>
            <a:r>
              <a:rPr lang="en-US" sz="2800" i="1">
                <a:solidFill>
                  <a:srgbClr val="3122F6"/>
                </a:solidFill>
              </a:rPr>
              <a:t> </a:t>
            </a:r>
            <a:r>
              <a:rPr lang="en-US" sz="2800" i="1" err="1">
                <a:solidFill>
                  <a:srgbClr val="3122F6"/>
                </a:solidFill>
              </a:rPr>
              <a:t>lọc</a:t>
            </a:r>
            <a:r>
              <a:rPr lang="en-US" sz="2800" i="1">
                <a:solidFill>
                  <a:srgbClr val="3122F6"/>
                </a:solidFill>
              </a:rPr>
              <a:t>:</a:t>
            </a:r>
          </a:p>
        </p:txBody>
      </p:sp>
      <p:graphicFrame>
        <p:nvGraphicFramePr>
          <p:cNvPr id="98307" name="Object 8"/>
          <p:cNvGraphicFramePr>
            <a:graphicFrameLocks noGrp="1" noChangeAspect="1"/>
          </p:cNvGraphicFramePr>
          <p:nvPr>
            <p:ph idx="1"/>
          </p:nvPr>
        </p:nvGraphicFramePr>
        <p:xfrm>
          <a:off x="2980267" y="3104443"/>
          <a:ext cx="5207476" cy="1636889"/>
        </p:xfrm>
        <a:graphic>
          <a:graphicData uri="http://schemas.openxmlformats.org/presentationml/2006/ole">
            <mc:AlternateContent xmlns:mc="http://schemas.openxmlformats.org/markup-compatibility/2006">
              <mc:Choice xmlns:v="urn:schemas-microsoft-com:vml" Requires="v">
                <p:oleObj spid="_x0000_s202753" name="Equation" r:id="rId3" imgW="2679480" imgH="838080" progId="Equation.DSMT4">
                  <p:embed/>
                </p:oleObj>
              </mc:Choice>
              <mc:Fallback>
                <p:oleObj name="Equation" r:id="rId3" imgW="2679480" imgH="838080" progId="Equation.DSMT4">
                  <p:embed/>
                  <p:pic>
                    <p:nvPicPr>
                      <p:cNvPr id="98307"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267" y="3104443"/>
                        <a:ext cx="5207476" cy="1636889"/>
                      </a:xfrm>
                      <a:prstGeom prst="rect">
                        <a:avLst/>
                      </a:prstGeom>
                      <a:noFill/>
                    </p:spPr>
                  </p:pic>
                </p:oleObj>
              </mc:Fallback>
            </mc:AlternateContent>
          </a:graphicData>
        </a:graphic>
      </p:graphicFrame>
      <p:sp>
        <p:nvSpPr>
          <p:cNvPr id="98310" name="Rectangle 3"/>
          <p:cNvSpPr>
            <a:spLocks noChangeArrowheads="1"/>
          </p:cNvSpPr>
          <p:nvPr/>
        </p:nvSpPr>
        <p:spPr bwMode="auto">
          <a:xfrm>
            <a:off x="103163" y="889034"/>
            <a:ext cx="9726637" cy="4819733"/>
          </a:xfrm>
          <a:prstGeom prst="rect">
            <a:avLst/>
          </a:prstGeom>
          <a:noFill/>
          <a:ln w="9525">
            <a:noFill/>
            <a:miter lim="800000"/>
            <a:headEnd/>
            <a:tailEnd/>
          </a:ln>
        </p:spPr>
        <p:txBody>
          <a:bodyPr wrap="square" tIns="76176" bIns="76176" anchor="ctr">
            <a:spAutoFit/>
          </a:bodyPr>
          <a:lstStyle/>
          <a:p>
            <a:pPr marL="0" marR="0" lvl="0" indent="457200" algn="l" defTabSz="914400" rtl="0" eaLnBrk="1" fontAlgn="auto" latinLnBrk="0" hangingPunct="1">
              <a:lnSpc>
                <a:spcPct val="90000"/>
              </a:lnSpc>
              <a:spcBef>
                <a:spcPct val="20000"/>
              </a:spcBef>
              <a:spcAft>
                <a:spcPts val="0"/>
              </a:spcAft>
              <a:buClrTx/>
              <a:buSzTx/>
              <a:buFontTx/>
              <a:buChar char="•"/>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lọc</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IIR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Char char="•"/>
              <a:tabLst/>
              <a:defRPr/>
            </a:pP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Char char="•"/>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truyền</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đạt</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l" defTabSz="914400" rtl="0" eaLnBrk="1" fontAlgn="auto" latinLnBrk="0" hangingPunct="1">
              <a:lnSpc>
                <a:spcPct val="90000"/>
              </a:lnSpc>
              <a:spcBef>
                <a:spcPct val="20000"/>
              </a:spcBef>
              <a:spcAft>
                <a:spcPts val="0"/>
              </a:spcAft>
              <a:buClrTx/>
              <a:buSzTx/>
              <a:buFontTx/>
              <a:buChar char="•"/>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tần</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just"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457200" algn="just" defTabSz="914400" rtl="0" eaLnBrk="0"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pSp>
        <p:nvGrpSpPr>
          <p:cNvPr id="2" name="Group 5"/>
          <p:cNvGrpSpPr>
            <a:grpSpLocks/>
          </p:cNvGrpSpPr>
          <p:nvPr/>
        </p:nvGrpSpPr>
        <p:grpSpPr bwMode="auto">
          <a:xfrm>
            <a:off x="3100566" y="1504245"/>
            <a:ext cx="7756525" cy="1106488"/>
            <a:chOff x="538" y="1516"/>
            <a:chExt cx="4886" cy="697"/>
          </a:xfrm>
        </p:grpSpPr>
        <p:sp>
          <p:nvSpPr>
            <p:cNvPr id="98312" name="Rectangle 6"/>
            <p:cNvSpPr>
              <a:spLocks noChangeArrowheads="1"/>
            </p:cNvSpPr>
            <p:nvPr/>
          </p:nvSpPr>
          <p:spPr bwMode="auto">
            <a:xfrm>
              <a:off x="4408" y="1683"/>
              <a:ext cx="1016" cy="288"/>
            </a:xfrm>
            <a:prstGeom prst="rect">
              <a:avLst/>
            </a:prstGeom>
            <a:noFill/>
            <a:ln w="9525">
              <a:noFill/>
              <a:miter lim="800000"/>
              <a:headEnd/>
              <a:tailEnd/>
            </a:ln>
          </p:spPr>
          <p:txBody>
            <a:bodyPr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Times New Roman" pitchFamily="18" charset="0"/>
                </a:rPr>
                <a:t>(a</a:t>
              </a:r>
              <a:r>
                <a:rPr kumimoji="0" lang="en-US" sz="2400" b="0" i="0" u="none" strike="noStrike" kern="1200" cap="none" spc="0" normalizeH="0" baseline="-30000" noProof="0">
                  <a:ln>
                    <a:noFill/>
                  </a:ln>
                  <a:solidFill>
                    <a:prstClr val="black"/>
                  </a:solidFill>
                  <a:effectLst/>
                  <a:uLnTx/>
                  <a:uFillTx/>
                  <a:latin typeface="Arial"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Arial" charset="0"/>
                  <a:ea typeface="+mn-ea"/>
                  <a:cs typeface="Times New Roman" pitchFamily="18" charset="0"/>
                </a:rPr>
                <a:t> = 1)</a:t>
              </a: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98308" name="Object 7"/>
            <p:cNvGraphicFramePr>
              <a:graphicFrameLocks noChangeAspect="1"/>
            </p:cNvGraphicFramePr>
            <p:nvPr/>
          </p:nvGraphicFramePr>
          <p:xfrm>
            <a:off x="538" y="1516"/>
            <a:ext cx="3423" cy="697"/>
          </p:xfrm>
          <a:graphic>
            <a:graphicData uri="http://schemas.openxmlformats.org/presentationml/2006/ole">
              <mc:AlternateContent xmlns:mc="http://schemas.openxmlformats.org/markup-compatibility/2006">
                <mc:Choice xmlns:v="urn:schemas-microsoft-com:vml" Requires="v">
                  <p:oleObj spid="_x0000_s202754" name="Equation" r:id="rId5" imgW="2120760" imgH="431640" progId="Equation.3">
                    <p:embed/>
                  </p:oleObj>
                </mc:Choice>
                <mc:Fallback>
                  <p:oleObj name="Equation" r:id="rId5" imgW="2120760" imgH="431640" progId="Equation.3">
                    <p:embed/>
                    <p:pic>
                      <p:nvPicPr>
                        <p:cNvPr id="9830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 y="1516"/>
                          <a:ext cx="3423" cy="6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89787469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3" name="Rectangle 3"/>
          <p:cNvSpPr>
            <a:spLocks noGrp="1" noChangeArrowheads="1"/>
          </p:cNvSpPr>
          <p:nvPr>
            <p:ph type="body" sz="half" idx="1"/>
          </p:nvPr>
        </p:nvSpPr>
        <p:spPr>
          <a:xfrm>
            <a:off x="829994" y="609601"/>
            <a:ext cx="9609406" cy="5636454"/>
          </a:xfrm>
        </p:spPr>
        <p:txBody>
          <a:bodyPr/>
          <a:lstStyle/>
          <a:p>
            <a:pPr marL="533400" indent="-533400"/>
            <a:r>
              <a:rPr lang="en-US" sz="3000"/>
              <a:t>Các </a:t>
            </a:r>
            <a:r>
              <a:rPr lang="en-US" sz="3000" err="1"/>
              <a:t>phương</a:t>
            </a:r>
            <a:r>
              <a:rPr lang="en-US" sz="3000"/>
              <a:t> </a:t>
            </a:r>
            <a:r>
              <a:rPr lang="en-US" sz="3000" err="1"/>
              <a:t>pháp</a:t>
            </a:r>
            <a:r>
              <a:rPr lang="en-US" sz="3000"/>
              <a:t> </a:t>
            </a:r>
            <a:r>
              <a:rPr lang="en-US" sz="3000" err="1"/>
              <a:t>thiết</a:t>
            </a:r>
            <a:r>
              <a:rPr lang="en-US" sz="3000"/>
              <a:t> </a:t>
            </a:r>
            <a:r>
              <a:rPr lang="en-US" sz="3000" err="1"/>
              <a:t>kế</a:t>
            </a:r>
            <a:r>
              <a:rPr lang="en-US" sz="3000"/>
              <a:t> IIR:</a:t>
            </a:r>
          </a:p>
          <a:p>
            <a:pPr marL="1214438" lvl="1" indent="-533400">
              <a:buFontTx/>
              <a:buAutoNum type="arabicPeriod"/>
            </a:pPr>
            <a:r>
              <a:rPr lang="en-US" sz="2400">
                <a:latin typeface="Times New Roman" pitchFamily="18" charset="0"/>
                <a:cs typeface="Times New Roman" pitchFamily="18" charset="0"/>
              </a:rPr>
              <a:t>PP </a:t>
            </a:r>
            <a:r>
              <a:rPr lang="en-US" sz="2400" err="1">
                <a:latin typeface="Times New Roman" pitchFamily="18" charset="0"/>
                <a:cs typeface="Times New Roman" pitchFamily="18" charset="0"/>
              </a:rPr>
              <a:t>bất</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biến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xung</a:t>
            </a:r>
            <a:endParaRPr lang="en-US" sz="2400">
              <a:latin typeface="Times New Roman" pitchFamily="18" charset="0"/>
              <a:cs typeface="Times New Roman" pitchFamily="18" charset="0"/>
            </a:endParaRPr>
          </a:p>
          <a:p>
            <a:pPr marL="1214438" lvl="1" indent="-533400">
              <a:buFontTx/>
              <a:buAutoNum type="arabicPeriod"/>
            </a:pPr>
            <a:r>
              <a:rPr lang="en-US" sz="2400">
                <a:latin typeface="Times New Roman" pitchFamily="18" charset="0"/>
                <a:cs typeface="Times New Roman" pitchFamily="18" charset="0"/>
              </a:rPr>
              <a:t>PP </a:t>
            </a:r>
            <a:r>
              <a:rPr lang="en-US" sz="2400" err="1">
                <a:latin typeface="Times New Roman" pitchFamily="18" charset="0"/>
                <a:cs typeface="Times New Roman" pitchFamily="18" charset="0"/>
              </a:rPr>
              <a:t>biến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đổi</a:t>
            </a:r>
            <a:r>
              <a:rPr lang="en-US" sz="2400">
                <a:latin typeface="Times New Roman" pitchFamily="18" charset="0"/>
                <a:cs typeface="Times New Roman" pitchFamily="18" charset="0"/>
              </a:rPr>
              <a:t> song </a:t>
            </a:r>
            <a:r>
              <a:rPr lang="en-US" sz="2400" err="1">
                <a:latin typeface="Times New Roman" pitchFamily="18" charset="0"/>
                <a:cs typeface="Times New Roman" pitchFamily="18" charset="0"/>
              </a:rPr>
              <a:t>tuyến</a:t>
            </a:r>
            <a:endParaRPr lang="en-US" sz="2400">
              <a:latin typeface="Times New Roman" pitchFamily="18" charset="0"/>
              <a:cs typeface="Times New Roman" pitchFamily="18" charset="0"/>
            </a:endParaRPr>
          </a:p>
          <a:p>
            <a:pPr marL="1214438" lvl="1" indent="-533400">
              <a:buFontTx/>
              <a:buAutoNum type="arabicPeriod"/>
            </a:pPr>
            <a:r>
              <a:rPr lang="en-US" sz="2400">
                <a:latin typeface="Times New Roman" pitchFamily="18" charset="0"/>
                <a:cs typeface="Times New Roman" pitchFamily="18" charset="0"/>
              </a:rPr>
              <a:t>PP </a:t>
            </a:r>
            <a:r>
              <a:rPr lang="en-US" sz="2400" err="1">
                <a:latin typeface="Times New Roman" pitchFamily="18" charset="0"/>
                <a:cs typeface="Times New Roman" pitchFamily="18" charset="0"/>
              </a:rPr>
              <a:t>tương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đương</a:t>
            </a:r>
            <a:r>
              <a:rPr lang="en-US" sz="2400">
                <a:latin typeface="Times New Roman" pitchFamily="18" charset="0"/>
                <a:cs typeface="Times New Roman" pitchFamily="18" charset="0"/>
              </a:rPr>
              <a:t> vi </a:t>
            </a:r>
            <a:r>
              <a:rPr lang="en-US" sz="2400" err="1">
                <a:latin typeface="Times New Roman" pitchFamily="18" charset="0"/>
                <a:cs typeface="Times New Roman" pitchFamily="18" charset="0"/>
              </a:rPr>
              <a:t>phân</a:t>
            </a:r>
            <a:endParaRPr lang="en-US" sz="2400">
              <a:latin typeface="Times New Roman" pitchFamily="18" charset="0"/>
              <a:cs typeface="Times New Roman" pitchFamily="18" charset="0"/>
            </a:endParaRPr>
          </a:p>
          <a:p>
            <a:pPr marL="1214438" lvl="1" indent="-533400">
              <a:buFontTx/>
              <a:buAutoNum type="arabicPeriod"/>
            </a:pPr>
            <a:r>
              <a:rPr lang="en-US" sz="2400">
                <a:latin typeface="Times New Roman" pitchFamily="18" charset="0"/>
                <a:cs typeface="Times New Roman" pitchFamily="18" charset="0"/>
              </a:rPr>
              <a:t>PP </a:t>
            </a:r>
            <a:r>
              <a:rPr lang="en-US" sz="2400" err="1">
                <a:latin typeface="Times New Roman" pitchFamily="18" charset="0"/>
                <a:cs typeface="Times New Roman" pitchFamily="18" charset="0"/>
              </a:rPr>
              <a:t>biến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đổi</a:t>
            </a:r>
            <a:r>
              <a:rPr lang="en-US" sz="2400">
                <a:latin typeface="Times New Roman" pitchFamily="18" charset="0"/>
                <a:cs typeface="Times New Roman" pitchFamily="18" charset="0"/>
              </a:rPr>
              <a:t> z </a:t>
            </a:r>
            <a:r>
              <a:rPr lang="en-US" sz="2400" err="1">
                <a:latin typeface="Times New Roman" pitchFamily="18" charset="0"/>
                <a:cs typeface="Times New Roman" pitchFamily="18" charset="0"/>
              </a:rPr>
              <a:t>tương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ứng</a:t>
            </a:r>
            <a:endParaRPr lang="en-US" sz="2400">
              <a:latin typeface="Times New Roman" pitchFamily="18" charset="0"/>
              <a:cs typeface="Times New Roman" pitchFamily="18" charset="0"/>
            </a:endParaRPr>
          </a:p>
          <a:p>
            <a:pPr marL="1214438" lvl="1" indent="-533400">
              <a:buNone/>
            </a:pPr>
            <a:r>
              <a:rPr lang="en-US" sz="2400" err="1">
                <a:latin typeface="Times New Roman" pitchFamily="18" charset="0"/>
                <a:cs typeface="Times New Roman" pitchFamily="18" charset="0"/>
              </a:rPr>
              <a:t>Với</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điều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kiện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đã</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tổng</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hợp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được</a:t>
            </a:r>
            <a:endParaRPr lang="en-US" sz="2400">
              <a:latin typeface="Times New Roman" pitchFamily="18" charset="0"/>
              <a:cs typeface="Times New Roman" pitchFamily="18" charset="0"/>
            </a:endParaRPr>
          </a:p>
          <a:p>
            <a:pPr marL="533400" indent="-533400"/>
            <a:r>
              <a:rPr lang="en-US" sz="3000" err="1"/>
              <a:t>Để</a:t>
            </a:r>
            <a:r>
              <a:rPr lang="en-US" sz="3000"/>
              <a:t> </a:t>
            </a:r>
            <a:r>
              <a:rPr lang="en-US" sz="3000" err="1"/>
              <a:t>tổng</a:t>
            </a:r>
            <a:r>
              <a:rPr lang="en-US" sz="3000"/>
              <a:t> </a:t>
            </a:r>
            <a:r>
              <a:rPr lang="en-US" sz="3000" err="1"/>
              <a:t>hợp</a:t>
            </a:r>
            <a:r>
              <a:rPr lang="en-US" sz="3000"/>
              <a:t> </a:t>
            </a:r>
            <a:r>
              <a:rPr lang="en-US" sz="3000" err="1"/>
              <a:t>được</a:t>
            </a:r>
            <a:r>
              <a:rPr lang="en-US" sz="3000"/>
              <a:t>           , </a:t>
            </a:r>
            <a:r>
              <a:rPr lang="en-US" sz="3000" err="1"/>
              <a:t>có</a:t>
            </a:r>
            <a:r>
              <a:rPr lang="en-US" sz="3000"/>
              <a:t> 3 </a:t>
            </a:r>
            <a:r>
              <a:rPr lang="en-US" sz="3000" err="1"/>
              <a:t>phương</a:t>
            </a:r>
            <a:r>
              <a:rPr lang="en-US" sz="3000"/>
              <a:t> </a:t>
            </a:r>
            <a:r>
              <a:rPr lang="en-US" sz="3000" err="1"/>
              <a:t>pháp</a:t>
            </a:r>
            <a:r>
              <a:rPr lang="en-US" sz="3000"/>
              <a:t>:</a:t>
            </a:r>
          </a:p>
          <a:p>
            <a:pPr marL="1214438" lvl="1" indent="-533400">
              <a:buFont typeface="Wingdings" pitchFamily="2" charset="2"/>
              <a:buChar char="§"/>
            </a:pPr>
            <a:r>
              <a:rPr lang="en-US" sz="2400">
                <a:latin typeface="Times New Roman" pitchFamily="18" charset="0"/>
                <a:cs typeface="Times New Roman" pitchFamily="18" charset="0"/>
              </a:rPr>
              <a:t>Butterworth</a:t>
            </a:r>
          </a:p>
          <a:p>
            <a:pPr marL="1214438" lvl="1" indent="-533400">
              <a:buFont typeface="Wingdings" pitchFamily="2" charset="2"/>
              <a:buChar char="§"/>
            </a:pPr>
            <a:r>
              <a:rPr lang="en-US" sz="2400" err="1">
                <a:latin typeface="Times New Roman" pitchFamily="18" charset="0"/>
                <a:cs typeface="Times New Roman" pitchFamily="18" charset="0"/>
              </a:rPr>
              <a:t>Tchebyshef</a:t>
            </a:r>
            <a:endParaRPr lang="en-US" sz="2400">
              <a:latin typeface="Times New Roman" pitchFamily="18" charset="0"/>
              <a:cs typeface="Times New Roman" pitchFamily="18" charset="0"/>
            </a:endParaRPr>
          </a:p>
          <a:p>
            <a:pPr marL="1214438" lvl="1" indent="-533400">
              <a:buFont typeface="Wingdings" pitchFamily="2" charset="2"/>
              <a:buChar char="§"/>
            </a:pPr>
            <a:r>
              <a:rPr lang="en-US" sz="2400" err="1">
                <a:latin typeface="Times New Roman" pitchFamily="18" charset="0"/>
                <a:cs typeface="Times New Roman" pitchFamily="18" charset="0"/>
              </a:rPr>
              <a:t>Cauer</a:t>
            </a:r>
            <a:endParaRPr lang="en-US" sz="2400">
              <a:latin typeface="Times New Roman" pitchFamily="18" charset="0"/>
              <a:cs typeface="Times New Roman" pitchFamily="18" charset="0"/>
            </a:endParaRPr>
          </a:p>
        </p:txBody>
      </p:sp>
      <p:graphicFrame>
        <p:nvGraphicFramePr>
          <p:cNvPr id="99330" name="Object 4"/>
          <p:cNvGraphicFramePr>
            <a:graphicFrameLocks noGrp="1" noChangeAspect="1"/>
          </p:cNvGraphicFramePr>
          <p:nvPr>
            <p:ph sz="half" idx="2"/>
          </p:nvPr>
        </p:nvGraphicFramePr>
        <p:xfrm>
          <a:off x="4351606" y="3427828"/>
          <a:ext cx="1066800" cy="576262"/>
        </p:xfrm>
        <a:graphic>
          <a:graphicData uri="http://schemas.openxmlformats.org/presentationml/2006/ole">
            <mc:AlternateContent xmlns:mc="http://schemas.openxmlformats.org/markup-compatibility/2006">
              <mc:Choice xmlns:v="urn:schemas-microsoft-com:vml" Requires="v">
                <p:oleObj spid="_x0000_s203777" name="Equation" r:id="rId3" imgW="469800" imgH="253800" progId="Equation.DSMT4">
                  <p:embed/>
                </p:oleObj>
              </mc:Choice>
              <mc:Fallback>
                <p:oleObj name="Equation" r:id="rId3" imgW="469800" imgH="253800" progId="Equation.DSMT4">
                  <p:embed/>
                  <p:pic>
                    <p:nvPicPr>
                      <p:cNvPr id="9933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606" y="3427828"/>
                        <a:ext cx="1066800" cy="57626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49767837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102869" y="157163"/>
            <a:ext cx="5483544" cy="461665"/>
          </a:xfrm>
          <a:prstGeom prst="rect">
            <a:avLst/>
          </a:prstGeom>
          <a:solidFill>
            <a:srgbClr val="FFC000"/>
          </a:solidFill>
        </p:spPr>
        <p:txBody>
          <a:bodyPr wrap="square" rtlCol="0">
            <a:spAutoFit/>
          </a:bodyPr>
          <a:lstStyle/>
          <a:p>
            <a:r>
              <a:rPr lang="en-US" sz="2400">
                <a:latin typeface="Times New Roman" panose="02020603050405020304" pitchFamily="18" charset="0"/>
                <a:cs typeface="Times New Roman" panose="02020603050405020304" pitchFamily="18" charset="0"/>
              </a:rPr>
              <a:t>A. TỔNG HỢP BỘ LỌC TƯƠNG TỰ</a:t>
            </a:r>
          </a:p>
        </p:txBody>
      </p:sp>
      <p:sp>
        <p:nvSpPr>
          <p:cNvPr id="6" name="Rectangle 5"/>
          <p:cNvSpPr/>
          <p:nvPr/>
        </p:nvSpPr>
        <p:spPr>
          <a:xfrm>
            <a:off x="1" y="775810"/>
            <a:ext cx="11930062" cy="1200329"/>
          </a:xfrm>
          <a:prstGeom prst="rect">
            <a:avLst/>
          </a:prstGeom>
        </p:spPr>
        <p:txBody>
          <a:bodyPr wrap="square">
            <a:spAutoFit/>
          </a:bodyPr>
          <a:lstStyle/>
          <a:p>
            <a:pPr algn="just"/>
            <a:r>
              <a:rPr lang="en-US" sz="2400" err="1">
                <a:latin typeface="Times New Roman" panose="02020603050405020304" pitchFamily="18" charset="0"/>
                <a:ea typeface="Times New Roman" panose="02020603050405020304" pitchFamily="18" charset="0"/>
              </a:rPr>
              <a:t>Để</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thiết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kế</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số</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thông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thấp</a:t>
            </a:r>
            <a:r>
              <a:rPr lang="en-US" sz="2400">
                <a:latin typeface="Times New Roman" panose="02020603050405020304" pitchFamily="18" charset="0"/>
                <a:ea typeface="Times New Roman" panose="02020603050405020304" pitchFamily="18" charset="0"/>
              </a:rPr>
              <a:t> IIR </a:t>
            </a:r>
            <a:r>
              <a:rPr lang="en-US" sz="2400" err="1">
                <a:latin typeface="Times New Roman" panose="02020603050405020304" pitchFamily="18" charset="0"/>
                <a:ea typeface="Times New Roman" panose="02020603050405020304" pitchFamily="18" charset="0"/>
              </a:rPr>
              <a:t>từ</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tương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tự</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thông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thấp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trước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tiên</a:t>
            </a:r>
            <a:r>
              <a:rPr lang="en-US" sz="2400">
                <a:latin typeface="Times New Roman" panose="02020603050405020304" pitchFamily="18" charset="0"/>
                <a:ea typeface="Times New Roman" panose="02020603050405020304" pitchFamily="18" charset="0"/>
              </a:rPr>
              <a:t> ta </a:t>
            </a:r>
            <a:r>
              <a:rPr lang="en-US" sz="2400" err="1">
                <a:latin typeface="Times New Roman" panose="02020603050405020304" pitchFamily="18" charset="0"/>
                <a:ea typeface="Times New Roman" panose="02020603050405020304" pitchFamily="18" charset="0"/>
              </a:rPr>
              <a:t>phải</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biết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cách</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thiết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kế</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tương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tự</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thông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thấp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Đa</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số</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các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phương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pháp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xấp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xỉ</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tương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tự</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đã</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được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phát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triển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cho</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việc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thiết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kế</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các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hệ</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thống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thụ</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động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có</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lợi</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nhỏ</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hơn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bằng</a:t>
            </a:r>
            <a:r>
              <a:rPr lang="en-US" sz="2400">
                <a:latin typeface="Times New Roman" panose="02020603050405020304" pitchFamily="18" charset="0"/>
                <a:ea typeface="Times New Roman" panose="02020603050405020304" pitchFamily="18" charset="0"/>
              </a:rPr>
              <a:t> 1</a:t>
            </a:r>
            <a:endParaRPr lang="en-US" sz="2400"/>
          </a:p>
        </p:txBody>
      </p:sp>
      <p:cxnSp>
        <p:nvCxnSpPr>
          <p:cNvPr id="26" name="Straight Connector 25"/>
          <p:cNvCxnSpPr/>
          <p:nvPr/>
        </p:nvCxnSpPr>
        <p:spPr>
          <a:xfrm>
            <a:off x="9701213" y="-1014413"/>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388992" y="2133121"/>
            <a:ext cx="5497707" cy="3237590"/>
            <a:chOff x="2388993" y="2158357"/>
            <a:chExt cx="4613066" cy="2540174"/>
          </a:xfrm>
        </p:grpSpPr>
        <p:cxnSp>
          <p:nvCxnSpPr>
            <p:cNvPr id="8" name="Straight Arrow Connector 7"/>
            <p:cNvCxnSpPr/>
            <p:nvPr/>
          </p:nvCxnSpPr>
          <p:spPr>
            <a:xfrm flipV="1">
              <a:off x="2943225" y="2257425"/>
              <a:ext cx="0" cy="235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702719" y="4371975"/>
              <a:ext cx="3355181" cy="2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43225" y="2971800"/>
              <a:ext cx="10429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924172" y="3281368"/>
              <a:ext cx="10429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67160" y="3281368"/>
              <a:ext cx="0" cy="1090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80309" y="3281368"/>
              <a:ext cx="0" cy="109060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380309" y="4167188"/>
              <a:ext cx="1042988"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2957513" y="2786063"/>
              <a:ext cx="1042988" cy="185737"/>
            </a:xfrm>
            <a:prstGeom prst="rect">
              <a:avLst/>
            </a:prstGeom>
            <a:solidFill>
              <a:srgbClr val="FFC000"/>
            </a:solidFill>
            <a:ln w="9525">
              <a:no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37" name="Rectangle 36"/>
            <p:cNvSpPr/>
            <p:nvPr/>
          </p:nvSpPr>
          <p:spPr bwMode="auto">
            <a:xfrm>
              <a:off x="2957513" y="3300418"/>
              <a:ext cx="1042988" cy="185737"/>
            </a:xfrm>
            <a:prstGeom prst="rect">
              <a:avLst/>
            </a:prstGeom>
            <a:solidFill>
              <a:srgbClr val="FFC000"/>
            </a:solidFill>
            <a:ln w="9525">
              <a:no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38" name="Rectangle 37"/>
            <p:cNvSpPr/>
            <p:nvPr/>
          </p:nvSpPr>
          <p:spPr bwMode="auto">
            <a:xfrm>
              <a:off x="4380309" y="3967170"/>
              <a:ext cx="1042988" cy="185737"/>
            </a:xfrm>
            <a:prstGeom prst="rect">
              <a:avLst/>
            </a:prstGeom>
            <a:solidFill>
              <a:srgbClr val="FFC000"/>
            </a:solidFill>
            <a:ln w="9525">
              <a:no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40" name="Straight Connector 39"/>
            <p:cNvCxnSpPr/>
            <p:nvPr/>
          </p:nvCxnSpPr>
          <p:spPr>
            <a:xfrm>
              <a:off x="2924172" y="4167188"/>
              <a:ext cx="33341"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13189" y="2778915"/>
              <a:ext cx="439575" cy="369332"/>
            </a:xfrm>
            <a:prstGeom prst="rect">
              <a:avLst/>
            </a:prstGeom>
            <a:noFill/>
          </p:spPr>
          <p:txBody>
            <a:bodyPr wrap="square" rtlCol="0">
              <a:spAutoFit/>
            </a:bodyPr>
            <a:lstStyle/>
            <a:p>
              <a:r>
                <a:rPr lang="en-US"/>
                <a:t>1</a:t>
              </a:r>
            </a:p>
          </p:txBody>
        </p:sp>
        <p:sp>
          <p:nvSpPr>
            <p:cNvPr id="42" name="TextBox 41"/>
            <p:cNvSpPr txBox="1"/>
            <p:nvPr/>
          </p:nvSpPr>
          <p:spPr>
            <a:xfrm>
              <a:off x="2978939" y="2158357"/>
              <a:ext cx="1327545" cy="289773"/>
            </a:xfrm>
            <a:prstGeom prst="rect">
              <a:avLst/>
            </a:prstGeom>
            <a:noFill/>
          </p:spPr>
          <p:txBody>
            <a:bodyPr wrap="square" rtlCol="0">
              <a:spAutoFit/>
            </a:bodyPr>
            <a:lstStyle/>
            <a:p>
              <a:r>
                <a:rPr lang="en-US"/>
                <a:t>H</a:t>
              </a:r>
              <a:r>
                <a:rPr lang="en-US" baseline="-25000"/>
                <a:t>a</a:t>
              </a:r>
              <a:r>
                <a:rPr lang="en-US"/>
                <a:t> (</a:t>
              </a:r>
              <a:r>
                <a:rPr lang="en-US">
                  <a:sym typeface="Symbol" panose="05050102010706020507" pitchFamily="18" charset="2"/>
                </a:rPr>
                <a:t>)</a:t>
              </a:r>
              <a:endParaRPr lang="en-US"/>
            </a:p>
          </p:txBody>
        </p:sp>
        <p:sp>
          <p:nvSpPr>
            <p:cNvPr id="44" name="TextBox 43"/>
            <p:cNvSpPr txBox="1"/>
            <p:nvPr/>
          </p:nvSpPr>
          <p:spPr>
            <a:xfrm>
              <a:off x="5674514" y="4408758"/>
              <a:ext cx="1327545" cy="289773"/>
            </a:xfrm>
            <a:prstGeom prst="rect">
              <a:avLst/>
            </a:prstGeom>
            <a:noFill/>
          </p:spPr>
          <p:txBody>
            <a:bodyPr wrap="square" rtlCol="0">
              <a:spAutoFit/>
            </a:bodyPr>
            <a:lstStyle/>
            <a:p>
              <a:r>
                <a:rPr lang="en-US">
                  <a:sym typeface="Symbol" panose="05050102010706020507" pitchFamily="18" charset="2"/>
                </a:rPr>
                <a:t>    </a:t>
              </a:r>
              <a:endParaRPr lang="en-US"/>
            </a:p>
          </p:txBody>
        </p:sp>
        <p:sp>
          <p:nvSpPr>
            <p:cNvPr id="45" name="TextBox 44"/>
            <p:cNvSpPr txBox="1"/>
            <p:nvPr/>
          </p:nvSpPr>
          <p:spPr>
            <a:xfrm>
              <a:off x="2394358" y="3093899"/>
              <a:ext cx="1327545" cy="369332"/>
            </a:xfrm>
            <a:prstGeom prst="rect">
              <a:avLst/>
            </a:prstGeom>
            <a:noFill/>
          </p:spPr>
          <p:txBody>
            <a:bodyPr wrap="square" rtlCol="0">
              <a:spAutoFit/>
            </a:bodyPr>
            <a:lstStyle/>
            <a:p>
              <a:r>
                <a:rPr lang="en-US"/>
                <a:t>1-</a:t>
              </a:r>
              <a:r>
                <a:rPr lang="en-US">
                  <a:sym typeface="Symbol" panose="05050102010706020507" pitchFamily="18" charset="2"/>
                </a:rPr>
                <a:t></a:t>
              </a:r>
              <a:r>
                <a:rPr lang="en-US" baseline="-25000">
                  <a:sym typeface="Symbol" panose="05050102010706020507" pitchFamily="18" charset="2"/>
                </a:rPr>
                <a:t>p</a:t>
              </a:r>
              <a:endParaRPr lang="en-US"/>
            </a:p>
          </p:txBody>
        </p:sp>
        <p:sp>
          <p:nvSpPr>
            <p:cNvPr id="47" name="TextBox 46"/>
            <p:cNvSpPr txBox="1"/>
            <p:nvPr/>
          </p:nvSpPr>
          <p:spPr>
            <a:xfrm>
              <a:off x="2388993" y="3923400"/>
              <a:ext cx="1327545" cy="369332"/>
            </a:xfrm>
            <a:prstGeom prst="rect">
              <a:avLst/>
            </a:prstGeom>
            <a:noFill/>
          </p:spPr>
          <p:txBody>
            <a:bodyPr wrap="square" rtlCol="0">
              <a:spAutoFit/>
            </a:bodyPr>
            <a:lstStyle/>
            <a:p>
              <a:r>
                <a:rPr lang="en-US">
                  <a:sym typeface="Symbol" panose="05050102010706020507" pitchFamily="18" charset="2"/>
                </a:rPr>
                <a:t>    </a:t>
              </a:r>
              <a:r>
                <a:rPr lang="en-US" baseline="-25000">
                  <a:sym typeface="Symbol" panose="05050102010706020507" pitchFamily="18" charset="2"/>
                </a:rPr>
                <a:t>s</a:t>
              </a:r>
              <a:endParaRPr lang="en-US"/>
            </a:p>
          </p:txBody>
        </p:sp>
      </p:grpSp>
      <p:sp>
        <p:nvSpPr>
          <p:cNvPr id="49" name="Rectangle 2"/>
          <p:cNvSpPr>
            <a:spLocks noChangeArrowheads="1"/>
          </p:cNvSpPr>
          <p:nvPr/>
        </p:nvSpPr>
        <p:spPr bwMode="auto">
          <a:xfrm>
            <a:off x="-7834468" y="5935320"/>
            <a:ext cx="3750589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0" name="Object 49"/>
          <p:cNvGraphicFramePr>
            <a:graphicFrameLocks noChangeAspect="1"/>
          </p:cNvGraphicFramePr>
          <p:nvPr>
            <p:extLst>
              <p:ext uri="{D42A27DB-BD31-4B8C-83A1-F6EECF244321}">
                <p14:modId xmlns:p14="http://schemas.microsoft.com/office/powerpoint/2010/main" val="2339701847"/>
              </p:ext>
            </p:extLst>
          </p:nvPr>
        </p:nvGraphicFramePr>
        <p:xfrm>
          <a:off x="4101865" y="5734789"/>
          <a:ext cx="3457575" cy="550228"/>
        </p:xfrm>
        <a:graphic>
          <a:graphicData uri="http://schemas.openxmlformats.org/presentationml/2006/ole">
            <mc:AlternateContent xmlns:mc="http://schemas.openxmlformats.org/markup-compatibility/2006">
              <mc:Choice xmlns:v="urn:schemas-microsoft-com:vml" Requires="v">
                <p:oleObj spid="_x0000_s204801" name="Equation" r:id="rId3" imgW="1129810" imgH="241195" progId="Equation.DSMT4">
                  <p:embed/>
                </p:oleObj>
              </mc:Choice>
              <mc:Fallback>
                <p:oleObj name="Equation" r:id="rId3" imgW="1129810" imgH="241195"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865" y="5734789"/>
                        <a:ext cx="3457575" cy="550228"/>
                      </a:xfrm>
                      <a:prstGeom prst="rect">
                        <a:avLst/>
                      </a:prstGeom>
                      <a:noFill/>
                    </p:spPr>
                  </p:pic>
                </p:oleObj>
              </mc:Fallback>
            </mc:AlternateContent>
          </a:graphicData>
        </a:graphic>
      </p:graphicFrame>
      <p:sp>
        <p:nvSpPr>
          <p:cNvPr id="51" name="TextBox 50"/>
          <p:cNvSpPr txBox="1"/>
          <p:nvPr/>
        </p:nvSpPr>
        <p:spPr>
          <a:xfrm>
            <a:off x="102869" y="5658633"/>
            <a:ext cx="3995211"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Đặc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a:t>
            </a:r>
          </a:p>
        </p:txBody>
      </p:sp>
      <p:sp>
        <p:nvSpPr>
          <p:cNvPr id="52" name="TextBox 51"/>
          <p:cNvSpPr txBox="1"/>
          <p:nvPr/>
        </p:nvSpPr>
        <p:spPr>
          <a:xfrm>
            <a:off x="8356282" y="2252826"/>
            <a:ext cx="3995211"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Các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phụ</a:t>
            </a:r>
            <a:r>
              <a:rPr lang="en-US" sz="2400">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biệt</a:t>
            </a:r>
            <a:r>
              <a:rPr lang="en-US" sz="2400">
                <a:latin typeface="Times New Roman" panose="02020603050405020304" pitchFamily="18" charset="0"/>
                <a:cs typeface="Times New Roman" panose="02020603050405020304" pitchFamily="18" charset="0"/>
              </a:rPr>
              <a:t>:</a:t>
            </a:r>
          </a:p>
        </p:txBody>
      </p:sp>
      <p:sp>
        <p:nvSpPr>
          <p:cNvPr id="53" name="Rectangle 5"/>
          <p:cNvSpPr>
            <a:spLocks noChangeArrowheads="1"/>
          </p:cNvSpPr>
          <p:nvPr/>
        </p:nvSpPr>
        <p:spPr bwMode="auto">
          <a:xfrm>
            <a:off x="4233636" y="3565626"/>
            <a:ext cx="2372978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4" name="Object 53"/>
          <p:cNvGraphicFramePr>
            <a:graphicFrameLocks noChangeAspect="1"/>
          </p:cNvGraphicFramePr>
          <p:nvPr>
            <p:extLst>
              <p:ext uri="{D42A27DB-BD31-4B8C-83A1-F6EECF244321}">
                <p14:modId xmlns:p14="http://schemas.microsoft.com/office/powerpoint/2010/main" val="399417482"/>
              </p:ext>
            </p:extLst>
          </p:nvPr>
        </p:nvGraphicFramePr>
        <p:xfrm>
          <a:off x="8541993" y="3169006"/>
          <a:ext cx="2988020" cy="1262063"/>
        </p:xfrm>
        <a:graphic>
          <a:graphicData uri="http://schemas.openxmlformats.org/presentationml/2006/ole">
            <mc:AlternateContent xmlns:mc="http://schemas.openxmlformats.org/markup-compatibility/2006">
              <mc:Choice xmlns:v="urn:schemas-microsoft-com:vml" Requires="v">
                <p:oleObj spid="_x0000_s204802" name="Equation" r:id="rId5" imgW="1295280" imgH="545760" progId="Equation.DSMT4">
                  <p:embed/>
                </p:oleObj>
              </mc:Choice>
              <mc:Fallback>
                <p:oleObj name="Equation" r:id="rId5" imgW="1295280" imgH="545760" progId="Equation.DSMT4">
                  <p:embed/>
                  <p:pic>
                    <p:nvPicPr>
                      <p:cNvPr id="0" name="Object 4"/>
                      <p:cNvPicPr>
                        <a:picLocks noChangeAspect="1" noChangeArrowheads="1"/>
                      </p:cNvPicPr>
                      <p:nvPr/>
                    </p:nvPicPr>
                    <p:blipFill>
                      <a:blip r:embed="rId6"/>
                      <a:srcRect/>
                      <a:stretch>
                        <a:fillRect/>
                      </a:stretch>
                    </p:blipFill>
                    <p:spPr bwMode="auto">
                      <a:xfrm>
                        <a:off x="8541993" y="3169006"/>
                        <a:ext cx="2988020" cy="1262063"/>
                      </a:xfrm>
                      <a:prstGeom prst="rect">
                        <a:avLst/>
                      </a:prstGeom>
                      <a:noFill/>
                    </p:spPr>
                  </p:pic>
                </p:oleObj>
              </mc:Fallback>
            </mc:AlternateContent>
          </a:graphicData>
        </a:graphic>
      </p:graphicFrame>
      <p:sp>
        <p:nvSpPr>
          <p:cNvPr id="55" name="Rectangle 54"/>
          <p:cNvSpPr/>
          <p:nvPr/>
        </p:nvSpPr>
        <p:spPr>
          <a:xfrm>
            <a:off x="8399118" y="4572812"/>
            <a:ext cx="2356735"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chọn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lọc</a:t>
            </a:r>
            <a:r>
              <a:rPr lang="en-US" sz="2400">
                <a:latin typeface="Times New Roman" panose="02020603050405020304" pitchFamily="18" charset="0"/>
                <a:cs typeface="Times New Roman" panose="02020603050405020304" pitchFamily="18" charset="0"/>
              </a:rPr>
              <a:t>:</a:t>
            </a:r>
          </a:p>
        </p:txBody>
      </p:sp>
      <p:sp>
        <p:nvSpPr>
          <p:cNvPr id="56" name="Rectangle 7"/>
          <p:cNvSpPr>
            <a:spLocks noChangeArrowheads="1"/>
          </p:cNvSpPr>
          <p:nvPr/>
        </p:nvSpPr>
        <p:spPr bwMode="auto">
          <a:xfrm>
            <a:off x="3070659" y="5111177"/>
            <a:ext cx="548640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7" name="Object 56"/>
          <p:cNvGraphicFramePr>
            <a:graphicFrameLocks noChangeAspect="1"/>
          </p:cNvGraphicFramePr>
          <p:nvPr>
            <p:extLst>
              <p:ext uri="{D42A27DB-BD31-4B8C-83A1-F6EECF244321}">
                <p14:modId xmlns:p14="http://schemas.microsoft.com/office/powerpoint/2010/main" val="2241729389"/>
              </p:ext>
            </p:extLst>
          </p:nvPr>
        </p:nvGraphicFramePr>
        <p:xfrm>
          <a:off x="9385921" y="4925595"/>
          <a:ext cx="1300163" cy="1009122"/>
        </p:xfrm>
        <a:graphic>
          <a:graphicData uri="http://schemas.openxmlformats.org/presentationml/2006/ole">
            <mc:AlternateContent xmlns:mc="http://schemas.openxmlformats.org/markup-compatibility/2006">
              <mc:Choice xmlns:v="urn:schemas-microsoft-com:vml" Requires="v">
                <p:oleObj spid="_x0000_s204803" name="Equation" r:id="rId7" imgW="469900" imgH="457200" progId="Equation.DSMT4">
                  <p:embed/>
                </p:oleObj>
              </mc:Choice>
              <mc:Fallback>
                <p:oleObj name="Equation" r:id="rId7" imgW="469900" imgH="457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921" y="4925595"/>
                        <a:ext cx="1300163" cy="1009122"/>
                      </a:xfrm>
                      <a:prstGeom prst="rect">
                        <a:avLst/>
                      </a:prstGeom>
                      <a:noFill/>
                    </p:spPr>
                  </p:pic>
                </p:oleObj>
              </mc:Fallback>
            </mc:AlternateContent>
          </a:graphicData>
        </a:graphic>
      </p:graphicFrame>
    </p:spTree>
    <p:extLst>
      <p:ext uri="{BB962C8B-B14F-4D97-AF65-F5344CB8AC3E}">
        <p14:creationId xmlns:p14="http://schemas.microsoft.com/office/powerpoint/2010/main" val="107697206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772186" cy="461665"/>
          </a:xfrm>
          <a:prstGeom prst="rect">
            <a:avLst/>
          </a:prstGeom>
        </p:spPr>
        <p:txBody>
          <a:bodyPr wrap="none">
            <a:spAutoFit/>
          </a:bodyPr>
          <a:lstStyle/>
          <a:p>
            <a:r>
              <a:rPr lang="en-US" sz="2400" err="1">
                <a:solidFill>
                  <a:srgbClr val="FF0000"/>
                </a:solidFill>
                <a:latin typeface="Times New Roman" panose="02020603050405020304" pitchFamily="18" charset="0"/>
                <a:ea typeface="Times New Roman" panose="02020603050405020304" pitchFamily="18" charset="0"/>
              </a:rPr>
              <a:t>Bộ</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lọc</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tương</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tự</a:t>
            </a:r>
            <a:r>
              <a:rPr lang="en-US" sz="2400">
                <a:solidFill>
                  <a:srgbClr val="FF0000"/>
                </a:solidFill>
                <a:latin typeface="Times New Roman" panose="02020603050405020304" pitchFamily="18" charset="0"/>
                <a:ea typeface="Times New Roman" panose="02020603050405020304" pitchFamily="18" charset="0"/>
              </a:rPr>
              <a:t> Butterworth:</a:t>
            </a:r>
            <a:endParaRPr lang="en-US" sz="2400">
              <a:solidFill>
                <a:srgbClr val="FF0000"/>
              </a:solidFill>
            </a:endParaRPr>
          </a:p>
        </p:txBody>
      </p:sp>
      <p:sp>
        <p:nvSpPr>
          <p:cNvPr id="6" name="Rectangle 5"/>
          <p:cNvSpPr/>
          <p:nvPr/>
        </p:nvSpPr>
        <p:spPr>
          <a:xfrm>
            <a:off x="0" y="486146"/>
            <a:ext cx="12192000" cy="863250"/>
          </a:xfrm>
          <a:prstGeom prst="rect">
            <a:avLst/>
          </a:prstGeom>
        </p:spPr>
        <p:txBody>
          <a:bodyPr wrap="square">
            <a:spAutoFit/>
          </a:bodyPr>
          <a:lstStyle/>
          <a:p>
            <a:pPr marL="342900" indent="-342900" algn="just">
              <a:lnSpc>
                <a:spcPct val="107000"/>
              </a:lnSpc>
              <a:spcAft>
                <a:spcPts val="0"/>
              </a:spcAft>
              <a:buFont typeface="Wingdings" panose="05000000000000000000" pitchFamily="2" charset="2"/>
              <a:buChar char="v"/>
            </a:pPr>
            <a:r>
              <a:rPr lang="en-US" sz="2400" err="1">
                <a:latin typeface="Times New Roman" panose="02020603050405020304" pitchFamily="18" charset="0"/>
                <a:ea typeface="Times New Roman" panose="02020603050405020304" pitchFamily="18" charset="0"/>
                <a:cs typeface="Times New Roman" panose="02020603050405020304" pitchFamily="18" charset="0"/>
              </a:rPr>
              <a:t>Bình</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phương</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đáp</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ứng</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tần</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số</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biên</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độ</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bộ</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lọc</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thông</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thấp</a:t>
            </a:r>
            <a:r>
              <a:rPr lang="en-US" sz="2400">
                <a:latin typeface="Times New Roman" panose="02020603050405020304" pitchFamily="18" charset="0"/>
                <a:ea typeface="Times New Roman" panose="02020603050405020304" pitchFamily="18" charset="0"/>
                <a:cs typeface="Times New Roman" panose="02020603050405020304" pitchFamily="18" charset="0"/>
              </a:rPr>
              <a:t> Butterworth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định</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nghĩa</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như</a:t>
            </a:r>
            <a:r>
              <a:rPr lang="en-US" sz="2400">
                <a:latin typeface="Times New Roman" panose="02020603050405020304" pitchFamily="18" charset="0"/>
                <a:ea typeface="Times New Roman" panose="02020603050405020304" pitchFamily="18" charset="0"/>
                <a:cs typeface="Times New Roman" panose="02020603050405020304" pitchFamily="18" charset="0"/>
              </a:rPr>
              <a:t> </a:t>
            </a:r>
            <a:r>
              <a:rPr lang="en-US" sz="2400" err="1">
                <a:latin typeface="Times New Roman" panose="02020603050405020304" pitchFamily="18" charset="0"/>
                <a:ea typeface="Times New Roman" panose="02020603050405020304" pitchFamily="18" charset="0"/>
                <a:cs typeface="Times New Roman" panose="02020603050405020304" pitchFamily="18" charset="0"/>
              </a:rPr>
              <a:t>sau</a:t>
            </a:r>
            <a:r>
              <a:rPr lang="en-US" sz="2400">
                <a:latin typeface="Times New Roman" panose="02020603050405020304" pitchFamily="18" charset="0"/>
                <a:ea typeface="Times New Roman" panose="02020603050405020304" pitchFamily="18"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2"/>
          <p:cNvSpPr>
            <a:spLocks noChangeArrowheads="1"/>
          </p:cNvSpPr>
          <p:nvPr/>
        </p:nvSpPr>
        <p:spPr bwMode="auto">
          <a:xfrm>
            <a:off x="106295" y="1185862"/>
            <a:ext cx="256810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511744322"/>
              </p:ext>
            </p:extLst>
          </p:nvPr>
        </p:nvGraphicFramePr>
        <p:xfrm>
          <a:off x="600075" y="1243012"/>
          <a:ext cx="2828925" cy="1114425"/>
        </p:xfrm>
        <a:graphic>
          <a:graphicData uri="http://schemas.openxmlformats.org/presentationml/2006/ole">
            <mc:AlternateContent xmlns:mc="http://schemas.openxmlformats.org/markup-compatibility/2006">
              <mc:Choice xmlns:v="urn:schemas-microsoft-com:vml" Requires="v">
                <p:oleObj spid="_x0000_s205825" name="Equation" r:id="rId3" imgW="1346040" imgH="622080" progId="Equation.DSMT4">
                  <p:embed/>
                </p:oleObj>
              </mc:Choice>
              <mc:Fallback>
                <p:oleObj name="Equation" r:id="rId3" imgW="1346040" imgH="622080" progId="Equation.DSMT4">
                  <p:embed/>
                  <p:pic>
                    <p:nvPicPr>
                      <p:cNvPr id="0" name="Object 1"/>
                      <p:cNvPicPr>
                        <a:picLocks noChangeAspect="1" noChangeArrowheads="1"/>
                      </p:cNvPicPr>
                      <p:nvPr/>
                    </p:nvPicPr>
                    <p:blipFill>
                      <a:blip r:embed="rId4"/>
                      <a:srcRect/>
                      <a:stretch>
                        <a:fillRect/>
                      </a:stretch>
                    </p:blipFill>
                    <p:spPr bwMode="auto">
                      <a:xfrm>
                        <a:off x="600075" y="1243012"/>
                        <a:ext cx="2828925" cy="1114425"/>
                      </a:xfrm>
                      <a:prstGeom prst="rect">
                        <a:avLst/>
                      </a:prstGeom>
                      <a:noFill/>
                    </p:spPr>
                  </p:pic>
                </p:oleObj>
              </mc:Fallback>
            </mc:AlternateContent>
          </a:graphicData>
        </a:graphic>
      </p:graphicFrame>
      <p:sp>
        <p:nvSpPr>
          <p:cNvPr id="12" name="TextBox 11"/>
          <p:cNvSpPr txBox="1"/>
          <p:nvPr/>
        </p:nvSpPr>
        <p:spPr>
          <a:xfrm>
            <a:off x="3914161" y="1400175"/>
            <a:ext cx="3829050" cy="646331"/>
          </a:xfrm>
          <a:prstGeom prst="rect">
            <a:avLst/>
          </a:prstGeom>
          <a:noFill/>
        </p:spPr>
        <p:txBody>
          <a:bodyPr wrap="square" rtlCol="0">
            <a:spAutoFit/>
          </a:bodyPr>
          <a:lstStyle/>
          <a:p>
            <a:r>
              <a:rPr lang="en-US" err="1"/>
              <a:t>Trong</a:t>
            </a:r>
            <a:r>
              <a:rPr lang="en-US"/>
              <a:t> </a:t>
            </a:r>
            <a:r>
              <a:rPr lang="en-US" err="1"/>
              <a:t>đó</a:t>
            </a:r>
            <a:r>
              <a:rPr lang="en-US"/>
              <a:t>: N </a:t>
            </a:r>
            <a:r>
              <a:rPr lang="en-US" err="1"/>
              <a:t>là</a:t>
            </a:r>
            <a:r>
              <a:rPr lang="en-US"/>
              <a:t> </a:t>
            </a:r>
            <a:r>
              <a:rPr lang="en-US" err="1"/>
              <a:t>bậc</a:t>
            </a:r>
            <a:r>
              <a:rPr lang="en-US"/>
              <a:t> </a:t>
            </a:r>
            <a:r>
              <a:rPr lang="en-US" err="1"/>
              <a:t>của</a:t>
            </a:r>
            <a:r>
              <a:rPr lang="en-US"/>
              <a:t> </a:t>
            </a:r>
            <a:r>
              <a:rPr lang="en-US" err="1"/>
              <a:t>bộ</a:t>
            </a:r>
            <a:r>
              <a:rPr lang="en-US"/>
              <a:t> </a:t>
            </a:r>
            <a:r>
              <a:rPr lang="en-US" err="1"/>
              <a:t>lọc</a:t>
            </a:r>
            <a:endParaRPr lang="en-US"/>
          </a:p>
          <a:p>
            <a:r>
              <a:rPr lang="en-US"/>
              <a:t>	</a:t>
            </a:r>
            <a:r>
              <a:rPr lang="en-US">
                <a:sym typeface="Symbol" panose="05050102010706020507" pitchFamily="18" charset="2"/>
              </a:rPr>
              <a:t></a:t>
            </a:r>
            <a:r>
              <a:rPr lang="en-US" baseline="-25000">
                <a:sym typeface="Symbol" panose="05050102010706020507" pitchFamily="18" charset="2"/>
              </a:rPr>
              <a:t>c</a:t>
            </a:r>
            <a:r>
              <a:rPr lang="en-US">
                <a:sym typeface="Symbol" panose="05050102010706020507" pitchFamily="18" charset="2"/>
              </a:rPr>
              <a:t> : </a:t>
            </a:r>
            <a:r>
              <a:rPr lang="en-US" err="1">
                <a:sym typeface="Symbol" panose="05050102010706020507" pitchFamily="18" charset="2"/>
              </a:rPr>
              <a:t>tần</a:t>
            </a:r>
            <a:r>
              <a:rPr lang="en-US">
                <a:sym typeface="Symbol" panose="05050102010706020507" pitchFamily="18" charset="2"/>
              </a:rPr>
              <a:t> </a:t>
            </a:r>
            <a:r>
              <a:rPr lang="en-US" err="1">
                <a:sym typeface="Symbol" panose="05050102010706020507" pitchFamily="18" charset="2"/>
              </a:rPr>
              <a:t>số</a:t>
            </a:r>
            <a:r>
              <a:rPr lang="en-US">
                <a:sym typeface="Symbol" panose="05050102010706020507" pitchFamily="18" charset="2"/>
              </a:rPr>
              <a:t> </a:t>
            </a:r>
            <a:r>
              <a:rPr lang="en-US" err="1">
                <a:sym typeface="Symbol" panose="05050102010706020507" pitchFamily="18" charset="2"/>
              </a:rPr>
              <a:t>cắt</a:t>
            </a:r>
            <a:r>
              <a:rPr lang="en-US">
                <a:sym typeface="Symbol" panose="05050102010706020507" pitchFamily="18" charset="2"/>
              </a:rPr>
              <a:t> 3-dB.</a:t>
            </a:r>
            <a:endParaRPr lang="en-US"/>
          </a:p>
        </p:txBody>
      </p:sp>
      <p:sp>
        <p:nvSpPr>
          <p:cNvPr id="13" name="TextBox 12"/>
          <p:cNvSpPr txBox="1"/>
          <p:nvPr/>
        </p:nvSpPr>
        <p:spPr>
          <a:xfrm>
            <a:off x="106295" y="2414587"/>
            <a:ext cx="6223068" cy="830997"/>
          </a:xfrm>
          <a:prstGeom prst="rect">
            <a:avLst/>
          </a:prstGeom>
          <a:noFill/>
        </p:spPr>
        <p:txBody>
          <a:bodyPr wrap="square" rtlCol="0">
            <a:spAutoFit/>
          </a:bodyPr>
          <a:lstStyle/>
          <a:p>
            <a:pPr marL="342900" indent="-34290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Bình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còn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sau</a:t>
            </a:r>
            <a:r>
              <a:rPr lang="en-US" sz="2400">
                <a:latin typeface="Times New Roman" panose="02020603050405020304" pitchFamily="18" charset="0"/>
                <a:cs typeface="Times New Roman" panose="02020603050405020304" pitchFamily="18" charset="0"/>
              </a:rPr>
              <a:t>:</a:t>
            </a:r>
          </a:p>
        </p:txBody>
      </p:sp>
      <p:sp>
        <p:nvSpPr>
          <p:cNvPr id="14" name="Rectangle 8"/>
          <p:cNvSpPr>
            <a:spLocks noChangeArrowheads="1"/>
          </p:cNvSpPr>
          <p:nvPr/>
        </p:nvSpPr>
        <p:spPr bwMode="auto">
          <a:xfrm>
            <a:off x="2414588" y="3000373"/>
            <a:ext cx="261587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3982593115"/>
              </p:ext>
            </p:extLst>
          </p:nvPr>
        </p:nvGraphicFramePr>
        <p:xfrm>
          <a:off x="600075" y="2965187"/>
          <a:ext cx="3228975" cy="1328740"/>
        </p:xfrm>
        <a:graphic>
          <a:graphicData uri="http://schemas.openxmlformats.org/presentationml/2006/ole">
            <mc:AlternateContent xmlns:mc="http://schemas.openxmlformats.org/markup-compatibility/2006">
              <mc:Choice xmlns:v="urn:schemas-microsoft-com:vml" Requires="v">
                <p:oleObj spid="_x0000_s205826" name="Equation" r:id="rId5" imgW="1511300" imgH="635000" progId="Equation.DSMT4">
                  <p:embed/>
                </p:oleObj>
              </mc:Choice>
              <mc:Fallback>
                <p:oleObj name="Equation" r:id="rId5" imgW="1511300" imgH="635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 y="2965187"/>
                        <a:ext cx="3228975" cy="1328740"/>
                      </a:xfrm>
                      <a:prstGeom prst="rect">
                        <a:avLst/>
                      </a:prstGeom>
                      <a:noFill/>
                    </p:spPr>
                  </p:pic>
                </p:oleObj>
              </mc:Fallback>
            </mc:AlternateContent>
          </a:graphicData>
        </a:graphic>
      </p:graphicFrame>
      <p:sp>
        <p:nvSpPr>
          <p:cNvPr id="16" name="Rectangle 15"/>
          <p:cNvSpPr/>
          <p:nvPr/>
        </p:nvSpPr>
        <p:spPr>
          <a:xfrm>
            <a:off x="106295" y="4467522"/>
            <a:ext cx="3722755" cy="2308324"/>
          </a:xfrm>
          <a:prstGeom prst="rect">
            <a:avLst/>
          </a:prstGeom>
        </p:spPr>
        <p:txBody>
          <a:bodyPr wrap="square">
            <a:spAutoFit/>
          </a:bodyPr>
          <a:lstStyle/>
          <a:p>
            <a:pPr marL="342900" indent="-342900">
              <a:buFont typeface="Wingdings" panose="05000000000000000000" pitchFamily="2" charset="2"/>
              <a:buChar char="v"/>
            </a:pPr>
            <a:r>
              <a:rPr lang="en-US" sz="2400" err="1">
                <a:latin typeface="Times New Roman" panose="02020603050405020304" pitchFamily="18" charset="0"/>
                <a:ea typeface="Times New Roman" panose="02020603050405020304" pitchFamily="18" charset="0"/>
              </a:rPr>
              <a:t>Đáp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ứng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tần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số</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biên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của</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butterworth</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giảm</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đơn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điệu</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khi</a:t>
            </a:r>
            <a:r>
              <a:rPr lang="en-US" sz="2400">
                <a:latin typeface="Times New Roman" panose="02020603050405020304" pitchFamily="18" charset="0"/>
                <a:ea typeface="Times New Roman" panose="02020603050405020304" pitchFamily="18" charset="0"/>
              </a:rPr>
              <a:t> </a:t>
            </a:r>
            <a:r>
              <a:rPr lang="en-US" sz="240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400">
                <a:latin typeface="Times New Roman" panose="02020603050405020304" pitchFamily="18" charset="0"/>
                <a:ea typeface="Times New Roman" panose="02020603050405020304" pitchFamily="18" charset="0"/>
              </a:rPr>
              <a:t> tang, </a:t>
            </a:r>
            <a:r>
              <a:rPr lang="en-US" sz="2400" err="1">
                <a:latin typeface="Times New Roman" panose="02020603050405020304" pitchFamily="18" charset="0"/>
                <a:ea typeface="Times New Roman" panose="02020603050405020304" pitchFamily="18" charset="0"/>
              </a:rPr>
              <a:t>và</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khi</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bậc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của</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tăng</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dải</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chuyển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tiếp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trở</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nên</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hẹp</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hơn</a:t>
            </a:r>
            <a:endParaRPr lang="en-US" sz="2400"/>
          </a:p>
        </p:txBody>
      </p:sp>
      <p:sp>
        <p:nvSpPr>
          <p:cNvPr id="25" name="Text Box 35"/>
          <p:cNvSpPr txBox="1"/>
          <p:nvPr/>
        </p:nvSpPr>
        <p:spPr>
          <a:xfrm>
            <a:off x="7577137" y="3954241"/>
            <a:ext cx="812165" cy="476250"/>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p:cNvGrpSpPr/>
          <p:nvPr/>
        </p:nvGrpSpPr>
        <p:grpSpPr>
          <a:xfrm>
            <a:off x="6329363" y="3359703"/>
            <a:ext cx="4386263" cy="3498297"/>
            <a:chOff x="8034337" y="3559341"/>
            <a:chExt cx="3695701" cy="2433250"/>
          </a:xfrm>
        </p:grpSpPr>
        <p:cxnSp>
          <p:nvCxnSpPr>
            <p:cNvPr id="18" name="Straight Arrow Connector 17"/>
            <p:cNvCxnSpPr/>
            <p:nvPr/>
          </p:nvCxnSpPr>
          <p:spPr>
            <a:xfrm flipV="1">
              <a:off x="8424862" y="5544916"/>
              <a:ext cx="2143125" cy="9525"/>
            </a:xfrm>
            <a:prstGeom prst="straightConnector1">
              <a:avLst/>
            </a:prstGeom>
            <a:noFill/>
            <a:ln w="6350" cap="flat" cmpd="sng" algn="ctr">
              <a:solidFill>
                <a:sysClr val="windowText" lastClr="000000"/>
              </a:solidFill>
              <a:prstDash val="solid"/>
              <a:miter lim="800000"/>
              <a:tailEnd type="triangle"/>
            </a:ln>
            <a:effectLst/>
          </p:spPr>
        </p:cxnSp>
        <p:sp>
          <p:nvSpPr>
            <p:cNvPr id="19" name="Freeform 18"/>
            <p:cNvSpPr/>
            <p:nvPr/>
          </p:nvSpPr>
          <p:spPr>
            <a:xfrm>
              <a:off x="8434387" y="4506691"/>
              <a:ext cx="1762125" cy="1035116"/>
            </a:xfrm>
            <a:custGeom>
              <a:avLst/>
              <a:gdLst>
                <a:gd name="connsiteX0" fmla="*/ 0 w 1762125"/>
                <a:gd name="connsiteY0" fmla="*/ 6416 h 1035116"/>
                <a:gd name="connsiteX1" fmla="*/ 200025 w 1762125"/>
                <a:gd name="connsiteY1" fmla="*/ 6416 h 1035116"/>
                <a:gd name="connsiteX2" fmla="*/ 466725 w 1762125"/>
                <a:gd name="connsiteY2" fmla="*/ 73091 h 1035116"/>
                <a:gd name="connsiteX3" fmla="*/ 781050 w 1762125"/>
                <a:gd name="connsiteY3" fmla="*/ 530291 h 1035116"/>
                <a:gd name="connsiteX4" fmla="*/ 1762125 w 1762125"/>
                <a:gd name="connsiteY4" fmla="*/ 1035116 h 103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125" h="1035116">
                  <a:moveTo>
                    <a:pt x="0" y="6416"/>
                  </a:moveTo>
                  <a:cubicBezTo>
                    <a:pt x="61119" y="859"/>
                    <a:pt x="122238" y="-4697"/>
                    <a:pt x="200025" y="6416"/>
                  </a:cubicBezTo>
                  <a:cubicBezTo>
                    <a:pt x="277813" y="17529"/>
                    <a:pt x="369888" y="-14221"/>
                    <a:pt x="466725" y="73091"/>
                  </a:cubicBezTo>
                  <a:cubicBezTo>
                    <a:pt x="563562" y="160403"/>
                    <a:pt x="565150" y="369954"/>
                    <a:pt x="781050" y="530291"/>
                  </a:cubicBezTo>
                  <a:cubicBezTo>
                    <a:pt x="996950" y="690628"/>
                    <a:pt x="1379537" y="862872"/>
                    <a:pt x="1762125" y="1035116"/>
                  </a:cubicBezTo>
                </a:path>
              </a:pathLst>
            </a:cu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p:nvPr/>
          </p:nvSpPr>
          <p:spPr>
            <a:xfrm>
              <a:off x="8434387" y="4487641"/>
              <a:ext cx="1019175" cy="1072384"/>
            </a:xfrm>
            <a:custGeom>
              <a:avLst/>
              <a:gdLst>
                <a:gd name="connsiteX0" fmla="*/ 0 w 1019175"/>
                <a:gd name="connsiteY0" fmla="*/ 43684 h 1072384"/>
                <a:gd name="connsiteX1" fmla="*/ 457200 w 1019175"/>
                <a:gd name="connsiteY1" fmla="*/ 24634 h 1072384"/>
                <a:gd name="connsiteX2" fmla="*/ 695325 w 1019175"/>
                <a:gd name="connsiteY2" fmla="*/ 338959 h 1072384"/>
                <a:gd name="connsiteX3" fmla="*/ 781050 w 1019175"/>
                <a:gd name="connsiteY3" fmla="*/ 558034 h 1072384"/>
                <a:gd name="connsiteX4" fmla="*/ 781050 w 1019175"/>
                <a:gd name="connsiteY4" fmla="*/ 538984 h 1072384"/>
                <a:gd name="connsiteX5" fmla="*/ 1019175 w 1019175"/>
                <a:gd name="connsiteY5" fmla="*/ 1072384 h 107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9175" h="1072384">
                  <a:moveTo>
                    <a:pt x="0" y="43684"/>
                  </a:moveTo>
                  <a:cubicBezTo>
                    <a:pt x="170656" y="9552"/>
                    <a:pt x="341313" y="-24579"/>
                    <a:pt x="457200" y="24634"/>
                  </a:cubicBezTo>
                  <a:cubicBezTo>
                    <a:pt x="573088" y="73847"/>
                    <a:pt x="641350" y="250059"/>
                    <a:pt x="695325" y="338959"/>
                  </a:cubicBezTo>
                  <a:cubicBezTo>
                    <a:pt x="749300" y="427859"/>
                    <a:pt x="781050" y="558034"/>
                    <a:pt x="781050" y="558034"/>
                  </a:cubicBezTo>
                  <a:cubicBezTo>
                    <a:pt x="795337" y="591371"/>
                    <a:pt x="741363" y="453259"/>
                    <a:pt x="781050" y="538984"/>
                  </a:cubicBezTo>
                  <a:cubicBezTo>
                    <a:pt x="820737" y="624709"/>
                    <a:pt x="919956" y="848546"/>
                    <a:pt x="1019175" y="1072384"/>
                  </a:cubicBezTo>
                </a:path>
              </a:pathLst>
            </a:cu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p:nvPr/>
          </p:nvSpPr>
          <p:spPr>
            <a:xfrm>
              <a:off x="8434387" y="4440016"/>
              <a:ext cx="1152525" cy="1117789"/>
            </a:xfrm>
            <a:custGeom>
              <a:avLst/>
              <a:gdLst>
                <a:gd name="connsiteX0" fmla="*/ 0 w 1152525"/>
                <a:gd name="connsiteY0" fmla="*/ 89089 h 1117789"/>
                <a:gd name="connsiteX1" fmla="*/ 523875 w 1152525"/>
                <a:gd name="connsiteY1" fmla="*/ 41464 h 1117789"/>
                <a:gd name="connsiteX2" fmla="*/ 781050 w 1152525"/>
                <a:gd name="connsiteY2" fmla="*/ 612964 h 1117789"/>
                <a:gd name="connsiteX3" fmla="*/ 1152525 w 1152525"/>
                <a:gd name="connsiteY3" fmla="*/ 1117789 h 1117789"/>
                <a:gd name="connsiteX4" fmla="*/ 1152525 w 1152525"/>
                <a:gd name="connsiteY4" fmla="*/ 1117789 h 1117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525" h="1117789">
                  <a:moveTo>
                    <a:pt x="0" y="89089"/>
                  </a:moveTo>
                  <a:cubicBezTo>
                    <a:pt x="196850" y="21620"/>
                    <a:pt x="393700" y="-45849"/>
                    <a:pt x="523875" y="41464"/>
                  </a:cubicBezTo>
                  <a:cubicBezTo>
                    <a:pt x="654050" y="128777"/>
                    <a:pt x="676275" y="433577"/>
                    <a:pt x="781050" y="612964"/>
                  </a:cubicBezTo>
                  <a:cubicBezTo>
                    <a:pt x="885825" y="792351"/>
                    <a:pt x="1152525" y="1117789"/>
                    <a:pt x="1152525" y="1117789"/>
                  </a:cubicBezTo>
                  <a:lnTo>
                    <a:pt x="1152525" y="1117789"/>
                  </a:lnTo>
                </a:path>
              </a:pathLst>
            </a:cu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p:nvPr/>
          </p:nvSpPr>
          <p:spPr>
            <a:xfrm>
              <a:off x="8443912" y="4411441"/>
              <a:ext cx="1343025" cy="1146781"/>
            </a:xfrm>
            <a:custGeom>
              <a:avLst/>
              <a:gdLst>
                <a:gd name="connsiteX0" fmla="*/ 0 w 1343025"/>
                <a:gd name="connsiteY0" fmla="*/ 118081 h 1146781"/>
                <a:gd name="connsiteX1" fmla="*/ 438150 w 1343025"/>
                <a:gd name="connsiteY1" fmla="*/ 3781 h 1146781"/>
                <a:gd name="connsiteX2" fmla="*/ 704850 w 1343025"/>
                <a:gd name="connsiteY2" fmla="*/ 241906 h 1146781"/>
                <a:gd name="connsiteX3" fmla="*/ 762000 w 1343025"/>
                <a:gd name="connsiteY3" fmla="*/ 622906 h 1146781"/>
                <a:gd name="connsiteX4" fmla="*/ 1343025 w 1343025"/>
                <a:gd name="connsiteY4" fmla="*/ 1146781 h 1146781"/>
                <a:gd name="connsiteX5" fmla="*/ 1343025 w 1343025"/>
                <a:gd name="connsiteY5" fmla="*/ 1146781 h 114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25" h="1146781">
                  <a:moveTo>
                    <a:pt x="0" y="118081"/>
                  </a:moveTo>
                  <a:cubicBezTo>
                    <a:pt x="160337" y="50612"/>
                    <a:pt x="320675" y="-16856"/>
                    <a:pt x="438150" y="3781"/>
                  </a:cubicBezTo>
                  <a:cubicBezTo>
                    <a:pt x="555625" y="24418"/>
                    <a:pt x="650875" y="138719"/>
                    <a:pt x="704850" y="241906"/>
                  </a:cubicBezTo>
                  <a:cubicBezTo>
                    <a:pt x="758825" y="345093"/>
                    <a:pt x="655638" y="472094"/>
                    <a:pt x="762000" y="622906"/>
                  </a:cubicBezTo>
                  <a:cubicBezTo>
                    <a:pt x="868363" y="773719"/>
                    <a:pt x="1343025" y="1146781"/>
                    <a:pt x="1343025" y="1146781"/>
                  </a:cubicBezTo>
                  <a:lnTo>
                    <a:pt x="1343025" y="1146781"/>
                  </a:lnTo>
                </a:path>
              </a:pathLst>
            </a:cu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3" name="Curved Connector 22"/>
            <p:cNvCxnSpPr/>
            <p:nvPr/>
          </p:nvCxnSpPr>
          <p:spPr>
            <a:xfrm flipV="1">
              <a:off x="8815387" y="4420966"/>
              <a:ext cx="619125" cy="361950"/>
            </a:xfrm>
            <a:prstGeom prst="curvedConnector3">
              <a:avLst/>
            </a:prstGeom>
            <a:noFill/>
            <a:ln w="6350" cap="flat" cmpd="sng" algn="ctr">
              <a:solidFill>
                <a:sysClr val="windowText" lastClr="000000"/>
              </a:solidFill>
              <a:prstDash val="solid"/>
              <a:miter lim="800000"/>
              <a:tailEnd type="triangle"/>
            </a:ln>
            <a:effectLst/>
          </p:spPr>
        </p:cxnSp>
        <p:sp>
          <p:nvSpPr>
            <p:cNvPr id="24" name="Text Box 34"/>
            <p:cNvSpPr txBox="1"/>
            <p:nvPr/>
          </p:nvSpPr>
          <p:spPr>
            <a:xfrm>
              <a:off x="9491662" y="4268565"/>
              <a:ext cx="2238376" cy="695325"/>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Tăng</a:t>
              </a:r>
              <a:r>
                <a:rPr kumimoji="0" lang="en-US" sz="24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0" cap="none" spc="0" normalizeH="0" baseline="0" noProof="0" err="1">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dần</a:t>
              </a:r>
              <a:r>
                <a:rPr kumimoji="0" lang="en-US" sz="2400" b="0" i="0" u="none" strike="noStrike" kern="0" cap="none" spc="0" normalizeH="0" baseline="0" noProof="0">
                  <a:ln>
                    <a:noFill/>
                  </a:ln>
                  <a:solidFill>
                    <a:sysClr val="windowText" lastClr="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N</a:t>
              </a:r>
            </a:p>
          </p:txBody>
        </p:sp>
        <p:sp>
          <p:nvSpPr>
            <p:cNvPr id="26" name="Text Box 36"/>
            <p:cNvSpPr txBox="1"/>
            <p:nvPr/>
          </p:nvSpPr>
          <p:spPr>
            <a:xfrm>
              <a:off x="10615612" y="5440141"/>
              <a:ext cx="285115" cy="247650"/>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endPar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37"/>
            <p:cNvSpPr txBox="1"/>
            <p:nvPr/>
          </p:nvSpPr>
          <p:spPr>
            <a:xfrm>
              <a:off x="9053512" y="5583016"/>
              <a:ext cx="323215" cy="409575"/>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kumimoji="0" lang="en-US" sz="2400" b="0" i="0" u="none" strike="noStrike" kern="0" cap="none" spc="0" normalizeH="0" baseline="-2500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c</a:t>
              </a:r>
              <a:endPar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38"/>
            <p:cNvSpPr txBox="1"/>
            <p:nvPr/>
          </p:nvSpPr>
          <p:spPr>
            <a:xfrm>
              <a:off x="8110537" y="4354291"/>
              <a:ext cx="260350" cy="247650"/>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1</a:t>
              </a:r>
            </a:p>
          </p:txBody>
        </p:sp>
        <p:sp>
          <p:nvSpPr>
            <p:cNvPr id="29" name="Text Box 39"/>
            <p:cNvSpPr txBox="1"/>
            <p:nvPr/>
          </p:nvSpPr>
          <p:spPr>
            <a:xfrm>
              <a:off x="8034337" y="4963891"/>
              <a:ext cx="384810" cy="247650"/>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1/2</a:t>
              </a:r>
            </a:p>
          </p:txBody>
        </p:sp>
        <p:sp>
          <p:nvSpPr>
            <p:cNvPr id="30" name="Text Box 40"/>
            <p:cNvSpPr txBox="1"/>
            <p:nvPr/>
          </p:nvSpPr>
          <p:spPr>
            <a:xfrm>
              <a:off x="8129587" y="5535391"/>
              <a:ext cx="260350" cy="247650"/>
            </a:xfrm>
            <a:prstGeom prst="rect">
              <a:avLst/>
            </a:prstGeom>
            <a:solidFill>
              <a:sysClr val="window" lastClr="FFFFFF"/>
            </a:solid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4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0</a:t>
              </a:r>
            </a:p>
          </p:txBody>
        </p:sp>
        <p:cxnSp>
          <p:nvCxnSpPr>
            <p:cNvPr id="32" name="Straight Arrow Connector 31"/>
            <p:cNvCxnSpPr>
              <a:stCxn id="22" idx="3"/>
              <a:endCxn id="22" idx="3"/>
            </p:cNvCxnSpPr>
            <p:nvPr/>
          </p:nvCxnSpPr>
          <p:spPr>
            <a:xfrm>
              <a:off x="9205912" y="503434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8399463" y="3664743"/>
              <a:ext cx="19050" cy="1994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433435" y="5059140"/>
              <a:ext cx="70580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1" idx="2"/>
              <a:endCxn id="27" idx="0"/>
            </p:cNvCxnSpPr>
            <p:nvPr/>
          </p:nvCxnSpPr>
          <p:spPr>
            <a:xfrm flipH="1">
              <a:off x="9215120" y="5052980"/>
              <a:ext cx="317" cy="53003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Rectangle 40"/>
                <p:cNvSpPr/>
                <p:nvPr/>
              </p:nvSpPr>
              <p:spPr>
                <a:xfrm>
                  <a:off x="8488325" y="3559341"/>
                  <a:ext cx="11303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r>
                                  <a:rPr lang="en-US" i="0">
                                    <a:latin typeface="Cambria Math" panose="02040503050406030204" pitchFamily="18" charset="0"/>
                                  </a:rPr>
                                  <m:t>(</m:t>
                                </m:r>
                                <m:r>
                                  <a:rPr lang="en-US" i="1">
                                    <a:latin typeface="Cambria Math" panose="02040503050406030204" pitchFamily="18" charset="0"/>
                                  </a:rPr>
                                  <m:t>𝜔</m:t>
                                </m:r>
                              </m:e>
                            </m:d>
                            <m:r>
                              <a:rPr lang="en-US" i="0">
                                <a:latin typeface="Cambria Math" panose="02040503050406030204" pitchFamily="18" charset="0"/>
                              </a:rPr>
                              <m:t>|</m:t>
                            </m:r>
                          </m:e>
                          <m:sup>
                            <m:r>
                              <a:rPr lang="en-US" i="0">
                                <a:latin typeface="Cambria Math" panose="02040503050406030204" pitchFamily="18" charset="0"/>
                              </a:rPr>
                              <m:t>2</m:t>
                            </m:r>
                          </m:sup>
                        </m:sSup>
                      </m:oMath>
                    </m:oMathPara>
                  </a14:m>
                  <a:endParaRPr lang="en-US"/>
                </a:p>
              </p:txBody>
            </p:sp>
          </mc:Choice>
          <mc:Fallback>
            <p:sp>
              <p:nvSpPr>
                <p:cNvPr id="41" name="Rectangle 40"/>
                <p:cNvSpPr>
                  <a:spLocks noRot="1" noChangeAspect="1" noMove="1" noResize="1" noEditPoints="1" noAdjustHandles="1" noChangeArrowheads="1" noChangeShapeType="1" noTextEdit="1"/>
                </p:cNvSpPr>
                <p:nvPr/>
              </p:nvSpPr>
              <p:spPr>
                <a:xfrm>
                  <a:off x="8488325" y="3559341"/>
                  <a:ext cx="1130374" cy="369332"/>
                </a:xfrm>
                <a:prstGeom prst="rect">
                  <a:avLst/>
                </a:prstGeom>
                <a:blipFill>
                  <a:blip r:embed="rId7"/>
                  <a:stretch>
                    <a:fillRect t="-83908" r="-16364" b="-98851"/>
                  </a:stretch>
                </a:blipFill>
              </p:spPr>
              <p:txBody>
                <a:bodyPr/>
                <a:lstStyle/>
                <a:p>
                  <a:r>
                    <a:rPr lang="en-US">
                      <a:noFill/>
                    </a:rPr>
                    <a:t> </a:t>
                  </a:r>
                </a:p>
              </p:txBody>
            </p:sp>
          </mc:Fallback>
        </mc:AlternateContent>
      </p:grpSp>
    </p:spTree>
    <p:extLst>
      <p:ext uri="{BB962C8B-B14F-4D97-AF65-F5344CB8AC3E}">
        <p14:creationId xmlns:p14="http://schemas.microsoft.com/office/powerpoint/2010/main" val="2493887084"/>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379491" cy="466859"/>
          </a:xfrm>
          <a:prstGeom prst="rect">
            <a:avLst/>
          </a:prstGeom>
        </p:spPr>
        <p:txBody>
          <a:bodyPr wrap="none">
            <a:spAutoFit/>
          </a:bodyPr>
          <a:lstStyle/>
          <a:p>
            <a:pPr algn="just">
              <a:lnSpc>
                <a:spcPct val="107000"/>
              </a:lnSpc>
              <a:spcAft>
                <a:spcPts val="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lọc</a:t>
            </a:r>
            <a:r>
              <a:rPr lang="en-US" sz="2400">
                <a:latin typeface="Times New Roman" panose="02020603050405020304" pitchFamily="18" charset="0"/>
                <a:ea typeface="Calibri" panose="020F0502020204030204" pitchFamily="34" charset="0"/>
                <a:cs typeface="Times New Roman" panose="02020603050405020304" pitchFamily="18" charset="0"/>
              </a:rPr>
              <a:t> Butterworth </a:t>
            </a:r>
            <a:r>
              <a:rPr lang="en-US" sz="2400" err="1">
                <a:latin typeface="Times New Roman" panose="02020603050405020304" pitchFamily="18" charset="0"/>
                <a:ea typeface="Calibri" panose="020F0502020204030204" pitchFamily="34" charset="0"/>
                <a:cs typeface="Times New Roman" panose="02020603050405020304" pitchFamily="18" charset="0"/>
              </a:rPr>
              <a:t>được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chuẩn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hóa</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c</a:t>
            </a:r>
            <a:r>
              <a:rPr lang="en-US" sz="2400">
                <a:latin typeface="Times New Roman" panose="02020603050405020304" pitchFamily="18" charset="0"/>
                <a:ea typeface="Calibri" panose="020F0502020204030204" pitchFamily="34" charset="0"/>
                <a:cs typeface="Times New Roman" panose="02020603050405020304" pitchFamily="18" charset="0"/>
              </a:rPr>
              <a:t> = 1, </a:t>
            </a:r>
            <a:r>
              <a:rPr lang="en-US" sz="2400" err="1">
                <a:latin typeface="Times New Roman" panose="02020603050405020304" pitchFamily="18" charset="0"/>
                <a:ea typeface="Calibri" panose="020F0502020204030204" pitchFamily="34" charset="0"/>
                <a:cs typeface="Times New Roman" panose="02020603050405020304" pitchFamily="18" charset="0"/>
              </a:rPr>
              <a:t>hàm</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thống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dạng</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p:cNvSpPr>
            <a:spLocks noChangeArrowheads="1"/>
          </p:cNvSpPr>
          <p:nvPr/>
        </p:nvSpPr>
        <p:spPr bwMode="auto">
          <a:xfrm>
            <a:off x="-2303236" y="1214437"/>
            <a:ext cx="285060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593618645"/>
              </p:ext>
            </p:extLst>
          </p:nvPr>
        </p:nvGraphicFramePr>
        <p:xfrm>
          <a:off x="1285875" y="642939"/>
          <a:ext cx="7015163" cy="1000124"/>
        </p:xfrm>
        <a:graphic>
          <a:graphicData uri="http://schemas.openxmlformats.org/presentationml/2006/ole">
            <mc:AlternateContent xmlns:mc="http://schemas.openxmlformats.org/markup-compatibility/2006">
              <mc:Choice xmlns:v="urn:schemas-microsoft-com:vml" Requires="v">
                <p:oleObj spid="_x0000_s206849" name="Equation" r:id="rId3" imgW="2997200" imgH="431800" progId="Equation.DSMT4">
                  <p:embed/>
                </p:oleObj>
              </mc:Choice>
              <mc:Fallback>
                <p:oleObj name="Equation" r:id="rId3" imgW="2997200" imgH="4318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642939"/>
                        <a:ext cx="7015163" cy="1000124"/>
                      </a:xfrm>
                      <a:prstGeom prst="rect">
                        <a:avLst/>
                      </a:prstGeom>
                      <a:noFill/>
                    </p:spPr>
                  </p:pic>
                </p:oleObj>
              </mc:Fallback>
            </mc:AlternateContent>
          </a:graphicData>
        </a:graphic>
      </p:graphicFrame>
      <p:sp>
        <p:nvSpPr>
          <p:cNvPr id="8" name="Rectangle 4"/>
          <p:cNvSpPr>
            <a:spLocks noChangeArrowheads="1"/>
          </p:cNvSpPr>
          <p:nvPr/>
        </p:nvSpPr>
        <p:spPr bwMode="auto">
          <a:xfrm>
            <a:off x="1285874" y="1823969"/>
            <a:ext cx="230194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1170150086"/>
              </p:ext>
            </p:extLst>
          </p:nvPr>
        </p:nvGraphicFramePr>
        <p:xfrm>
          <a:off x="1285875" y="1823969"/>
          <a:ext cx="6186488" cy="781184"/>
        </p:xfrm>
        <a:graphic>
          <a:graphicData uri="http://schemas.openxmlformats.org/presentationml/2006/ole">
            <mc:AlternateContent xmlns:mc="http://schemas.openxmlformats.org/markup-compatibility/2006">
              <mc:Choice xmlns:v="urn:schemas-microsoft-com:vml" Requires="v">
                <p:oleObj spid="_x0000_s206850" name="Equation" r:id="rId5" imgW="3276600" imgH="495300" progId="Equation.DSMT4">
                  <p:embed/>
                </p:oleObj>
              </mc:Choice>
              <mc:Fallback>
                <p:oleObj name="Equation" r:id="rId5" imgW="3276600" imgH="4953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875" y="1823969"/>
                        <a:ext cx="6186488" cy="781184"/>
                      </a:xfrm>
                      <a:prstGeom prst="rect">
                        <a:avLst/>
                      </a:prstGeom>
                      <a:noFill/>
                    </p:spPr>
                  </p:pic>
                </p:oleObj>
              </mc:Fallback>
            </mc:AlternateContent>
          </a:graphicData>
        </a:graphic>
      </p:graphicFrame>
      <p:sp>
        <p:nvSpPr>
          <p:cNvPr id="10" name="TextBox 9"/>
          <p:cNvSpPr txBox="1"/>
          <p:nvPr/>
        </p:nvSpPr>
        <p:spPr>
          <a:xfrm>
            <a:off x="0" y="1983729"/>
            <a:ext cx="1743075"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đó</a:t>
            </a:r>
            <a:r>
              <a:rPr lang="en-US" sz="2400">
                <a:latin typeface="Times New Roman" panose="02020603050405020304" pitchFamily="18" charset="0"/>
                <a:cs typeface="Times New Roman" panose="02020603050405020304" pitchFamily="18" charset="0"/>
              </a:rPr>
              <a:t>:</a:t>
            </a:r>
          </a:p>
        </p:txBody>
      </p:sp>
      <p:sp>
        <p:nvSpPr>
          <p:cNvPr id="11" name="Rectangle 10"/>
          <p:cNvSpPr/>
          <p:nvPr/>
        </p:nvSpPr>
        <p:spPr>
          <a:xfrm>
            <a:off x="7759496" y="2018555"/>
            <a:ext cx="3239990" cy="468077"/>
          </a:xfrm>
          <a:prstGeom prst="rect">
            <a:avLst/>
          </a:prstGeom>
        </p:spPr>
        <p:txBody>
          <a:bodyPr wrap="none">
            <a:spAutoFit/>
          </a:bodyPr>
          <a:lstStyle/>
          <a:p>
            <a:pPr algn="just">
              <a:lnSpc>
                <a:spcPct val="107000"/>
              </a:lnSpc>
              <a:spcAft>
                <a:spcPts val="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k = 0, 1, 2, …..2N-1.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p:cNvSpPr/>
          <p:nvPr/>
        </p:nvSpPr>
        <p:spPr>
          <a:xfrm>
            <a:off x="0" y="2727179"/>
            <a:ext cx="9458326" cy="487506"/>
          </a:xfrm>
          <a:prstGeom prst="rect">
            <a:avLst/>
          </a:prstGeom>
        </p:spPr>
        <p:txBody>
          <a:bodyPr wrap="square">
            <a:spAutoFit/>
          </a:bodyPr>
          <a:lstStyle/>
          <a:p>
            <a:pPr algn="just">
              <a:lnSpc>
                <a:spcPct val="107000"/>
              </a:lnSpc>
              <a:spcAft>
                <a:spcPts val="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Bảng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liệt</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kê</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các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số</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của</a:t>
            </a:r>
            <a:r>
              <a:rPr lang="en-US" sz="2400">
                <a:latin typeface="Times New Roman" panose="02020603050405020304" pitchFamily="18" charset="0"/>
                <a:ea typeface="Calibri" panose="020F0502020204030204" pitchFamily="34" charset="0"/>
                <a:cs typeface="Times New Roman" panose="02020603050405020304" pitchFamily="18" charset="0"/>
              </a:rPr>
              <a:t> A</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N­</a:t>
            </a:r>
            <a:r>
              <a:rPr lang="en-US" sz="2400">
                <a:latin typeface="Times New Roman" panose="02020603050405020304" pitchFamily="18" charset="0"/>
                <a:ea typeface="Calibri" panose="020F0502020204030204" pitchFamily="34" charset="0"/>
                <a:cs typeface="Times New Roman" panose="02020603050405020304" pitchFamily="18" charset="0"/>
              </a:rPr>
              <a:t>(p) </a:t>
            </a: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1≤N≤8, </a:t>
            </a: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p</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s</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p</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s</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cho</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trước</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335540490"/>
              </p:ext>
            </p:extLst>
          </p:nvPr>
        </p:nvGraphicFramePr>
        <p:xfrm>
          <a:off x="0" y="3335841"/>
          <a:ext cx="11677649" cy="3522159"/>
        </p:xfrm>
        <a:graphic>
          <a:graphicData uri="http://schemas.openxmlformats.org/drawingml/2006/table">
            <a:tbl>
              <a:tblPr firstRow="1" firstCol="1" bandRow="1"/>
              <a:tblGrid>
                <a:gridCol w="1163179">
                  <a:extLst>
                    <a:ext uri="{9D8B030D-6E8A-4147-A177-3AD203B41FA5}">
                      <a16:colId xmlns:a16="http://schemas.microsoft.com/office/drawing/2014/main" val="839304488"/>
                    </a:ext>
                  </a:extLst>
                </a:gridCol>
                <a:gridCol w="1277808">
                  <a:extLst>
                    <a:ext uri="{9D8B030D-6E8A-4147-A177-3AD203B41FA5}">
                      <a16:colId xmlns:a16="http://schemas.microsoft.com/office/drawing/2014/main" val="4069036558"/>
                    </a:ext>
                  </a:extLst>
                </a:gridCol>
                <a:gridCol w="1358652">
                  <a:extLst>
                    <a:ext uri="{9D8B030D-6E8A-4147-A177-3AD203B41FA5}">
                      <a16:colId xmlns:a16="http://schemas.microsoft.com/office/drawing/2014/main" val="3652179363"/>
                    </a:ext>
                  </a:extLst>
                </a:gridCol>
                <a:gridCol w="1358652">
                  <a:extLst>
                    <a:ext uri="{9D8B030D-6E8A-4147-A177-3AD203B41FA5}">
                      <a16:colId xmlns:a16="http://schemas.microsoft.com/office/drawing/2014/main" val="627064223"/>
                    </a:ext>
                  </a:extLst>
                </a:gridCol>
                <a:gridCol w="1358652">
                  <a:extLst>
                    <a:ext uri="{9D8B030D-6E8A-4147-A177-3AD203B41FA5}">
                      <a16:colId xmlns:a16="http://schemas.microsoft.com/office/drawing/2014/main" val="577744480"/>
                    </a:ext>
                  </a:extLst>
                </a:gridCol>
                <a:gridCol w="1358652">
                  <a:extLst>
                    <a:ext uri="{9D8B030D-6E8A-4147-A177-3AD203B41FA5}">
                      <a16:colId xmlns:a16="http://schemas.microsoft.com/office/drawing/2014/main" val="2011088321"/>
                    </a:ext>
                  </a:extLst>
                </a:gridCol>
                <a:gridCol w="1358652">
                  <a:extLst>
                    <a:ext uri="{9D8B030D-6E8A-4147-A177-3AD203B41FA5}">
                      <a16:colId xmlns:a16="http://schemas.microsoft.com/office/drawing/2014/main" val="1435042799"/>
                    </a:ext>
                  </a:extLst>
                </a:gridCol>
                <a:gridCol w="1279015">
                  <a:extLst>
                    <a:ext uri="{9D8B030D-6E8A-4147-A177-3AD203B41FA5}">
                      <a16:colId xmlns:a16="http://schemas.microsoft.com/office/drawing/2014/main" val="3104678183"/>
                    </a:ext>
                  </a:extLst>
                </a:gridCol>
                <a:gridCol w="1164387">
                  <a:extLst>
                    <a:ext uri="{9D8B030D-6E8A-4147-A177-3AD203B41FA5}">
                      <a16:colId xmlns:a16="http://schemas.microsoft.com/office/drawing/2014/main" val="3017561976"/>
                    </a:ext>
                  </a:extLst>
                </a:gridCol>
              </a:tblGrid>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a</a:t>
                      </a:r>
                      <a:r>
                        <a:rPr lang="en-US" sz="2400" baseline="-250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949690"/>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9997807"/>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1.4142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440460"/>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7614116"/>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2.6163</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3.4142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2.6131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2403849"/>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3.2361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5.2361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5.2361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3.2361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2666698"/>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3.8637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7.4641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9.1416</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7.4641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3.8637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4935221"/>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7</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4.4940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10.0978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14.5918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14.5918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10.0978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4.4940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564529"/>
                  </a:ext>
                </a:extLst>
              </a:tr>
              <a:tr h="335188">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5.1258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13.1371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21.8462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25.6884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21.8462</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13.1371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5.1258</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1.0000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175497"/>
                  </a:ext>
                </a:extLst>
              </a:tr>
            </a:tbl>
          </a:graphicData>
        </a:graphic>
      </p:graphicFrame>
    </p:spTree>
    <p:extLst>
      <p:ext uri="{BB962C8B-B14F-4D97-AF65-F5344CB8AC3E}">
        <p14:creationId xmlns:p14="http://schemas.microsoft.com/office/powerpoint/2010/main" val="101050526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89" y="11289"/>
            <a:ext cx="12075202"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Lấy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mẫu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Là</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lấy</a:t>
            </a:r>
            <a:r>
              <a:rPr kumimoji="0" lang="en-US" sz="2400" b="0" i="0" u="none" strike="noStrike" kern="1200" cap="none" spc="0" normalizeH="0" noProof="0">
                <a:ln>
                  <a:noFill/>
                </a:ln>
                <a:solidFill>
                  <a:prstClr val="black"/>
                </a:solidFill>
                <a:effectLst/>
                <a:uLnTx/>
                <a:uFillTx/>
                <a:latin typeface="Calibri"/>
                <a:ea typeface="+mn-ea"/>
                <a:cs typeface="+mn-cs"/>
              </a:rPr>
              <a:t> các </a:t>
            </a:r>
            <a:r>
              <a:rPr kumimoji="0" lang="en-US" sz="2400" b="0" i="0" u="none" strike="noStrike" kern="1200" cap="none" spc="0" normalizeH="0" noProof="0" err="1">
                <a:ln>
                  <a:noFill/>
                </a:ln>
                <a:solidFill>
                  <a:prstClr val="black"/>
                </a:solidFill>
                <a:effectLst/>
                <a:uLnTx/>
                <a:uFillTx/>
                <a:latin typeface="Calibri"/>
                <a:ea typeface="+mn-ea"/>
                <a:cs typeface="+mn-cs"/>
              </a:rPr>
              <a:t>giá</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trị</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của</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tín</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hiệu</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tại</a:t>
            </a:r>
            <a:r>
              <a:rPr kumimoji="0" lang="en-US" sz="2400" b="0" i="0" u="none" strike="noStrike" kern="1200" cap="none" spc="0" normalizeH="0" noProof="0">
                <a:ln>
                  <a:noFill/>
                </a:ln>
                <a:solidFill>
                  <a:prstClr val="black"/>
                </a:solidFill>
                <a:effectLst/>
                <a:uLnTx/>
                <a:uFillTx/>
                <a:latin typeface="Calibri"/>
                <a:ea typeface="+mn-ea"/>
                <a:cs typeface="+mn-cs"/>
              </a:rPr>
              <a:t> các </a:t>
            </a:r>
            <a:r>
              <a:rPr kumimoji="0" lang="en-US" sz="2400" b="0" i="0" u="none" strike="noStrike" kern="1200" cap="none" spc="0" normalizeH="0" noProof="0" err="1">
                <a:ln>
                  <a:noFill/>
                </a:ln>
                <a:solidFill>
                  <a:prstClr val="black"/>
                </a:solidFill>
                <a:effectLst/>
                <a:uLnTx/>
                <a:uFillTx/>
                <a:latin typeface="Calibri"/>
                <a:ea typeface="+mn-ea"/>
                <a:cs typeface="+mn-cs"/>
              </a:rPr>
              <a:t>thời</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điểm</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rời</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rạc</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quá</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trình</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này</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gọi</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là</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quá</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trình</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rời</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rạc</a:t>
            </a:r>
            <a:r>
              <a:rPr kumimoji="0" lang="en-US" sz="2400" b="0" i="0" u="none" strike="noStrike" kern="1200" cap="none" spc="0" normalizeH="0" noProof="0">
                <a:ln>
                  <a:noFill/>
                </a:ln>
                <a:solidFill>
                  <a:prstClr val="black"/>
                </a:solidFill>
                <a:effectLst/>
                <a:uLnTx/>
                <a:uFillTx/>
                <a:latin typeface="Calibri"/>
                <a:ea typeface="+mn-ea"/>
                <a:cs typeface="+mn-cs"/>
              </a:rPr>
              <a:t> </a:t>
            </a:r>
            <a:r>
              <a:rPr kumimoji="0" lang="en-US" sz="2400" b="0" i="0" u="none" strike="noStrike" kern="1200" cap="none" spc="0" normalizeH="0" noProof="0" err="1">
                <a:ln>
                  <a:noFill/>
                </a:ln>
                <a:solidFill>
                  <a:prstClr val="black"/>
                </a:solidFill>
                <a:effectLst/>
                <a:uLnTx/>
                <a:uFillTx/>
                <a:latin typeface="Calibri"/>
                <a:ea typeface="+mn-ea"/>
                <a:cs typeface="+mn-cs"/>
              </a:rPr>
              <a:t>hóa</a:t>
            </a:r>
            <a:endParaRPr kumimoji="0" lang="en-US" sz="24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Đo</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tín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hiệu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x</a:t>
            </a:r>
            <a:r>
              <a:rPr kumimoji="0" lang="en-US" sz="2400" b="0" i="0" u="none" strike="noStrike" kern="1200" cap="none" spc="0" normalizeH="0" baseline="-25000" noProof="0" err="1">
                <a:ln>
                  <a:noFill/>
                </a:ln>
                <a:solidFill>
                  <a:prstClr val="black"/>
                </a:solidFill>
                <a:effectLst/>
                <a:uLnTx/>
                <a:uFillTx/>
                <a:latin typeface="Calibri"/>
                <a:ea typeface="+mn-ea"/>
                <a:cs typeface="+mn-cs"/>
              </a:rPr>
              <a:t>a</a:t>
            </a:r>
            <a:r>
              <a:rPr kumimoji="0" lang="en-US" sz="2400" b="0" i="0" u="none" strike="noStrike" kern="1200" cap="none" spc="0" normalizeH="0" baseline="0" noProof="0">
                <a:ln>
                  <a:noFill/>
                </a:ln>
                <a:solidFill>
                  <a:prstClr val="black"/>
                </a:solidFill>
                <a:effectLst/>
                <a:uLnTx/>
                <a:uFillTx/>
                <a:latin typeface="Calibri"/>
                <a:ea typeface="+mn-ea"/>
                <a:cs typeface="+mn-cs"/>
              </a:rPr>
              <a:t> (t)  </a:t>
            </a:r>
            <a:r>
              <a:rPr kumimoji="0" lang="en-US" sz="2400" b="0" i="0" u="none" strike="noStrike" kern="1200" cap="none" spc="0" normalizeH="0" baseline="0" noProof="0" err="1">
                <a:ln>
                  <a:noFill/>
                </a:ln>
                <a:solidFill>
                  <a:prstClr val="black"/>
                </a:solidFill>
                <a:effectLst/>
                <a:uLnTx/>
                <a:uFillTx/>
                <a:latin typeface="Calibri"/>
                <a:ea typeface="+mn-ea"/>
                <a:cs typeface="+mn-cs"/>
              </a:rPr>
              <a:t>tại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những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thời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rời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rạc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thường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là</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cách</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đều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nhau</a:t>
            </a:r>
            <a:r>
              <a:rPr kumimoji="0" lang="en-US" sz="24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t =</a:t>
            </a:r>
            <a:r>
              <a:rPr kumimoji="0" lang="en-US" sz="2400" b="0" i="0" u="none" strike="noStrike" kern="1200" cap="none" spc="0" normalizeH="0" baseline="0" noProof="0" err="1">
                <a:ln>
                  <a:noFill/>
                </a:ln>
                <a:solidFill>
                  <a:prstClr val="black"/>
                </a:solidFill>
                <a:effectLst/>
                <a:uLnTx/>
                <a:uFillTx/>
                <a:latin typeface="Calibri"/>
                <a:ea typeface="+mn-ea"/>
                <a:cs typeface="+mn-cs"/>
              </a:rPr>
              <a:t>nT</a:t>
            </a:r>
            <a:r>
              <a:rPr kumimoji="0" lang="en-US" sz="2400" b="0" i="0" u="none" strike="noStrike" kern="1200" cap="none" spc="0" normalizeH="0" baseline="-25000" noProof="0" err="1">
                <a:ln>
                  <a:noFill/>
                </a:ln>
                <a:solidFill>
                  <a:prstClr val="black"/>
                </a:solidFill>
                <a:effectLst/>
                <a:uLnTx/>
                <a:uFillTx/>
                <a:latin typeface="Calibri"/>
                <a:ea typeface="+mn-ea"/>
                <a:cs typeface="+mn-cs"/>
              </a:rPr>
              <a:t>s</a:t>
            </a:r>
            <a:r>
              <a:rPr kumimoji="0" lang="en-US" sz="2400" b="0" i="0" u="none" strike="noStrike" kern="1200" cap="none" spc="0" normalizeH="0" baseline="0" noProof="0">
                <a:ln>
                  <a:noFill/>
                </a:ln>
                <a:solidFill>
                  <a:prstClr val="black"/>
                </a:solidFill>
                <a:effectLst/>
                <a:uLnTx/>
                <a:uFillTx/>
                <a:latin typeface="Calibri"/>
                <a:ea typeface="+mn-ea"/>
                <a:cs typeface="+mn-cs"/>
              </a:rPr>
              <a:t> (n: </a:t>
            </a:r>
            <a:r>
              <a:rPr kumimoji="0" lang="en-US" sz="2400" b="0" i="0" u="none" strike="noStrike" kern="1200" cap="none" spc="0" normalizeH="0" baseline="0" noProof="0" err="1">
                <a:ln>
                  <a:noFill/>
                </a:ln>
                <a:solidFill>
                  <a:prstClr val="black"/>
                </a:solidFill>
                <a:effectLst/>
                <a:uLnTx/>
                <a:uFillTx/>
                <a:latin typeface="Calibri"/>
                <a:ea typeface="+mn-ea"/>
                <a:cs typeface="+mn-cs"/>
              </a:rPr>
              <a:t>nguyên</a:t>
            </a:r>
            <a:r>
              <a:rPr kumimoji="0" lang="en-US" sz="24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x</a:t>
            </a:r>
            <a:r>
              <a:rPr kumimoji="0" lang="en-US" sz="2400" b="0" i="0" u="none" strike="noStrike" kern="1200" cap="none" spc="0" normalizeH="0" baseline="-25000" noProof="0" err="1">
                <a:ln>
                  <a:noFill/>
                </a:ln>
                <a:solidFill>
                  <a:prstClr val="black"/>
                </a:solidFill>
                <a:effectLst/>
                <a:uLnTx/>
                <a:uFillTx/>
                <a:latin typeface="Calibri"/>
                <a:ea typeface="+mn-ea"/>
                <a:cs typeface="+mn-cs"/>
              </a:rPr>
              <a:t>s</a:t>
            </a:r>
            <a:r>
              <a:rPr kumimoji="0" lang="en-US" sz="2400" b="0" i="0" u="none" strike="noStrike" kern="1200" cap="none" spc="0" normalizeH="0" baseline="0" noProof="0">
                <a:ln>
                  <a:noFill/>
                </a:ln>
                <a:solidFill>
                  <a:prstClr val="black"/>
                </a:solidFill>
                <a:effectLst/>
                <a:uLnTx/>
                <a:uFillTx/>
                <a:latin typeface="Calibri"/>
                <a:ea typeface="+mn-ea"/>
                <a:cs typeface="+mn-cs"/>
              </a:rPr>
              <a:t> (n) = </a:t>
            </a:r>
            <a:r>
              <a:rPr kumimoji="0" lang="en-US" sz="2400" b="0" i="0" u="none" strike="noStrike" kern="1200" cap="none" spc="0" normalizeH="0" baseline="0" noProof="0" err="1">
                <a:ln>
                  <a:noFill/>
                </a:ln>
                <a:solidFill>
                  <a:prstClr val="black"/>
                </a:solidFill>
                <a:effectLst/>
                <a:uLnTx/>
                <a:uFillTx/>
                <a:latin typeface="Calibri"/>
                <a:ea typeface="+mn-ea"/>
                <a:cs typeface="+mn-cs"/>
              </a:rPr>
              <a:t>x</a:t>
            </a:r>
            <a:r>
              <a:rPr kumimoji="0" lang="en-US" sz="2400" b="0" i="0" u="none" strike="noStrike" kern="1200" cap="none" spc="0" normalizeH="0" baseline="-25000" noProof="0" err="1">
                <a:ln>
                  <a:noFill/>
                </a:ln>
                <a:solidFill>
                  <a:prstClr val="black"/>
                </a:solidFill>
                <a:effectLst/>
                <a:uLnTx/>
                <a:uFillTx/>
                <a:latin typeface="Calibri"/>
                <a:ea typeface="+mn-ea"/>
                <a:cs typeface="+mn-cs"/>
              </a:rPr>
              <a:t>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nT</a:t>
            </a:r>
            <a:r>
              <a:rPr kumimoji="0" lang="en-US" sz="2400" b="0" i="0" u="none" strike="noStrike" kern="1200" cap="none" spc="0" normalizeH="0" baseline="-25000" noProof="0" err="1">
                <a:ln>
                  <a:noFill/>
                </a:ln>
                <a:solidFill>
                  <a:prstClr val="black"/>
                </a:solidFill>
                <a:effectLst/>
                <a:uLnTx/>
                <a:uFillTx/>
                <a:latin typeface="Calibri"/>
                <a:ea typeface="+mn-ea"/>
                <a:cs typeface="+mn-cs"/>
              </a:rPr>
              <a:t>s</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Với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&lt; n &lt;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T</a:t>
            </a:r>
            <a:r>
              <a:rPr kumimoji="0" lang="en-US" sz="2400" b="0" i="0" u="none" strike="noStrike" kern="1200" cap="none" spc="0" normalizeH="0" baseline="-25000" noProof="0" err="1">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chu</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kỳ</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mẫu</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F</a:t>
            </a:r>
            <a:r>
              <a:rPr kumimoji="0" lang="en-US" sz="24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1/</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T</a:t>
            </a:r>
            <a:r>
              <a:rPr kumimoji="0" lang="en-US" sz="2400" b="0" i="0" u="none" strike="noStrike" kern="1200" cap="none" spc="0" normalizeH="0" baseline="-25000" noProof="0" err="1">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Tần</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số</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mẫu</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mẫu</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tín</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hiệu</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cơ</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bản</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x</a:t>
            </a:r>
            <a:r>
              <a:rPr kumimoji="0" lang="en-US" sz="2400" b="0" i="0" u="none" strike="noStrike" kern="1200" cap="none" spc="0" normalizeH="0" baseline="-25000" noProof="0" err="1">
                <a:ln>
                  <a:noFill/>
                </a:ln>
                <a:solidFill>
                  <a:prstClr val="black"/>
                </a:solidFill>
                <a:effectLst/>
                <a:uLnTx/>
                <a:uFillTx/>
                <a:latin typeface="Calibri"/>
                <a:ea typeface="+mn-ea"/>
                <a:cs typeface="+mn-cs"/>
                <a:sym typeface="Symbol" panose="05050102010706020507" pitchFamily="18" charset="2"/>
              </a:rPr>
              <a:t>a</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(t) =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Acos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(2Ft +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p:cNvSpPr/>
          <p:nvPr/>
        </p:nvSpPr>
        <p:spPr bwMode="auto">
          <a:xfrm>
            <a:off x="3476978" y="3039975"/>
            <a:ext cx="1862666" cy="524567"/>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Lấy</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mẫu</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0" name="Straight Arrow Connector 9"/>
          <p:cNvCxnSpPr/>
          <p:nvPr/>
        </p:nvCxnSpPr>
        <p:spPr>
          <a:xfrm>
            <a:off x="1083735" y="3291404"/>
            <a:ext cx="2393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339644" y="3288191"/>
            <a:ext cx="2393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18447" y="3389864"/>
            <a:ext cx="23932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a:t>
            </a:r>
            <a:r>
              <a:rPr kumimoji="0" lang="en-US" sz="1800" b="0" i="0" u="none" strike="noStrike" kern="1200" cap="none" spc="0" normalizeH="0" baseline="-25000" noProof="0" err="1">
                <a:ln>
                  <a:noFill/>
                </a:ln>
                <a:solidFill>
                  <a:prstClr val="black"/>
                </a:solidFill>
                <a:effectLst/>
                <a:uLnTx/>
                <a:uFillTx/>
                <a:latin typeface="Calibri"/>
                <a:ea typeface="+mn-ea"/>
                <a:cs typeface="+mn-cs"/>
              </a:rPr>
              <a:t>a</a:t>
            </a:r>
            <a:r>
              <a:rPr kumimoji="0" lang="en-US" sz="1800" b="0" i="0" u="none" strike="noStrike" kern="1200" cap="none" spc="0" normalizeH="0" baseline="0" noProof="0">
                <a:ln>
                  <a:noFill/>
                </a:ln>
                <a:solidFill>
                  <a:prstClr val="black"/>
                </a:solidFill>
                <a:effectLst/>
                <a:uLnTx/>
                <a:uFillTx/>
                <a:latin typeface="Calibri"/>
                <a:ea typeface="+mn-ea"/>
                <a:cs typeface="+mn-cs"/>
              </a:rPr>
              <a:t> (t) = </a:t>
            </a:r>
            <a:r>
              <a:rPr kumimoji="0" lang="en-US" sz="1800" b="0" i="0" u="none" strike="noStrike" kern="1200" cap="none" spc="0" normalizeH="0" baseline="0" noProof="0" err="1">
                <a:ln>
                  <a:noFill/>
                </a:ln>
                <a:solidFill>
                  <a:prstClr val="black"/>
                </a:solidFill>
                <a:effectLst/>
                <a:uLnTx/>
                <a:uFillTx/>
                <a:latin typeface="Calibri"/>
                <a:ea typeface="+mn-ea"/>
                <a:cs typeface="+mn-cs"/>
              </a:rPr>
              <a:t>Acos</a:t>
            </a:r>
            <a:r>
              <a:rPr kumimoji="0" lang="en-US" sz="1800" b="0" i="0" u="none" strike="noStrike" kern="1200" cap="none" spc="0" normalizeH="0" baseline="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Ft+)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p:cNvSpPr txBox="1"/>
          <p:nvPr/>
        </p:nvSpPr>
        <p:spPr>
          <a:xfrm>
            <a:off x="5779914" y="3336324"/>
            <a:ext cx="302541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a:t>
            </a:r>
            <a:r>
              <a:rPr kumimoji="0" lang="en-US" sz="1800" b="0" i="0" u="none" strike="noStrike" kern="1200" cap="none" spc="0" normalizeH="0" baseline="-25000" noProof="0" err="1">
                <a:ln>
                  <a:noFill/>
                </a:ln>
                <a:solidFill>
                  <a:prstClr val="black"/>
                </a:solidFill>
                <a:effectLst/>
                <a:uLnTx/>
                <a:uFillTx/>
                <a:latin typeface="Calibri"/>
                <a:ea typeface="+mn-ea"/>
                <a:cs typeface="+mn-cs"/>
              </a:rPr>
              <a:t>s</a:t>
            </a:r>
            <a:r>
              <a:rPr kumimoji="0" lang="en-US" sz="1800" b="0" i="0" u="none" strike="noStrike" kern="1200" cap="none" spc="0" normalizeH="0" baseline="0" noProof="0">
                <a:ln>
                  <a:noFill/>
                </a:ln>
                <a:solidFill>
                  <a:prstClr val="black"/>
                </a:solidFill>
                <a:effectLst/>
                <a:uLnTx/>
                <a:uFillTx/>
                <a:latin typeface="Calibri"/>
                <a:ea typeface="+mn-ea"/>
                <a:cs typeface="+mn-cs"/>
              </a:rPr>
              <a:t> (n) = </a:t>
            </a:r>
            <a:r>
              <a:rPr kumimoji="0" lang="en-US" sz="1800" b="0" i="0" u="none" strike="noStrike" kern="1200" cap="none" spc="0" normalizeH="0" baseline="0" noProof="0" err="1">
                <a:ln>
                  <a:noFill/>
                </a:ln>
                <a:solidFill>
                  <a:prstClr val="black"/>
                </a:solidFill>
                <a:effectLst/>
                <a:uLnTx/>
                <a:uFillTx/>
                <a:latin typeface="Calibri"/>
                <a:ea typeface="+mn-ea"/>
                <a:cs typeface="+mn-cs"/>
              </a:rPr>
              <a:t>Acos</a:t>
            </a:r>
            <a:r>
              <a:rPr kumimoji="0" lang="en-US" sz="1800" b="0" i="0" u="none" strike="noStrike" kern="1200" cap="none" spc="0" normalizeH="0" baseline="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FnT</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Acos</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(2[F/F</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Acos</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(2fn+)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TextBox 15"/>
          <p:cNvSpPr txBox="1"/>
          <p:nvPr/>
        </p:nvSpPr>
        <p:spPr>
          <a:xfrm>
            <a:off x="11288" y="4457206"/>
            <a:ext cx="12075203"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Quan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hệ</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giữa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tần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số</a:t>
            </a:r>
            <a:r>
              <a:rPr kumimoji="0" lang="en-US" sz="2400" b="0" i="0" u="none" strike="noStrike" kern="1200" cap="none" spc="0" normalizeH="0" baseline="0" noProof="0">
                <a:ln>
                  <a:noFill/>
                </a:ln>
                <a:solidFill>
                  <a:prstClr val="black"/>
                </a:solidFill>
                <a:effectLst/>
                <a:uLnTx/>
                <a:uFillTx/>
                <a:latin typeface="Calibri"/>
                <a:ea typeface="+mn-ea"/>
                <a:cs typeface="+mn-cs"/>
              </a:rPr>
              <a:t> F </a:t>
            </a:r>
            <a:r>
              <a:rPr kumimoji="0" lang="en-US" sz="2400" b="0" i="0" u="none" strike="noStrike" kern="1200" cap="none" spc="0" normalizeH="0" baseline="0" noProof="0" err="1">
                <a:ln>
                  <a:noFill/>
                </a:ln>
                <a:solidFill>
                  <a:prstClr val="black"/>
                </a:solidFill>
                <a:effectLst/>
                <a:uLnTx/>
                <a:uFillTx/>
                <a:latin typeface="Calibri"/>
                <a:ea typeface="+mn-ea"/>
                <a:cs typeface="+mn-cs"/>
              </a:rPr>
              <a:t>của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tín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hiệu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tương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tự</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và</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tần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số</a:t>
            </a:r>
            <a:r>
              <a:rPr kumimoji="0" lang="en-US" sz="2400" b="0" i="0" u="none" strike="noStrike" kern="1200" cap="none" spc="0" normalizeH="0" baseline="0" noProof="0">
                <a:ln>
                  <a:noFill/>
                </a:ln>
                <a:solidFill>
                  <a:prstClr val="black"/>
                </a:solidFill>
                <a:effectLst/>
                <a:uLnTx/>
                <a:uFillTx/>
                <a:latin typeface="Calibri"/>
                <a:ea typeface="+mn-ea"/>
                <a:cs typeface="+mn-cs"/>
              </a:rPr>
              <a:t> f </a:t>
            </a:r>
            <a:r>
              <a:rPr kumimoji="0" lang="en-US" sz="2400" b="0" i="0" u="none" strike="noStrike" kern="1200" cap="none" spc="0" normalizeH="0" baseline="0" noProof="0" err="1">
                <a:ln>
                  <a:noFill/>
                </a:ln>
                <a:solidFill>
                  <a:prstClr val="black"/>
                </a:solidFill>
                <a:effectLst/>
                <a:uLnTx/>
                <a:uFillTx/>
                <a:latin typeface="Calibri"/>
                <a:ea typeface="+mn-ea"/>
                <a:cs typeface="+mn-cs"/>
              </a:rPr>
              <a:t>của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tín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hiệu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rời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rạc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thời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gian</a:t>
            </a:r>
            <a:r>
              <a:rPr kumimoji="0" lang="en-US" sz="24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f = F/F</a:t>
            </a:r>
            <a:r>
              <a:rPr kumimoji="0" lang="en-US" sz="2400" b="0" i="0" u="none" strike="noStrike" kern="1200" cap="none" spc="0" normalizeH="0" baseline="-25000" noProof="0">
                <a:ln>
                  <a:noFill/>
                </a:ln>
                <a:solidFill>
                  <a:prstClr val="black"/>
                </a:solidFill>
                <a:effectLst/>
                <a:uLnTx/>
                <a:uFillTx/>
                <a:latin typeface="Calibri"/>
                <a:ea typeface="+mn-ea"/>
                <a:cs typeface="+mn-cs"/>
              </a:rPr>
              <a: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Ràng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buộc</a:t>
            </a:r>
            <a:r>
              <a:rPr kumimoji="0" lang="en-US" sz="2400" b="0" i="0" u="none" strike="noStrike" kern="1200" cap="none" spc="0" normalizeH="0" baseline="0" noProof="0">
                <a:ln>
                  <a:noFill/>
                </a:ln>
                <a:solidFill>
                  <a:prstClr val="black"/>
                </a:solidFill>
                <a:effectLst/>
                <a:uLnTx/>
                <a:uFillTx/>
                <a:latin typeface="Calibri"/>
                <a:ea typeface="+mn-ea"/>
                <a:cs typeface="+mn-cs"/>
              </a:rPr>
              <a:t>:	-1/2 &lt;f &lt;1/2	</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-1/2 &lt;F/F</a:t>
            </a:r>
            <a:r>
              <a:rPr kumimoji="0" lang="en-US" sz="24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&lt; 1/2 		  -F</a:t>
            </a:r>
            <a:r>
              <a:rPr kumimoji="0" lang="en-US" sz="24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/2 &lt;F &lt; F</a:t>
            </a:r>
            <a:r>
              <a:rPr kumimoji="0" lang="en-US" sz="24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/2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5410838"/>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3946"/>
            <a:ext cx="5892960" cy="461665"/>
          </a:xfrm>
          <a:prstGeom prst="rect">
            <a:avLst/>
          </a:prstGeom>
        </p:spPr>
        <p:txBody>
          <a:bodyPr wrap="none">
            <a:spAutoFit/>
          </a:bodyPr>
          <a:lstStyle/>
          <a:p>
            <a:r>
              <a:rPr lang="en-US" sz="2400" err="1">
                <a:latin typeface="Times New Roman" panose="02020603050405020304" pitchFamily="18" charset="0"/>
                <a:ea typeface="Times New Roman" panose="02020603050405020304" pitchFamily="18" charset="0"/>
              </a:rPr>
              <a:t>Thiết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kế</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bộ</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lọc</a:t>
            </a:r>
            <a:r>
              <a:rPr lang="en-US" sz="2400">
                <a:latin typeface="Times New Roman" panose="02020603050405020304" pitchFamily="18" charset="0"/>
                <a:ea typeface="Times New Roman" panose="02020603050405020304" pitchFamily="18" charset="0"/>
              </a:rPr>
              <a:t> Butterworth </a:t>
            </a:r>
            <a:r>
              <a:rPr lang="en-US" sz="2400" err="1">
                <a:latin typeface="Times New Roman" panose="02020603050405020304" pitchFamily="18" charset="0"/>
                <a:ea typeface="Times New Roman" panose="02020603050405020304" pitchFamily="18" charset="0"/>
              </a:rPr>
              <a:t>gồm</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các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bước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sau</a:t>
            </a:r>
            <a:endParaRPr lang="en-US" sz="2400"/>
          </a:p>
        </p:txBody>
      </p:sp>
      <p:graphicFrame>
        <p:nvGraphicFramePr>
          <p:cNvPr id="6" name="Object 5"/>
          <p:cNvGraphicFramePr>
            <a:graphicFrameLocks noChangeAspect="1"/>
          </p:cNvGraphicFramePr>
          <p:nvPr>
            <p:extLst>
              <p:ext uri="{D42A27DB-BD31-4B8C-83A1-F6EECF244321}">
                <p14:modId xmlns:p14="http://schemas.microsoft.com/office/powerpoint/2010/main" val="1015551272"/>
              </p:ext>
            </p:extLst>
          </p:nvPr>
        </p:nvGraphicFramePr>
        <p:xfrm>
          <a:off x="2671763" y="1443038"/>
          <a:ext cx="1600200" cy="833437"/>
        </p:xfrm>
        <a:graphic>
          <a:graphicData uri="http://schemas.openxmlformats.org/presentationml/2006/ole">
            <mc:AlternateContent xmlns:mc="http://schemas.openxmlformats.org/markup-compatibility/2006">
              <mc:Choice xmlns:v="urn:schemas-microsoft-com:vml" Requires="v">
                <p:oleObj spid="_x0000_s207873" name="Equation" r:id="rId3" imgW="660400" imgH="419100" progId="Equation.DSMT4">
                  <p:embed/>
                </p:oleObj>
              </mc:Choice>
              <mc:Fallback>
                <p:oleObj name="Equation" r:id="rId3" imgW="660400" imgH="4191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63" y="1443038"/>
                        <a:ext cx="1600200" cy="833437"/>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02631362"/>
              </p:ext>
            </p:extLst>
          </p:nvPr>
        </p:nvGraphicFramePr>
        <p:xfrm>
          <a:off x="1769424" y="2767028"/>
          <a:ext cx="5100639" cy="500151"/>
        </p:xfrm>
        <a:graphic>
          <a:graphicData uri="http://schemas.openxmlformats.org/presentationml/2006/ole">
            <mc:AlternateContent xmlns:mc="http://schemas.openxmlformats.org/markup-compatibility/2006">
              <mc:Choice xmlns:v="urn:schemas-microsoft-com:vml" Requires="v">
                <p:oleObj spid="_x0000_s207874" name="Equation" r:id="rId5" imgW="2667000" imgH="254000" progId="Equation.DSMT4">
                  <p:embed/>
                </p:oleObj>
              </mc:Choice>
              <mc:Fallback>
                <p:oleObj name="Equation" r:id="rId5" imgW="2667000" imgH="254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424" y="2767028"/>
                        <a:ext cx="5100639" cy="500151"/>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07094673"/>
              </p:ext>
            </p:extLst>
          </p:nvPr>
        </p:nvGraphicFramePr>
        <p:xfrm>
          <a:off x="1769424" y="3653877"/>
          <a:ext cx="3371851" cy="700175"/>
        </p:xfrm>
        <a:graphic>
          <a:graphicData uri="http://schemas.openxmlformats.org/presentationml/2006/ole">
            <mc:AlternateContent xmlns:mc="http://schemas.openxmlformats.org/markup-compatibility/2006">
              <mc:Choice xmlns:v="urn:schemas-microsoft-com:vml" Requires="v">
                <p:oleObj spid="_x0000_s207875" name="Equation" r:id="rId7" imgW="2450880" imgH="431640" progId="Equation.DSMT4">
                  <p:embed/>
                </p:oleObj>
              </mc:Choice>
              <mc:Fallback>
                <p:oleObj name="Equation" r:id="rId7" imgW="2450880" imgH="431640" progId="Equation.DSMT4">
                  <p:embed/>
                  <p:pic>
                    <p:nvPicPr>
                      <p:cNvPr id="0" name="Object 3"/>
                      <p:cNvPicPr>
                        <a:picLocks noChangeAspect="1" noChangeArrowheads="1"/>
                      </p:cNvPicPr>
                      <p:nvPr/>
                    </p:nvPicPr>
                    <p:blipFill>
                      <a:blip r:embed="rId8"/>
                      <a:srcRect/>
                      <a:stretch>
                        <a:fillRect/>
                      </a:stretch>
                    </p:blipFill>
                    <p:spPr bwMode="auto">
                      <a:xfrm>
                        <a:off x="1769424" y="3653877"/>
                        <a:ext cx="3371851" cy="700175"/>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672449627"/>
              </p:ext>
            </p:extLst>
          </p:nvPr>
        </p:nvGraphicFramePr>
        <p:xfrm>
          <a:off x="1840862" y="4875589"/>
          <a:ext cx="2171701" cy="719225"/>
        </p:xfrm>
        <a:graphic>
          <a:graphicData uri="http://schemas.openxmlformats.org/presentationml/2006/ole">
            <mc:AlternateContent xmlns:mc="http://schemas.openxmlformats.org/markup-compatibility/2006">
              <mc:Choice xmlns:v="urn:schemas-microsoft-com:vml" Requires="v">
                <p:oleObj spid="_x0000_s207876" name="Equation" r:id="rId9" imgW="1218960" imgH="444240" progId="Equation.DSMT4">
                  <p:embed/>
                </p:oleObj>
              </mc:Choice>
              <mc:Fallback>
                <p:oleObj name="Equation" r:id="rId9" imgW="1218960" imgH="444240" progId="Equation.DSMT4">
                  <p:embed/>
                  <p:pic>
                    <p:nvPicPr>
                      <p:cNvPr id="0" name="Object 2"/>
                      <p:cNvPicPr>
                        <a:picLocks noChangeAspect="1" noChangeArrowheads="1"/>
                      </p:cNvPicPr>
                      <p:nvPr/>
                    </p:nvPicPr>
                    <p:blipFill>
                      <a:blip r:embed="rId10"/>
                      <a:srcRect/>
                      <a:stretch>
                        <a:fillRect/>
                      </a:stretch>
                    </p:blipFill>
                    <p:spPr bwMode="auto">
                      <a:xfrm>
                        <a:off x="1840862" y="4875589"/>
                        <a:ext cx="2171701" cy="719225"/>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48519716"/>
              </p:ext>
            </p:extLst>
          </p:nvPr>
        </p:nvGraphicFramePr>
        <p:xfrm>
          <a:off x="6715123" y="5030319"/>
          <a:ext cx="3028951" cy="719225"/>
        </p:xfrm>
        <a:graphic>
          <a:graphicData uri="http://schemas.openxmlformats.org/presentationml/2006/ole">
            <mc:AlternateContent xmlns:mc="http://schemas.openxmlformats.org/markup-compatibility/2006">
              <mc:Choice xmlns:v="urn:schemas-microsoft-com:vml" Requires="v">
                <p:oleObj spid="_x0000_s207877" name="Equation" r:id="rId11" imgW="1854000" imgH="431640" progId="Equation.DSMT4">
                  <p:embed/>
                </p:oleObj>
              </mc:Choice>
              <mc:Fallback>
                <p:oleObj name="Equation" r:id="rId11" imgW="1854000" imgH="431640" progId="Equation.DSMT4">
                  <p:embed/>
                  <p:pic>
                    <p:nvPicPr>
                      <p:cNvPr id="0" name="Object 1"/>
                      <p:cNvPicPr>
                        <a:picLocks noChangeAspect="1" noChangeArrowheads="1"/>
                      </p:cNvPicPr>
                      <p:nvPr/>
                    </p:nvPicPr>
                    <p:blipFill>
                      <a:blip r:embed="rId12"/>
                      <a:srcRect/>
                      <a:stretch>
                        <a:fillRect/>
                      </a:stretch>
                    </p:blipFill>
                    <p:spPr bwMode="auto">
                      <a:xfrm>
                        <a:off x="6715123" y="5030319"/>
                        <a:ext cx="3028951" cy="719225"/>
                      </a:xfrm>
                      <a:prstGeom prst="rect">
                        <a:avLst/>
                      </a:prstGeom>
                      <a:noFill/>
                    </p:spPr>
                  </p:pic>
                </p:oleObj>
              </mc:Fallback>
            </mc:AlternateContent>
          </a:graphicData>
        </a:graphic>
      </p:graphicFrame>
      <p:sp>
        <p:nvSpPr>
          <p:cNvPr id="11" name="Rectangle 6"/>
          <p:cNvSpPr>
            <a:spLocks noChangeArrowheads="1"/>
          </p:cNvSpPr>
          <p:nvPr/>
        </p:nvSpPr>
        <p:spPr bwMode="auto">
          <a:xfrm>
            <a:off x="136708" y="575995"/>
            <a:ext cx="1240435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lọc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k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biệt</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lọc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bậc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lọc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thỏa</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đặc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kế</a:t>
            </a: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Rectangle 7"/>
          <p:cNvSpPr>
            <a:spLocks noChangeArrowheads="1"/>
          </p:cNvSpPr>
          <p:nvPr/>
        </p:nvSpPr>
        <p:spPr bwMode="auto">
          <a:xfrm>
            <a:off x="136708" y="2208373"/>
            <a:ext cx="83660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lập</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tần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số</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cắt</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3-dB, </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đến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một</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gi</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á</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trị</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bất</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k</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ì</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trong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tầm</a:t>
            </a:r>
            <a:endParaRPr kumimoji="0" lang="en-US" altLang="en-US" sz="2400" b="0" i="0" u="none" strike="noStrike" cap="none" normalizeH="0" baseline="0">
              <a:ln>
                <a:noFill/>
              </a:ln>
              <a:solidFill>
                <a:schemeClr val="tx1"/>
              </a:solidFill>
              <a:effectLst/>
              <a:sym typeface="Symbol" panose="05050102010706020507" pitchFamily="18" charset="2"/>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p>
        </p:txBody>
      </p:sp>
      <p:sp>
        <p:nvSpPr>
          <p:cNvPr id="13" name="Rectangle 8"/>
          <p:cNvSpPr>
            <a:spLocks noChangeArrowheads="1"/>
          </p:cNvSpPr>
          <p:nvPr/>
        </p:nvSpPr>
        <p:spPr bwMode="auto">
          <a:xfrm>
            <a:off x="184922" y="3267179"/>
            <a:ext cx="523976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Tổng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hợp</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hệ</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từ</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cực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95154" y="4354052"/>
            <a:ext cx="74959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t>
            </a:r>
            <a:r>
              <a:rPr kumimoji="0" lang="en-US" altLang="en-US" sz="2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cực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à</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trên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nửa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t>
            </a:r>
            <a:r>
              <a:rPr kumimoji="0" lang="en-US" altLang="en-US" sz="2400"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mặt</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phẳng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Như</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vậy</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5" name="Rectangle 10"/>
          <p:cNvSpPr>
            <a:spLocks noChangeArrowheads="1"/>
          </p:cNvSpPr>
          <p:nvPr/>
        </p:nvSpPr>
        <p:spPr bwMode="auto">
          <a:xfrm>
            <a:off x="5758271" y="5046337"/>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a:xfrm>
            <a:off x="226374" y="5975322"/>
            <a:ext cx="9829801" cy="882678"/>
          </a:xfrm>
          <a:prstGeom prst="rect">
            <a:avLst/>
          </a:prstGeom>
        </p:spPr>
        <p:txBody>
          <a:bodyPr wrap="square">
            <a:spAutoFit/>
          </a:bodyPr>
          <a:lstStyle/>
          <a:p>
            <a:pPr algn="just">
              <a:lnSpc>
                <a:spcPct val="107000"/>
              </a:lnSpc>
              <a:spcAft>
                <a:spcPts val="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Ví</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dụ</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Thiết</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kệ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lọc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thông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thấp</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butterworth</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thỏa</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mãn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các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đặc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tính</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sau</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f</a:t>
            </a:r>
            <a:r>
              <a:rPr lang="en-US" sz="2400" baseline="-25000" err="1">
                <a:latin typeface="Times New Roman" panose="02020603050405020304" pitchFamily="18" charset="0"/>
                <a:ea typeface="Calibri" panose="020F0502020204030204" pitchFamily="34" charset="0"/>
                <a:cs typeface="Times New Roman" panose="02020603050405020304" pitchFamily="18" charset="0"/>
              </a:rPr>
              <a:t>p</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rPr>
              <a:t>= 6KHz, f</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s</a:t>
            </a:r>
            <a:r>
              <a:rPr lang="en-US" sz="2400">
                <a:latin typeface="Times New Roman" panose="02020603050405020304" pitchFamily="18" charset="0"/>
                <a:ea typeface="Calibri" panose="020F0502020204030204" pitchFamily="34" charset="0"/>
                <a:cs typeface="Times New Roman" panose="02020603050405020304" pitchFamily="18" charset="0"/>
              </a:rPr>
              <a:t> = 10KHz,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p</a:t>
            </a:r>
            <a:r>
              <a:rPr lang="en-US" sz="2400">
                <a:latin typeface="Times New Roman" panose="02020603050405020304" pitchFamily="18" charset="0"/>
                <a:ea typeface="Calibri" panose="020F0502020204030204" pitchFamily="34" charset="0"/>
                <a:cs typeface="Times New Roman" panose="02020603050405020304" pitchFamily="18" charset="0"/>
              </a:rPr>
              <a:t> = </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cs typeface="Times New Roman" panose="02020603050405020304" pitchFamily="18" charset="0"/>
              </a:rPr>
              <a:t>s</a:t>
            </a:r>
            <a:r>
              <a:rPr lang="en-US" sz="2400">
                <a:latin typeface="Times New Roman" panose="02020603050405020304" pitchFamily="18" charset="0"/>
                <a:ea typeface="Calibri" panose="020F0502020204030204" pitchFamily="34" charset="0"/>
                <a:cs typeface="Times New Roman" panose="02020603050405020304" pitchFamily="18" charset="0"/>
              </a:rPr>
              <a:t> = 0,1</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6235872"/>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653564" cy="461665"/>
          </a:xfrm>
          <a:prstGeom prst="rect">
            <a:avLst/>
          </a:prstGeom>
        </p:spPr>
        <p:txBody>
          <a:bodyPr wrap="none">
            <a:spAutoFit/>
          </a:bodyPr>
          <a:lstStyle/>
          <a:p>
            <a:r>
              <a:rPr lang="en-US" sz="2400" err="1">
                <a:solidFill>
                  <a:srgbClr val="FF0000"/>
                </a:solidFill>
                <a:latin typeface="Times New Roman" panose="02020603050405020304" pitchFamily="18" charset="0"/>
                <a:ea typeface="Times New Roman" panose="02020603050405020304" pitchFamily="18" charset="0"/>
              </a:rPr>
              <a:t>Bộ</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lọc</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tương</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tự</a:t>
            </a:r>
            <a:r>
              <a:rPr lang="en-US" sz="2400">
                <a:solidFill>
                  <a:srgbClr val="FF0000"/>
                </a:solidFill>
                <a:latin typeface="Times New Roman" panose="02020603050405020304" pitchFamily="18" charset="0"/>
                <a:ea typeface="Times New Roman" panose="02020603050405020304" pitchFamily="18" charset="0"/>
              </a:rPr>
              <a:t> </a:t>
            </a:r>
            <a:r>
              <a:rPr lang="en-US" sz="2400" err="1">
                <a:solidFill>
                  <a:srgbClr val="FF0000"/>
                </a:solidFill>
                <a:latin typeface="Times New Roman" panose="02020603050405020304" pitchFamily="18" charset="0"/>
                <a:ea typeface="Times New Roman" panose="02020603050405020304" pitchFamily="18" charset="0"/>
              </a:rPr>
              <a:t>Chebyshev</a:t>
            </a:r>
            <a:r>
              <a:rPr lang="en-US" sz="2400">
                <a:solidFill>
                  <a:srgbClr val="FF0000"/>
                </a:solidFill>
                <a:latin typeface="Times New Roman" panose="02020603050405020304" pitchFamily="18" charset="0"/>
                <a:ea typeface="Times New Roman" panose="02020603050405020304" pitchFamily="18" charset="0"/>
              </a:rPr>
              <a:t>:</a:t>
            </a:r>
            <a:endParaRPr lang="en-US" sz="2400">
              <a:solidFill>
                <a:srgbClr val="FF0000"/>
              </a:solidFill>
            </a:endParaRPr>
          </a:p>
        </p:txBody>
      </p:sp>
      <p:sp>
        <p:nvSpPr>
          <p:cNvPr id="6" name="Rectangle 2"/>
          <p:cNvSpPr>
            <a:spLocks noChangeArrowheads="1"/>
          </p:cNvSpPr>
          <p:nvPr/>
        </p:nvSpPr>
        <p:spPr bwMode="auto">
          <a:xfrm>
            <a:off x="114301" y="489973"/>
            <a:ext cx="8630889"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bộ</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lọc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Chebyshev</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Chebyshev</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4268577806"/>
              </p:ext>
            </p:extLst>
          </p:nvPr>
        </p:nvGraphicFramePr>
        <p:xfrm>
          <a:off x="1771650" y="1022806"/>
          <a:ext cx="3557588" cy="948869"/>
        </p:xfrm>
        <a:graphic>
          <a:graphicData uri="http://schemas.openxmlformats.org/presentationml/2006/ole">
            <mc:AlternateContent xmlns:mc="http://schemas.openxmlformats.org/markup-compatibility/2006">
              <mc:Choice xmlns:v="urn:schemas-microsoft-com:vml" Requires="v">
                <p:oleObj spid="_x0000_s208897" name="Equation" r:id="rId3" imgW="2463800" imgH="622300" progId="Equation.DSMT4">
                  <p:embed/>
                </p:oleObj>
              </mc:Choice>
              <mc:Fallback>
                <p:oleObj name="Equation" r:id="rId3" imgW="2463800" imgH="6223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650" y="1022806"/>
                        <a:ext cx="3557588" cy="948869"/>
                      </a:xfrm>
                      <a:prstGeom prst="rect">
                        <a:avLst/>
                      </a:prstGeom>
                      <a:noFill/>
                    </p:spPr>
                  </p:pic>
                </p:oleObj>
              </mc:Fallback>
            </mc:AlternateContent>
          </a:graphicData>
        </a:graphic>
      </p:graphicFrame>
      <p:sp>
        <p:nvSpPr>
          <p:cNvPr id="8" name="Rectangle 3"/>
          <p:cNvSpPr>
            <a:spLocks noChangeArrowheads="1"/>
          </p:cNvSpPr>
          <p:nvPr/>
        </p:nvSpPr>
        <p:spPr bwMode="auto">
          <a:xfrm>
            <a:off x="114301" y="1912888"/>
            <a:ext cx="10629899" cy="100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tạo</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cách</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đệ</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qui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như</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k+1</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 = 2xT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 –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k-1</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 =1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và</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 =x</a:t>
            </a:r>
            <a:r>
              <a:rPr kumimoji="0" lang="en-US" altLang="en-US" sz="2400" b="0" i="0" u="none" strike="noStrike" cap="none" normalizeH="0" baseline="0">
                <a:ln>
                  <a:noFill/>
                </a:ln>
                <a:solidFill>
                  <a:schemeClr val="tx1"/>
                </a:solidFill>
                <a:effectLst/>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0" name="Rectangle 9"/>
          <p:cNvSpPr/>
          <p:nvPr/>
        </p:nvSpPr>
        <p:spPr>
          <a:xfrm>
            <a:off x="114301" y="3197304"/>
            <a:ext cx="4371710" cy="461665"/>
          </a:xfrm>
          <a:prstGeom prst="rect">
            <a:avLst/>
          </a:prstGeom>
        </p:spPr>
        <p:txBody>
          <a:bodyPr wrap="none">
            <a:spAutoFit/>
          </a:bodyPr>
          <a:lstStyle/>
          <a:p>
            <a:r>
              <a:rPr lang="en-US" sz="2400" err="1">
                <a:latin typeface="Times New Roman" panose="02020603050405020304" pitchFamily="18" charset="0"/>
                <a:ea typeface="Times New Roman" panose="02020603050405020304" pitchFamily="18" charset="0"/>
              </a:rPr>
              <a:t>Tính</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chất</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của</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đa</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thức</a:t>
            </a:r>
            <a:r>
              <a:rPr lang="en-US" sz="2400">
                <a:latin typeface="Times New Roman" panose="02020603050405020304" pitchFamily="18" charset="0"/>
                <a:ea typeface="Times New Roman" panose="02020603050405020304" pitchFamily="18" charset="0"/>
              </a:rPr>
              <a:t> </a:t>
            </a:r>
            <a:r>
              <a:rPr lang="en-US" sz="2400" err="1">
                <a:latin typeface="Times New Roman" panose="02020603050405020304" pitchFamily="18" charset="0"/>
                <a:ea typeface="Times New Roman" panose="02020603050405020304" pitchFamily="18" charset="0"/>
              </a:rPr>
              <a:t>Chebyshev</a:t>
            </a:r>
            <a:r>
              <a:rPr lang="en-US" sz="2400">
                <a:latin typeface="Times New Roman" panose="02020603050405020304" pitchFamily="18" charset="0"/>
                <a:ea typeface="Times New Roman" panose="02020603050405020304" pitchFamily="18" charset="0"/>
              </a:rPr>
              <a:t>:</a:t>
            </a:r>
            <a:endParaRPr lang="en-US" sz="2400"/>
          </a:p>
        </p:txBody>
      </p:sp>
      <p:graphicFrame>
        <p:nvGraphicFramePr>
          <p:cNvPr id="11" name="Object 10"/>
          <p:cNvGraphicFramePr>
            <a:graphicFrameLocks noChangeAspect="1"/>
          </p:cNvGraphicFramePr>
          <p:nvPr>
            <p:extLst>
              <p:ext uri="{D42A27DB-BD31-4B8C-83A1-F6EECF244321}">
                <p14:modId xmlns:p14="http://schemas.microsoft.com/office/powerpoint/2010/main" val="983391331"/>
              </p:ext>
            </p:extLst>
          </p:nvPr>
        </p:nvGraphicFramePr>
        <p:xfrm>
          <a:off x="1257395" y="3743889"/>
          <a:ext cx="595407" cy="398443"/>
        </p:xfrm>
        <a:graphic>
          <a:graphicData uri="http://schemas.openxmlformats.org/presentationml/2006/ole">
            <mc:AlternateContent xmlns:mc="http://schemas.openxmlformats.org/markup-compatibility/2006">
              <mc:Choice xmlns:v="urn:schemas-microsoft-com:vml" Requires="v">
                <p:oleObj spid="_x0000_s208898" name="Equation" r:id="rId5" imgW="418918" imgH="266584" progId="Equation.DSMT4">
                  <p:embed/>
                </p:oleObj>
              </mc:Choice>
              <mc:Fallback>
                <p:oleObj name="Equation" r:id="rId5" imgW="418918" imgH="266584"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395" y="3743889"/>
                        <a:ext cx="595407" cy="398443"/>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692548065"/>
              </p:ext>
            </p:extLst>
          </p:nvPr>
        </p:nvGraphicFramePr>
        <p:xfrm>
          <a:off x="6594806" y="3756450"/>
          <a:ext cx="906132" cy="364183"/>
        </p:xfrm>
        <a:graphic>
          <a:graphicData uri="http://schemas.openxmlformats.org/presentationml/2006/ole">
            <mc:AlternateContent xmlns:mc="http://schemas.openxmlformats.org/markup-compatibility/2006">
              <mc:Choice xmlns:v="urn:schemas-microsoft-com:vml" Requires="v">
                <p:oleObj spid="_x0000_s208899" name="Equation" r:id="rId7" imgW="723586" imgH="266584" progId="Equation.DSMT4">
                  <p:embed/>
                </p:oleObj>
              </mc:Choice>
              <mc:Fallback>
                <p:oleObj name="Equation" r:id="rId7" imgW="723586" imgH="266584"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4806" y="3756450"/>
                        <a:ext cx="906132" cy="364183"/>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0417897"/>
              </p:ext>
            </p:extLst>
          </p:nvPr>
        </p:nvGraphicFramePr>
        <p:xfrm>
          <a:off x="1112138" y="4194072"/>
          <a:ext cx="659512" cy="429919"/>
        </p:xfrm>
        <a:graphic>
          <a:graphicData uri="http://schemas.openxmlformats.org/presentationml/2006/ole">
            <mc:AlternateContent xmlns:mc="http://schemas.openxmlformats.org/markup-compatibility/2006">
              <mc:Choice xmlns:v="urn:schemas-microsoft-com:vml" Requires="v">
                <p:oleObj spid="_x0000_s208900" name="Equation" r:id="rId9" imgW="419040" imgH="266400" progId="Equation.DSMT4">
                  <p:embed/>
                </p:oleObj>
              </mc:Choice>
              <mc:Fallback>
                <p:oleObj name="Equation" r:id="rId9" imgW="419040" imgH="266400" progId="Equation.DSMT4">
                  <p:embed/>
                  <p:pic>
                    <p:nvPicPr>
                      <p:cNvPr id="0" name="Object 7"/>
                      <p:cNvPicPr>
                        <a:picLocks noChangeAspect="1" noChangeArrowheads="1"/>
                      </p:cNvPicPr>
                      <p:nvPr/>
                    </p:nvPicPr>
                    <p:blipFill>
                      <a:blip r:embed="rId10"/>
                      <a:srcRect/>
                      <a:stretch>
                        <a:fillRect/>
                      </a:stretch>
                    </p:blipFill>
                    <p:spPr bwMode="auto">
                      <a:xfrm>
                        <a:off x="1112138" y="4194072"/>
                        <a:ext cx="659512" cy="429919"/>
                      </a:xfrm>
                      <a:prstGeom prst="rect">
                        <a:avLst/>
                      </a:prstGeom>
                      <a:noFill/>
                    </p:spPr>
                  </p:pic>
                </p:oleObj>
              </mc:Fallback>
            </mc:AlternateContent>
          </a:graphicData>
        </a:graphic>
      </p:graphicFrame>
      <p:sp>
        <p:nvSpPr>
          <p:cNvPr id="17" name="Rectangle 11"/>
          <p:cNvSpPr>
            <a:spLocks noChangeArrowheads="1"/>
          </p:cNvSpPr>
          <p:nvPr/>
        </p:nvSpPr>
        <p:spPr bwMode="auto">
          <a:xfrm>
            <a:off x="266604" y="3658969"/>
            <a:ext cx="9717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8" name="Rectangle 12"/>
          <p:cNvSpPr>
            <a:spLocks noChangeArrowheads="1"/>
          </p:cNvSpPr>
          <p:nvPr/>
        </p:nvSpPr>
        <p:spPr bwMode="auto">
          <a:xfrm>
            <a:off x="1852802" y="3658969"/>
            <a:ext cx="48189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có</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biên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độ</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bị</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chặn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bởi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21" name="Rectangle 15"/>
          <p:cNvSpPr>
            <a:spLocks noChangeArrowheads="1"/>
          </p:cNvSpPr>
          <p:nvPr/>
        </p:nvSpPr>
        <p:spPr bwMode="auto">
          <a:xfrm>
            <a:off x="1852802" y="4173943"/>
            <a:ext cx="37994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tăng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đơn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điệu</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endParaRPr kumimoji="0" lang="en-US" altLang="en-US" sz="2400" b="0" i="0" u="none" strike="noStrike" cap="none" normalizeH="0" baseline="0">
              <a:ln>
                <a:noFill/>
              </a:ln>
              <a:solidFill>
                <a:schemeClr val="tx1"/>
              </a:solidFill>
              <a:effectLst/>
            </a:endParaRPr>
          </a:p>
        </p:txBody>
      </p:sp>
      <p:sp>
        <p:nvSpPr>
          <p:cNvPr id="23" name="TextBox 22"/>
          <p:cNvSpPr txBox="1"/>
          <p:nvPr/>
        </p:nvSpPr>
        <p:spPr>
          <a:xfrm flipH="1">
            <a:off x="7632380" y="3658968"/>
            <a:ext cx="3368994"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giữa</a:t>
            </a:r>
            <a:r>
              <a:rPr 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sym typeface="Symbol" panose="05050102010706020507" pitchFamily="18" charset="2"/>
              </a:rPr>
              <a:t> 1</a:t>
            </a:r>
            <a:endParaRPr lang="en-US" sz="2400">
              <a:latin typeface="Times New Roman" panose="02020603050405020304" pitchFamily="18" charset="0"/>
              <a:cs typeface="Times New Roman" panose="02020603050405020304" pitchFamily="18" charset="0"/>
            </a:endParaRPr>
          </a:p>
        </p:txBody>
      </p:sp>
      <p:sp>
        <p:nvSpPr>
          <p:cNvPr id="24" name="TextBox 23"/>
          <p:cNvSpPr txBox="1"/>
          <p:nvPr/>
        </p:nvSpPr>
        <p:spPr>
          <a:xfrm>
            <a:off x="499872" y="4156501"/>
            <a:ext cx="933641"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Với</a:t>
            </a:r>
            <a:endParaRPr lang="en-US" sz="2400">
              <a:latin typeface="Times New Roman" panose="02020603050405020304" pitchFamily="18" charset="0"/>
              <a:cs typeface="Times New Roman" panose="02020603050405020304" pitchFamily="18" charset="0"/>
            </a:endParaRPr>
          </a:p>
        </p:txBody>
      </p:sp>
      <p:sp>
        <p:nvSpPr>
          <p:cNvPr id="25" name="Rectangle 18"/>
          <p:cNvSpPr>
            <a:spLocks noChangeArrowheads="1"/>
          </p:cNvSpPr>
          <p:nvPr/>
        </p:nvSpPr>
        <p:spPr bwMode="auto">
          <a:xfrm>
            <a:off x="290528" y="4618166"/>
            <a:ext cx="307250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 1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mọi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26" name="Object 25"/>
          <p:cNvGraphicFramePr>
            <a:graphicFrameLocks noChangeAspect="1"/>
          </p:cNvGraphicFramePr>
          <p:nvPr>
            <p:extLst>
              <p:ext uri="{D42A27DB-BD31-4B8C-83A1-F6EECF244321}">
                <p14:modId xmlns:p14="http://schemas.microsoft.com/office/powerpoint/2010/main" val="1251198675"/>
              </p:ext>
            </p:extLst>
          </p:nvPr>
        </p:nvGraphicFramePr>
        <p:xfrm>
          <a:off x="614315" y="5130758"/>
          <a:ext cx="1286160" cy="427612"/>
        </p:xfrm>
        <a:graphic>
          <a:graphicData uri="http://schemas.openxmlformats.org/presentationml/2006/ole">
            <mc:AlternateContent xmlns:mc="http://schemas.openxmlformats.org/markup-compatibility/2006">
              <mc:Choice xmlns:v="urn:schemas-microsoft-com:vml" Requires="v">
                <p:oleObj spid="_x0000_s208901" name="Equation" r:id="rId11" imgW="787400" imgH="241300" progId="Equation.DSMT4">
                  <p:embed/>
                </p:oleObj>
              </mc:Choice>
              <mc:Fallback>
                <p:oleObj name="Equation" r:id="rId11" imgW="787400" imgH="241300"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4315" y="5130758"/>
                        <a:ext cx="1286160" cy="427612"/>
                      </a:xfrm>
                      <a:prstGeom prst="rect">
                        <a:avLst/>
                      </a:prstGeom>
                      <a:noFill/>
                    </p:spPr>
                  </p:pic>
                </p:oleObj>
              </mc:Fallback>
            </mc:AlternateContent>
          </a:graphicData>
        </a:graphic>
      </p:graphicFrame>
      <p:sp>
        <p:nvSpPr>
          <p:cNvPr id="27" name="Rectangle 19"/>
          <p:cNvSpPr>
            <a:spLocks noChangeArrowheads="1"/>
          </p:cNvSpPr>
          <p:nvPr/>
        </p:nvSpPr>
        <p:spPr bwMode="auto">
          <a:xfrm>
            <a:off x="1852802" y="5096705"/>
            <a:ext cx="40663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chẵn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 = 0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lẻ</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28" name="Rectangle 26"/>
          <p:cNvSpPr>
            <a:spLocks noChangeArrowheads="1"/>
          </p:cNvSpPr>
          <p:nvPr/>
        </p:nvSpPr>
        <p:spPr bwMode="auto">
          <a:xfrm>
            <a:off x="290528" y="5644397"/>
            <a:ext cx="52189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Mọi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nghiệm</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nằm</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cap="none" normalizeH="0" baseline="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tầm</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2741549781"/>
              </p:ext>
            </p:extLst>
          </p:nvPr>
        </p:nvGraphicFramePr>
        <p:xfrm>
          <a:off x="5329238" y="5644397"/>
          <a:ext cx="2066910" cy="480772"/>
        </p:xfrm>
        <a:graphic>
          <a:graphicData uri="http://schemas.openxmlformats.org/presentationml/2006/ole">
            <mc:AlternateContent xmlns:mc="http://schemas.openxmlformats.org/markup-compatibility/2006">
              <mc:Choice xmlns:v="urn:schemas-microsoft-com:vml" Requires="v">
                <p:oleObj spid="_x0000_s208902" name="Equation" r:id="rId13" imgW="710891" imgH="190417" progId="Equation.DSMT4">
                  <p:embed/>
                </p:oleObj>
              </mc:Choice>
              <mc:Fallback>
                <p:oleObj name="Equation" r:id="rId13" imgW="710891" imgH="190417" progId="Equation.DSMT4">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29238" y="5644397"/>
                        <a:ext cx="2066910" cy="480772"/>
                      </a:xfrm>
                      <a:prstGeom prst="rect">
                        <a:avLst/>
                      </a:prstGeom>
                      <a:noFill/>
                    </p:spPr>
                  </p:pic>
                </p:oleObj>
              </mc:Fallback>
            </mc:AlternateContent>
          </a:graphicData>
        </a:graphic>
      </p:graphicFrame>
    </p:spTree>
    <p:extLst>
      <p:ext uri="{BB962C8B-B14F-4D97-AF65-F5344CB8AC3E}">
        <p14:creationId xmlns:p14="http://schemas.microsoft.com/office/powerpoint/2010/main" val="934011877"/>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14300"/>
            <a:ext cx="11958638" cy="1200329"/>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Chebyshev</a:t>
            </a:r>
            <a:r>
              <a:rPr lang="en-US" sz="2400">
                <a:latin typeface="Times New Roman" panose="02020603050405020304" pitchFamily="18" charset="0"/>
                <a:cs typeface="Times New Roman" panose="02020603050405020304" pitchFamily="18" charset="0"/>
              </a:rPr>
              <a:t> chia </a:t>
            </a:r>
            <a:r>
              <a:rPr lang="en-US" sz="2400" err="1">
                <a:latin typeface="Times New Roman" panose="02020603050405020304" pitchFamily="18" charset="0"/>
                <a:cs typeface="Times New Roman" panose="02020603050405020304" pitchFamily="18" charset="0"/>
              </a:rPr>
              <a:t>làm</a:t>
            </a:r>
            <a:r>
              <a:rPr lang="en-US" sz="2400">
                <a:latin typeface="Times New Roman" panose="02020603050405020304" pitchFamily="18" charset="0"/>
                <a:cs typeface="Times New Roman" panose="02020603050405020304" pitchFamily="18" charset="0"/>
              </a:rPr>
              <a:t> 2 </a:t>
            </a:r>
            <a:r>
              <a:rPr lang="en-US" sz="2400" err="1">
                <a:latin typeface="Times New Roman" panose="02020603050405020304" pitchFamily="18" charset="0"/>
                <a:cs typeface="Times New Roman" panose="02020603050405020304" pitchFamily="18" charset="0"/>
              </a:rPr>
              <a:t>loại</a:t>
            </a:r>
            <a:r>
              <a:rPr lang="en-US" sz="2400">
                <a:latin typeface="Times New Roman" panose="02020603050405020304" pitchFamily="18" charset="0"/>
                <a:cs typeface="Times New Roman" panose="02020603050405020304" pitchFamily="18" charset="0"/>
              </a:rPr>
              <a:t>:</a:t>
            </a:r>
          </a:p>
          <a:p>
            <a:r>
              <a:rPr lang="en-US" sz="2400" err="1">
                <a:latin typeface="Times New Roman" panose="02020603050405020304" pitchFamily="18" charset="0"/>
                <a:cs typeface="Times New Roman" panose="02020603050405020304" pitchFamily="18" charset="0"/>
              </a:rPr>
              <a:t>Chebyshev</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loại</a:t>
            </a:r>
            <a:r>
              <a:rPr lang="en-US" sz="2400">
                <a:latin typeface="Times New Roman" panose="02020603050405020304" pitchFamily="18" charset="0"/>
                <a:cs typeface="Times New Roman" panose="02020603050405020304" pitchFamily="18" charset="0"/>
              </a:rPr>
              <a:t> 1 </a:t>
            </a:r>
            <a:r>
              <a:rPr lang="en-US" sz="2400" err="1">
                <a:latin typeface="Times New Roman" panose="02020603050405020304" pitchFamily="18" charset="0"/>
                <a:cs typeface="Times New Roman" panose="02020603050405020304" pitchFamily="18" charset="0"/>
              </a:rPr>
              <a:t>chỉ</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này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đồng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chặn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giảm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endParaRPr lang="en-US" sz="240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201862" y="1475691"/>
            <a:ext cx="4829174" cy="1371600"/>
          </a:xfrm>
          <a:prstGeom prst="rect">
            <a:avLst/>
          </a:prstGeom>
        </p:spPr>
      </p:pic>
      <p:sp>
        <p:nvSpPr>
          <p:cNvPr id="7" name="TextBox 6"/>
          <p:cNvSpPr txBox="1"/>
          <p:nvPr/>
        </p:nvSpPr>
        <p:spPr>
          <a:xfrm flipH="1">
            <a:off x="0" y="2847291"/>
            <a:ext cx="7198043" cy="1569660"/>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đó</a:t>
            </a:r>
            <a:r>
              <a:rPr 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là</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thông</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số</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điều</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khiển</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biên</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độ</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của</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dải</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thông</a:t>
            </a:r>
            <a:endParaRPr lang="en-US" sz="2400">
              <a:latin typeface="Times New Roman" panose="02020603050405020304" pitchFamily="18" charset="0"/>
              <a:cs typeface="Times New Roman" panose="02020603050405020304" pitchFamily="18" charset="0"/>
              <a:sym typeface="Symbol" panose="05050102010706020507" pitchFamily="18" charset="2"/>
            </a:endParaRPr>
          </a:p>
          <a:p>
            <a:endParaRPr lang="en-US" sz="2400">
              <a:latin typeface="Times New Roman" panose="02020603050405020304" pitchFamily="18" charset="0"/>
              <a:cs typeface="Times New Roman" panose="02020603050405020304" pitchFamily="18" charset="0"/>
              <a:sym typeface="Symbol" panose="05050102010706020507" pitchFamily="18" charset="2"/>
            </a:endParaRPr>
          </a:p>
          <a:p>
            <a:r>
              <a:rPr lang="en-US" sz="2400">
                <a:latin typeface="Times New Roman" panose="02020603050405020304" pitchFamily="18" charset="0"/>
                <a:cs typeface="Times New Roman" panose="02020603050405020304" pitchFamily="18" charset="0"/>
                <a:sym typeface="Symbol" panose="05050102010706020507" pitchFamily="18" charset="2"/>
              </a:rPr>
              <a:t>	N </a:t>
            </a:r>
            <a:r>
              <a:rPr lang="en-US" sz="2400" err="1">
                <a:latin typeface="Times New Roman" panose="02020603050405020304" pitchFamily="18" charset="0"/>
                <a:cs typeface="Times New Roman" panose="02020603050405020304" pitchFamily="18" charset="0"/>
                <a:sym typeface="Symbol" panose="05050102010706020507" pitchFamily="18" charset="2"/>
              </a:rPr>
              <a:t>là</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bậc</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của</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bộ</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lọc</a:t>
            </a:r>
            <a:r>
              <a:rPr lang="en-US" sz="2400">
                <a:latin typeface="Times New Roman" panose="02020603050405020304" pitchFamily="18" charset="0"/>
                <a:cs typeface="Times New Roman" panose="02020603050405020304" pitchFamily="18" charset="0"/>
                <a:sym typeface="Symbol" panose="05050102010706020507" pitchFamily="18" charset="2"/>
              </a:rPr>
              <a:t>: </a:t>
            </a:r>
          </a:p>
          <a:p>
            <a:r>
              <a:rPr lang="en-US" sz="2400">
                <a:latin typeface="Times New Roman" panose="02020603050405020304" pitchFamily="18" charset="0"/>
                <a:cs typeface="Times New Roman" panose="02020603050405020304" pitchFamily="18" charset="0"/>
              </a:rPr>
              <a:t> </a:t>
            </a:r>
          </a:p>
        </p:txBody>
      </p:sp>
      <p:graphicFrame>
        <p:nvGraphicFramePr>
          <p:cNvPr id="8" name="Object 7"/>
          <p:cNvGraphicFramePr>
            <a:graphicFrameLocks noChangeAspect="1"/>
          </p:cNvGraphicFramePr>
          <p:nvPr>
            <p:extLst>
              <p:ext uri="{D42A27DB-BD31-4B8C-83A1-F6EECF244321}">
                <p14:modId xmlns:p14="http://schemas.microsoft.com/office/powerpoint/2010/main" val="3605920892"/>
              </p:ext>
            </p:extLst>
          </p:nvPr>
        </p:nvGraphicFramePr>
        <p:xfrm>
          <a:off x="7198043" y="2686229"/>
          <a:ext cx="2813050" cy="704850"/>
        </p:xfrm>
        <a:graphic>
          <a:graphicData uri="http://schemas.openxmlformats.org/presentationml/2006/ole">
            <mc:AlternateContent xmlns:mc="http://schemas.openxmlformats.org/markup-compatibility/2006">
              <mc:Choice xmlns:v="urn:schemas-microsoft-com:vml" Requires="v">
                <p:oleObj spid="_x0000_s209921" name="Equation" r:id="rId4" imgW="1218960" imgH="304560" progId="Equation.DSMT4">
                  <p:embed/>
                </p:oleObj>
              </mc:Choice>
              <mc:Fallback>
                <p:oleObj name="Equation" r:id="rId4" imgW="1218960" imgH="304560" progId="Equation.DSMT4">
                  <p:embed/>
                  <p:pic>
                    <p:nvPicPr>
                      <p:cNvPr id="54" name="Object 53"/>
                      <p:cNvPicPr>
                        <a:picLocks noChangeAspect="1" noChangeArrowheads="1"/>
                      </p:cNvPicPr>
                      <p:nvPr/>
                    </p:nvPicPr>
                    <p:blipFill>
                      <a:blip r:embed="rId5"/>
                      <a:srcRect/>
                      <a:stretch>
                        <a:fillRect/>
                      </a:stretch>
                    </p:blipFill>
                    <p:spPr bwMode="auto">
                      <a:xfrm>
                        <a:off x="7198043" y="2686229"/>
                        <a:ext cx="2813050" cy="704850"/>
                      </a:xfrm>
                      <a:prstGeom prst="rect">
                        <a:avLst/>
                      </a:prstGeom>
                      <a:noFill/>
                    </p:spPr>
                  </p:pic>
                </p:oleObj>
              </mc:Fallback>
            </mc:AlternateContent>
          </a:graphicData>
        </a:graphic>
      </p:graphicFrame>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953301661"/>
              </p:ext>
            </p:extLst>
          </p:nvPr>
        </p:nvGraphicFramePr>
        <p:xfrm>
          <a:off x="3714750" y="3391079"/>
          <a:ext cx="2085976" cy="828496"/>
        </p:xfrm>
        <a:graphic>
          <a:graphicData uri="http://schemas.openxmlformats.org/presentationml/2006/ole">
            <mc:AlternateContent xmlns:mc="http://schemas.openxmlformats.org/markup-compatibility/2006">
              <mc:Choice xmlns:v="urn:schemas-microsoft-com:vml" Requires="v">
                <p:oleObj spid="_x0000_s209922" name="Equation" r:id="rId6" imgW="1079032" imgH="444307" progId="Equation.DSMT4">
                  <p:embed/>
                </p:oleObj>
              </mc:Choice>
              <mc:Fallback>
                <p:oleObj name="Equation" r:id="rId6" imgW="1079032" imgH="444307"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4750" y="3391079"/>
                        <a:ext cx="2085976" cy="828496"/>
                      </a:xfrm>
                      <a:prstGeom prst="rect">
                        <a:avLst/>
                      </a:prstGeom>
                      <a:noFill/>
                    </p:spPr>
                  </p:pic>
                </p:oleObj>
              </mc:Fallback>
            </mc:AlternateContent>
          </a:graphicData>
        </a:graphic>
      </p:graphicFrame>
      <p:sp>
        <p:nvSpPr>
          <p:cNvPr id="11" name="Rectangle 10"/>
          <p:cNvSpPr/>
          <p:nvPr/>
        </p:nvSpPr>
        <p:spPr>
          <a:xfrm>
            <a:off x="0" y="4416951"/>
            <a:ext cx="5702202" cy="468077"/>
          </a:xfrm>
          <a:prstGeom prst="rect">
            <a:avLst/>
          </a:prstGeom>
        </p:spPr>
        <p:txBody>
          <a:bodyPr wrap="none">
            <a:spAutoFit/>
          </a:bodyPr>
          <a:lstStyle/>
          <a:p>
            <a:pPr>
              <a:lnSpc>
                <a:spcPct val="107000"/>
              </a:lnSpc>
              <a:spcAft>
                <a:spcPts val="80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Hàm</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thống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lọc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Chebyshev</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dạng</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6"/>
          <p:cNvSpPr>
            <a:spLocks noChangeArrowheads="1"/>
          </p:cNvSpPr>
          <p:nvPr/>
        </p:nvSpPr>
        <p:spPr bwMode="auto">
          <a:xfrm>
            <a:off x="2376487" y="5082404"/>
            <a:ext cx="2624565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11404509"/>
              </p:ext>
            </p:extLst>
          </p:nvPr>
        </p:nvGraphicFramePr>
        <p:xfrm>
          <a:off x="2376488" y="5082404"/>
          <a:ext cx="3424238" cy="974199"/>
        </p:xfrm>
        <a:graphic>
          <a:graphicData uri="http://schemas.openxmlformats.org/presentationml/2006/ole">
            <mc:AlternateContent xmlns:mc="http://schemas.openxmlformats.org/markup-compatibility/2006">
              <mc:Choice xmlns:v="urn:schemas-microsoft-com:vml" Requires="v">
                <p:oleObj spid="_x0000_s209923" name="Equation" r:id="rId8" imgW="1586811" imgH="444307" progId="Equation.DSMT4">
                  <p:embed/>
                </p:oleObj>
              </mc:Choice>
              <mc:Fallback>
                <p:oleObj name="Equation" r:id="rId8" imgW="1586811" imgH="444307"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76488" y="5082404"/>
                        <a:ext cx="3424238" cy="974199"/>
                      </a:xfrm>
                      <a:prstGeom prst="rect">
                        <a:avLst/>
                      </a:prstGeom>
                      <a:noFill/>
                    </p:spPr>
                  </p:pic>
                </p:oleObj>
              </mc:Fallback>
            </mc:AlternateContent>
          </a:graphicData>
        </a:graphic>
      </p:graphicFrame>
    </p:spTree>
    <p:extLst>
      <p:ext uri="{BB962C8B-B14F-4D97-AF65-F5344CB8AC3E}">
        <p14:creationId xmlns:p14="http://schemas.microsoft.com/office/powerpoint/2010/main" val="185707489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09364"/>
            <a:ext cx="11644313" cy="863250"/>
          </a:xfrm>
          <a:prstGeom prst="rect">
            <a:avLst/>
          </a:prstGeom>
        </p:spPr>
        <p:txBody>
          <a:bodyPr wrap="square">
            <a:spAutoFit/>
          </a:bodyPr>
          <a:lstStyle/>
          <a:p>
            <a:pPr>
              <a:lnSpc>
                <a:spcPct val="107000"/>
              </a:lnSpc>
              <a:spcAft>
                <a:spcPts val="80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lọc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Chebyshev</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loại</a:t>
            </a:r>
            <a:r>
              <a:rPr lang="en-US" sz="2400">
                <a:latin typeface="Times New Roman" panose="02020603050405020304" pitchFamily="18" charset="0"/>
                <a:ea typeface="Calibri" panose="020F0502020204030204" pitchFamily="34" charset="0"/>
                <a:cs typeface="Times New Roman" panose="02020603050405020304" pitchFamily="18" charset="0"/>
              </a:rPr>
              <a:t> 2, </a:t>
            </a:r>
            <a:r>
              <a:rPr lang="en-US" sz="2400" err="1">
                <a:latin typeface="Times New Roman" panose="02020603050405020304" pitchFamily="18" charset="0"/>
                <a:ea typeface="Calibri" panose="020F0502020204030204" pitchFamily="34" charset="0"/>
                <a:cs typeface="Times New Roman" panose="02020603050405020304" pitchFamily="18" charset="0"/>
              </a:rPr>
              <a:t>không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giống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với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loại</a:t>
            </a:r>
            <a:r>
              <a:rPr lang="en-US" sz="2400">
                <a:latin typeface="Times New Roman" panose="02020603050405020304" pitchFamily="18" charset="0"/>
                <a:ea typeface="Calibri" panose="020F0502020204030204" pitchFamily="34" charset="0"/>
                <a:cs typeface="Times New Roman" panose="02020603050405020304" pitchFamily="18" charset="0"/>
              </a:rPr>
              <a:t> 1,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dải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thông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đơn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điệu</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và</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dải</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chặn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đồng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gợn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và</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thống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cả</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các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cực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và</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điểm</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không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Biên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của</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đáp</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ứng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tần</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số</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là</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p:cNvSpPr>
            <a:spLocks noChangeArrowheads="1"/>
          </p:cNvSpPr>
          <p:nvPr/>
        </p:nvSpPr>
        <p:spPr bwMode="auto">
          <a:xfrm>
            <a:off x="2971800" y="1400175"/>
            <a:ext cx="235039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79143714"/>
              </p:ext>
            </p:extLst>
          </p:nvPr>
        </p:nvGraphicFramePr>
        <p:xfrm>
          <a:off x="1114425" y="1176058"/>
          <a:ext cx="5214938" cy="1028700"/>
        </p:xfrm>
        <a:graphic>
          <a:graphicData uri="http://schemas.openxmlformats.org/presentationml/2006/ole">
            <mc:AlternateContent xmlns:mc="http://schemas.openxmlformats.org/markup-compatibility/2006">
              <mc:Choice xmlns:v="urn:schemas-microsoft-com:vml" Requires="v">
                <p:oleObj spid="_x0000_s210945" name="Equation" r:id="rId3" imgW="2705100" imgH="444500" progId="Equation.DSMT4">
                  <p:embed/>
                </p:oleObj>
              </mc:Choice>
              <mc:Fallback>
                <p:oleObj name="Equation" r:id="rId3" imgW="2705100" imgH="4445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425" y="1176058"/>
                        <a:ext cx="5214938" cy="1028700"/>
                      </a:xfrm>
                      <a:prstGeom prst="rect">
                        <a:avLst/>
                      </a:prstGeom>
                      <a:noFill/>
                    </p:spPr>
                  </p:pic>
                </p:oleObj>
              </mc:Fallback>
            </mc:AlternateContent>
          </a:graphicData>
        </a:graphic>
      </p:graphicFrame>
      <p:sp>
        <p:nvSpPr>
          <p:cNvPr id="8" name="Rectangle 7"/>
          <p:cNvSpPr/>
          <p:nvPr/>
        </p:nvSpPr>
        <p:spPr>
          <a:xfrm>
            <a:off x="0" y="2581778"/>
            <a:ext cx="6537367" cy="487506"/>
          </a:xfrm>
          <a:prstGeom prst="rect">
            <a:avLst/>
          </a:prstGeom>
        </p:spPr>
        <p:txBody>
          <a:bodyPr wrap="none">
            <a:spAutoFit/>
          </a:bodyPr>
          <a:lstStyle/>
          <a:p>
            <a:pPr>
              <a:lnSpc>
                <a:spcPct val="107000"/>
              </a:lnSpc>
              <a:spcAft>
                <a:spcPts val="800"/>
              </a:spcAft>
            </a:pPr>
            <a:r>
              <a:rPr lang="en-US" sz="2400" err="1">
                <a:latin typeface="Times New Roman" panose="02020603050405020304" pitchFamily="18" charset="0"/>
                <a:ea typeface="Calibri" panose="020F0502020204030204" pitchFamily="34" charset="0"/>
                <a:cs typeface="Times New Roman" panose="02020603050405020304" pitchFamily="18" charset="0"/>
              </a:rPr>
              <a:t>Hàm</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hệ</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thống</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của</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bộ</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lọc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chebyshev</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loại</a:t>
            </a:r>
            <a:r>
              <a:rPr lang="en-US" sz="2400">
                <a:latin typeface="Times New Roman" panose="02020603050405020304" pitchFamily="18" charset="0"/>
                <a:ea typeface="Calibri" panose="020F0502020204030204" pitchFamily="34" charset="0"/>
                <a:cs typeface="Times New Roman" panose="02020603050405020304" pitchFamily="18" charset="0"/>
              </a:rPr>
              <a:t> 2 </a:t>
            </a:r>
            <a:r>
              <a:rPr lang="en-US" sz="2400" err="1">
                <a:latin typeface="Times New Roman" panose="02020603050405020304" pitchFamily="18" charset="0"/>
                <a:ea typeface="Calibri" panose="020F0502020204030204" pitchFamily="34" charset="0"/>
                <a:cs typeface="Times New Roman" panose="02020603050405020304" pitchFamily="18" charset="0"/>
              </a:rPr>
              <a:t>có</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dạng</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4"/>
          <p:cNvSpPr>
            <a:spLocks noChangeArrowheads="1"/>
          </p:cNvSpPr>
          <p:nvPr/>
        </p:nvSpPr>
        <p:spPr bwMode="auto">
          <a:xfrm>
            <a:off x="3086100" y="3500939"/>
            <a:ext cx="2358521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424895104"/>
              </p:ext>
            </p:extLst>
          </p:nvPr>
        </p:nvGraphicFramePr>
        <p:xfrm>
          <a:off x="1114425" y="3446304"/>
          <a:ext cx="2671763" cy="864247"/>
        </p:xfrm>
        <a:graphic>
          <a:graphicData uri="http://schemas.openxmlformats.org/presentationml/2006/ole">
            <mc:AlternateContent xmlns:mc="http://schemas.openxmlformats.org/markup-compatibility/2006">
              <mc:Choice xmlns:v="urn:schemas-microsoft-com:vml" Requires="v">
                <p:oleObj spid="_x0000_s210946" name="Equation" r:id="rId5" imgW="1384300" imgH="444500" progId="Equation.DSMT4">
                  <p:embed/>
                </p:oleObj>
              </mc:Choice>
              <mc:Fallback>
                <p:oleObj name="Equation" r:id="rId5" imgW="1384300" imgH="4445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4425" y="3446304"/>
                        <a:ext cx="2671763" cy="864247"/>
                      </a:xfrm>
                      <a:prstGeom prst="rect">
                        <a:avLst/>
                      </a:prstGeom>
                      <a:noFill/>
                    </p:spPr>
                  </p:pic>
                </p:oleObj>
              </mc:Fallback>
            </mc:AlternateContent>
          </a:graphicData>
        </a:graphic>
      </p:graphicFrame>
      <p:sp>
        <p:nvSpPr>
          <p:cNvPr id="11" name="Rectangle 10"/>
          <p:cNvSpPr/>
          <p:nvPr/>
        </p:nvSpPr>
        <p:spPr>
          <a:xfrm>
            <a:off x="107729" y="4678448"/>
            <a:ext cx="2795958" cy="468077"/>
          </a:xfrm>
          <a:prstGeom prst="rect">
            <a:avLst/>
          </a:prstGeom>
        </p:spPr>
        <p:txBody>
          <a:bodyPr wrap="none">
            <a:spAutoFit/>
          </a:bodyPr>
          <a:lstStyle/>
          <a:p>
            <a:pPr>
              <a:lnSpc>
                <a:spcPct val="107000"/>
              </a:lnSpc>
              <a:spcAft>
                <a:spcPts val="800"/>
              </a:spcAft>
            </a:pPr>
            <a:r>
              <a:rPr lang="en-US" sz="2400">
                <a:latin typeface="Times New Roman" panose="02020603050405020304" pitchFamily="18" charset="0"/>
                <a:ea typeface="Calibri" panose="020F0502020204030204" pitchFamily="34" charset="0"/>
                <a:cs typeface="Times New Roman" panose="02020603050405020304" pitchFamily="18" charset="0"/>
              </a:rPr>
              <a:t>Các </a:t>
            </a:r>
            <a:r>
              <a:rPr lang="en-US" sz="2400" err="1">
                <a:latin typeface="Times New Roman" panose="02020603050405020304" pitchFamily="18" charset="0"/>
                <a:ea typeface="Calibri" panose="020F0502020204030204" pitchFamily="34" charset="0"/>
                <a:cs typeface="Times New Roman" panose="02020603050405020304" pitchFamily="18" charset="0"/>
              </a:rPr>
              <a:t>cực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được</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đặt</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err="1">
                <a:latin typeface="Times New Roman" panose="02020603050405020304" pitchFamily="18" charset="0"/>
                <a:ea typeface="Calibri" panose="020F0502020204030204" pitchFamily="34" charset="0"/>
                <a:cs typeface="Times New Roman" panose="02020603050405020304" pitchFamily="18" charset="0"/>
              </a:rPr>
              <a:t>tại</a:t>
            </a:r>
            <a:r>
              <a:rPr lang="en-US" sz="2400">
                <a:latin typeface="Times New Roman" panose="02020603050405020304" pitchFamily="18" charset="0"/>
                <a:ea typeface="Calibri" panose="020F0502020204030204" pitchFamily="34" charset="0"/>
                <a:cs typeface="Times New Roman" panose="02020603050405020304" pitchFamily="18" charset="0"/>
              </a:rPr>
              <a:t>:</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6"/>
          <p:cNvSpPr>
            <a:spLocks noChangeArrowheads="1"/>
          </p:cNvSpPr>
          <p:nvPr/>
        </p:nvSpPr>
        <p:spPr bwMode="auto">
          <a:xfrm>
            <a:off x="2903686" y="4921455"/>
            <a:ext cx="3135085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2500497041"/>
              </p:ext>
            </p:extLst>
          </p:nvPr>
        </p:nvGraphicFramePr>
        <p:xfrm>
          <a:off x="2903687" y="4483015"/>
          <a:ext cx="1371600" cy="895640"/>
        </p:xfrm>
        <a:graphic>
          <a:graphicData uri="http://schemas.openxmlformats.org/presentationml/2006/ole">
            <mc:AlternateContent xmlns:mc="http://schemas.openxmlformats.org/markup-compatibility/2006">
              <mc:Choice xmlns:v="urn:schemas-microsoft-com:vml" Requires="v">
                <p:oleObj spid="_x0000_s210947" name="Equation" r:id="rId7" imgW="533169" imgH="457002" progId="Equation.DSMT4">
                  <p:embed/>
                </p:oleObj>
              </mc:Choice>
              <mc:Fallback>
                <p:oleObj name="Equation" r:id="rId7" imgW="533169" imgH="457002"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3687" y="4483015"/>
                        <a:ext cx="1371600" cy="895640"/>
                      </a:xfrm>
                      <a:prstGeom prst="rect">
                        <a:avLst/>
                      </a:prstGeom>
                      <a:noFill/>
                    </p:spPr>
                  </p:pic>
                </p:oleObj>
              </mc:Fallback>
            </mc:AlternateContent>
          </a:graphicData>
        </a:graphic>
      </p:graphicFrame>
      <p:sp>
        <p:nvSpPr>
          <p:cNvPr id="14" name="Rectangle 13"/>
          <p:cNvSpPr/>
          <p:nvPr/>
        </p:nvSpPr>
        <p:spPr>
          <a:xfrm>
            <a:off x="107728" y="5714128"/>
            <a:ext cx="12084271" cy="830997"/>
          </a:xfrm>
          <a:prstGeom prst="rect">
            <a:avLst/>
          </a:prstGeom>
        </p:spPr>
        <p:txBody>
          <a:bodyPr wrap="square">
            <a:spAutoFit/>
          </a:bodyPr>
          <a:lstStyle/>
          <a:p>
            <a:r>
              <a:rPr lang="en-US" sz="2400" err="1">
                <a:latin typeface="Times New Roman" panose="02020603050405020304" pitchFamily="18" charset="0"/>
                <a:ea typeface="Calibri" panose="020F0502020204030204" pitchFamily="34" charset="0"/>
              </a:rPr>
              <a:t>Trong</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đó</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p</a:t>
            </a:r>
            <a:r>
              <a:rPr lang="en-US" sz="2400" baseline="-25000" err="1">
                <a:latin typeface="Times New Roman" panose="02020603050405020304" pitchFamily="18" charset="0"/>
                <a:ea typeface="Calibri" panose="020F0502020204030204" pitchFamily="34" charset="0"/>
              </a:rPr>
              <a:t>k</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với</a:t>
            </a:r>
            <a:r>
              <a:rPr lang="en-US" sz="2400">
                <a:latin typeface="Times New Roman" panose="02020603050405020304" pitchFamily="18" charset="0"/>
                <a:ea typeface="Calibri" panose="020F0502020204030204" pitchFamily="34" charset="0"/>
              </a:rPr>
              <a:t> k = 0,1,…N – 1 </a:t>
            </a:r>
            <a:r>
              <a:rPr lang="en-US" sz="2400" err="1">
                <a:latin typeface="Times New Roman" panose="02020603050405020304" pitchFamily="18" charset="0"/>
                <a:ea typeface="Calibri" panose="020F0502020204030204" pitchFamily="34" charset="0"/>
              </a:rPr>
              <a:t>là</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các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cực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của</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bộ</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lọc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chebyshev</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loại</a:t>
            </a:r>
            <a:r>
              <a:rPr lang="en-US" sz="2400">
                <a:latin typeface="Times New Roman" panose="02020603050405020304" pitchFamily="18" charset="0"/>
                <a:ea typeface="Calibri" panose="020F0502020204030204" pitchFamily="34" charset="0"/>
              </a:rPr>
              <a:t> 1. Các </a:t>
            </a:r>
            <a:r>
              <a:rPr lang="en-US" sz="2400" err="1">
                <a:latin typeface="Times New Roman" panose="02020603050405020304" pitchFamily="18" charset="0"/>
                <a:ea typeface="Calibri" panose="020F0502020204030204" pitchFamily="34" charset="0"/>
              </a:rPr>
              <a:t>cực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không</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b­</a:t>
            </a:r>
            <a:r>
              <a:rPr lang="en-US" sz="2400" baseline="-25000" err="1">
                <a:latin typeface="Times New Roman" panose="02020603050405020304" pitchFamily="18" charset="0"/>
                <a:ea typeface="Calibri" panose="020F0502020204030204" pitchFamily="34" charset="0"/>
              </a:rPr>
              <a:t>k</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nằm</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trên</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trục</a:t>
            </a:r>
            <a:r>
              <a:rPr lang="en-US" sz="2400">
                <a:latin typeface="Times New Roman" panose="02020603050405020304" pitchFamily="18" charset="0"/>
                <a:ea typeface="Calibri" panose="020F0502020204030204" pitchFamily="34" charset="0"/>
              </a:rPr>
              <a:t> j</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tại</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các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tần</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số</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mà</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với</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các</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tần</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số</a:t>
            </a:r>
            <a:r>
              <a:rPr lang="en-US" sz="2400">
                <a:latin typeface="Times New Roman" panose="02020603050405020304" pitchFamily="18" charset="0"/>
                <a:ea typeface="Calibri" panose="020F0502020204030204" pitchFamily="34" charset="0"/>
              </a:rPr>
              <a:t> </a:t>
            </a:r>
            <a:r>
              <a:rPr lang="en-US" sz="2400" err="1">
                <a:latin typeface="Times New Roman" panose="02020603050405020304" pitchFamily="18" charset="0"/>
                <a:ea typeface="Calibri" panose="020F0502020204030204" pitchFamily="34" charset="0"/>
              </a:rPr>
              <a:t>này</a:t>
            </a:r>
            <a:r>
              <a:rPr lang="en-US" sz="2400">
                <a:latin typeface="Times New Roman" panose="02020603050405020304" pitchFamily="18" charset="0"/>
                <a:ea typeface="Calibri" panose="020F0502020204030204" pitchFamily="34" charset="0"/>
              </a:rPr>
              <a:t> T</a:t>
            </a:r>
            <a:r>
              <a:rPr lang="en-US" sz="2400" baseline="-25000">
                <a:latin typeface="Times New Roman" panose="02020603050405020304" pitchFamily="18" charset="0"/>
                <a:ea typeface="Calibri" panose="020F0502020204030204" pitchFamily="34" charset="0"/>
              </a:rPr>
              <a:t>N</a:t>
            </a:r>
            <a:r>
              <a:rPr lang="en-US" sz="2400">
                <a:latin typeface="Times New Roman" panose="02020603050405020304" pitchFamily="18" charset="0"/>
                <a:ea typeface="Calibri" panose="020F0502020204030204" pitchFamily="34" charset="0"/>
              </a:rPr>
              <a:t>(</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baseline="-25000">
                <a:latin typeface="Times New Roman" panose="02020603050405020304" pitchFamily="18" charset="0"/>
                <a:ea typeface="Calibri" panose="020F0502020204030204" pitchFamily="34" charset="0"/>
              </a:rPr>
              <a:t>s</a:t>
            </a:r>
            <a:r>
              <a:rPr lang="en-US" sz="2400">
                <a:latin typeface="Times New Roman" panose="02020603050405020304" pitchFamily="18" charset="0"/>
                <a:ea typeface="Calibri" panose="020F0502020204030204" pitchFamily="34" charset="0"/>
              </a:rPr>
              <a:t>/</a:t>
            </a:r>
            <a:r>
              <a:rPr lang="en-US" sz="240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2400">
                <a:latin typeface="Times New Roman" panose="02020603050405020304" pitchFamily="18" charset="0"/>
                <a:ea typeface="Calibri" panose="020F0502020204030204" pitchFamily="34" charset="0"/>
              </a:rPr>
              <a:t>) = 0</a:t>
            </a:r>
            <a:endParaRPr lang="en-US" sz="2400"/>
          </a:p>
        </p:txBody>
      </p:sp>
      <p:sp>
        <p:nvSpPr>
          <p:cNvPr id="15" name="Rectangle 8"/>
          <p:cNvSpPr>
            <a:spLocks noChangeArrowheads="1"/>
          </p:cNvSpPr>
          <p:nvPr/>
        </p:nvSpPr>
        <p:spPr bwMode="auto">
          <a:xfrm>
            <a:off x="481157" y="1827737"/>
            <a:ext cx="3195782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359312165"/>
              </p:ext>
            </p:extLst>
          </p:nvPr>
        </p:nvGraphicFramePr>
        <p:xfrm>
          <a:off x="8658226" y="1457742"/>
          <a:ext cx="2471738" cy="652630"/>
        </p:xfrm>
        <a:graphic>
          <a:graphicData uri="http://schemas.openxmlformats.org/presentationml/2006/ole">
            <mc:AlternateContent xmlns:mc="http://schemas.openxmlformats.org/markup-compatibility/2006">
              <mc:Choice xmlns:v="urn:schemas-microsoft-com:vml" Requires="v">
                <p:oleObj spid="_x0000_s210948" name="Equation" r:id="rId9" imgW="939392" imgH="241195" progId="Equation.DSMT4">
                  <p:embed/>
                </p:oleObj>
              </mc:Choice>
              <mc:Fallback>
                <p:oleObj name="Equation" r:id="rId9" imgW="939392" imgH="241195"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8226" y="1457742"/>
                        <a:ext cx="2471738" cy="652630"/>
                      </a:xfrm>
                      <a:prstGeom prst="rect">
                        <a:avLst/>
                      </a:prstGeom>
                      <a:noFill/>
                    </p:spPr>
                  </p:pic>
                </p:oleObj>
              </mc:Fallback>
            </mc:AlternateContent>
          </a:graphicData>
        </a:graphic>
      </p:graphicFrame>
      <p:sp>
        <p:nvSpPr>
          <p:cNvPr id="17" name="TextBox 16"/>
          <p:cNvSpPr txBox="1"/>
          <p:nvPr/>
        </p:nvSpPr>
        <p:spPr>
          <a:xfrm flipH="1">
            <a:off x="7103743" y="1540217"/>
            <a:ext cx="2125981"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đó</a:t>
            </a:r>
            <a:r>
              <a:rPr lang="en-US" sz="24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46839875"/>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745" y="0"/>
            <a:ext cx="10513255" cy="6858000"/>
          </a:xfrm>
        </p:spPr>
        <p:txBody>
          <a:bodyPr/>
          <a:lstStyle/>
          <a:p>
            <a:pPr>
              <a:buNone/>
            </a:pPr>
            <a:r>
              <a:rPr lang="en-US" i="1">
                <a:solidFill>
                  <a:srgbClr val="FF0000"/>
                </a:solidFill>
              </a:rPr>
              <a:t>B. </a:t>
            </a:r>
            <a:r>
              <a:rPr lang="en-US" i="1" err="1">
                <a:solidFill>
                  <a:srgbClr val="FF0000"/>
                </a:solidFill>
              </a:rPr>
              <a:t>Phương</a:t>
            </a:r>
            <a:r>
              <a:rPr lang="en-US" i="1">
                <a:solidFill>
                  <a:srgbClr val="FF0000"/>
                </a:solidFill>
              </a:rPr>
              <a:t> </a:t>
            </a:r>
            <a:r>
              <a:rPr lang="en-US" i="1" err="1">
                <a:solidFill>
                  <a:srgbClr val="FF0000"/>
                </a:solidFill>
              </a:rPr>
              <a:t>pháp</a:t>
            </a:r>
            <a:r>
              <a:rPr lang="en-US" i="1">
                <a:solidFill>
                  <a:srgbClr val="FF0000"/>
                </a:solidFill>
              </a:rPr>
              <a:t> </a:t>
            </a:r>
            <a:r>
              <a:rPr lang="en-US" i="1" err="1">
                <a:solidFill>
                  <a:srgbClr val="FF0000"/>
                </a:solidFill>
              </a:rPr>
              <a:t>bất</a:t>
            </a:r>
            <a:r>
              <a:rPr lang="en-US" i="1">
                <a:solidFill>
                  <a:srgbClr val="FF0000"/>
                </a:solidFill>
              </a:rPr>
              <a:t> </a:t>
            </a:r>
            <a:r>
              <a:rPr lang="en-US" i="1" err="1">
                <a:solidFill>
                  <a:srgbClr val="FF0000"/>
                </a:solidFill>
              </a:rPr>
              <a:t>biến</a:t>
            </a:r>
            <a:r>
              <a:rPr lang="en-US" i="1">
                <a:solidFill>
                  <a:srgbClr val="FF0000"/>
                </a:solidFill>
              </a:rPr>
              <a:t> </a:t>
            </a:r>
            <a:r>
              <a:rPr lang="en-US" i="1" err="1">
                <a:solidFill>
                  <a:srgbClr val="FF0000"/>
                </a:solidFill>
              </a:rPr>
              <a:t>xung</a:t>
            </a:r>
            <a:r>
              <a:rPr lang="en-US" i="1">
                <a:solidFill>
                  <a:srgbClr val="FF0000"/>
                </a:solidFill>
              </a:rPr>
              <a:t>:</a:t>
            </a:r>
          </a:p>
          <a:p>
            <a:pPr>
              <a:buNone/>
            </a:pPr>
            <a:r>
              <a:rPr lang="pt-BR"/>
              <a:t>	- Đáp ứng xung của bộ lọc số là h(n) nhận được bằng cách lấy mẫu đáp ứng xung của bộ lọc tương tự h</a:t>
            </a:r>
            <a:r>
              <a:rPr lang="pt-BR" baseline="-25000"/>
              <a:t>a</a:t>
            </a:r>
            <a:r>
              <a:rPr lang="pt-BR"/>
              <a:t>(t). Do đó, dạng của h</a:t>
            </a:r>
            <a:r>
              <a:rPr lang="pt-BR" baseline="-25000"/>
              <a:t>a</a:t>
            </a:r>
            <a:r>
              <a:rPr lang="pt-BR"/>
              <a:t>(t) và h(n) là như nhau.</a:t>
            </a:r>
            <a:endParaRPr lang="vi-VN"/>
          </a:p>
          <a:p>
            <a:pPr>
              <a:buNone/>
            </a:pPr>
            <a:r>
              <a:rPr lang="pt-BR"/>
              <a:t>	- Trong miền t, hàm truyền đạt của bộ lọc tương tự có thể được biểu diễn dưới dạng khai triển thành các phân thức tối giản như sau:</a:t>
            </a:r>
            <a:endParaRPr lang="vi-VN"/>
          </a:p>
          <a:p>
            <a:pPr>
              <a:buNone/>
            </a:pPr>
            <a:endParaRPr lang="en-US"/>
          </a:p>
          <a:p>
            <a:pPr>
              <a:buNone/>
            </a:pPr>
            <a:endParaRPr lang="en-US"/>
          </a:p>
          <a:p>
            <a:pPr>
              <a:buNone/>
            </a:pPr>
            <a:r>
              <a:rPr lang="en-US"/>
              <a:t>	-</a:t>
            </a:r>
            <a:r>
              <a:rPr lang="en-US" err="1"/>
              <a:t>Trong</a:t>
            </a:r>
            <a:r>
              <a:rPr lang="en-US"/>
              <a:t> </a:t>
            </a:r>
            <a:r>
              <a:rPr lang="en-US" err="1"/>
              <a:t>đó</a:t>
            </a:r>
            <a:r>
              <a:rPr lang="en-US"/>
              <a:t> </a:t>
            </a:r>
            <a:r>
              <a:rPr lang="en-US" err="1"/>
              <a:t>p</a:t>
            </a:r>
            <a:r>
              <a:rPr lang="en-US" baseline="-25000" err="1"/>
              <a:t>k</a:t>
            </a:r>
            <a:r>
              <a:rPr lang="en-US"/>
              <a:t> </a:t>
            </a:r>
            <a:r>
              <a:rPr lang="en-US" err="1"/>
              <a:t>là</a:t>
            </a:r>
            <a:r>
              <a:rPr lang="en-US"/>
              <a:t> các </a:t>
            </a:r>
            <a:r>
              <a:rPr lang="en-US" err="1"/>
              <a:t>điểm</a:t>
            </a:r>
            <a:r>
              <a:rPr lang="en-US"/>
              <a:t> </a:t>
            </a:r>
            <a:r>
              <a:rPr lang="en-US" err="1"/>
              <a:t>cực</a:t>
            </a:r>
            <a:r>
              <a:rPr lang="en-US"/>
              <a:t> </a:t>
            </a:r>
            <a:r>
              <a:rPr lang="en-US" err="1"/>
              <a:t>đơn</a:t>
            </a:r>
            <a:r>
              <a:rPr lang="en-US"/>
              <a:t>.</a:t>
            </a:r>
            <a:endParaRPr lang="vi-VN"/>
          </a:p>
          <a:p>
            <a:pPr>
              <a:buNone/>
            </a:pPr>
            <a:endParaRPr lang="en-US"/>
          </a:p>
          <a:p>
            <a:pPr>
              <a:buNone/>
            </a:pPr>
            <a:endParaRPr lang="en-US"/>
          </a:p>
          <a:p>
            <a:pPr>
              <a:buNone/>
            </a:pPr>
            <a:r>
              <a:rPr lang="en-US"/>
              <a:t>	- </a:t>
            </a:r>
            <a:r>
              <a:rPr lang="en-US" err="1"/>
              <a:t>Trong</a:t>
            </a:r>
            <a:r>
              <a:rPr lang="en-US"/>
              <a:t> </a:t>
            </a:r>
            <a:r>
              <a:rPr lang="en-US" err="1"/>
              <a:t>miền</a:t>
            </a:r>
            <a:r>
              <a:rPr lang="en-US"/>
              <a:t> n, </a:t>
            </a:r>
            <a:r>
              <a:rPr lang="en-US" err="1"/>
              <a:t>hàm</a:t>
            </a:r>
            <a:r>
              <a:rPr lang="en-US"/>
              <a:t> </a:t>
            </a:r>
            <a:r>
              <a:rPr lang="en-US" err="1"/>
              <a:t>truyền</a:t>
            </a:r>
            <a:r>
              <a:rPr lang="en-US"/>
              <a:t> </a:t>
            </a:r>
            <a:r>
              <a:rPr lang="en-US" err="1"/>
              <a:t>đạt</a:t>
            </a:r>
            <a:r>
              <a:rPr lang="en-US"/>
              <a:t> </a:t>
            </a:r>
            <a:r>
              <a:rPr lang="en-US" err="1"/>
              <a:t>của</a:t>
            </a:r>
            <a:r>
              <a:rPr lang="en-US"/>
              <a:t> </a:t>
            </a:r>
            <a:r>
              <a:rPr lang="en-US" err="1"/>
              <a:t>bộ</a:t>
            </a:r>
            <a:r>
              <a:rPr lang="en-US"/>
              <a:t> </a:t>
            </a:r>
            <a:r>
              <a:rPr lang="en-US" err="1"/>
              <a:t>lọc</a:t>
            </a:r>
            <a:r>
              <a:rPr lang="en-US"/>
              <a:t> </a:t>
            </a:r>
            <a:r>
              <a:rPr lang="en-US" err="1"/>
              <a:t>số</a:t>
            </a:r>
            <a:r>
              <a:rPr lang="en-US"/>
              <a:t> </a:t>
            </a:r>
            <a:r>
              <a:rPr lang="en-US" err="1"/>
              <a:t>được</a:t>
            </a:r>
            <a:r>
              <a:rPr lang="en-US"/>
              <a:t> </a:t>
            </a:r>
            <a:r>
              <a:rPr lang="en-US" err="1"/>
              <a:t>xác</a:t>
            </a:r>
            <a:r>
              <a:rPr lang="en-US"/>
              <a:t> </a:t>
            </a:r>
            <a:r>
              <a:rPr lang="en-US" err="1"/>
              <a:t>định</a:t>
            </a:r>
            <a:r>
              <a:rPr lang="en-US"/>
              <a:t>:</a:t>
            </a:r>
            <a:endParaRPr lang="vi-VN"/>
          </a:p>
        </p:txBody>
      </p:sp>
      <p:sp>
        <p:nvSpPr>
          <p:cNvPr id="23654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236545" name="Object 1"/>
          <p:cNvGraphicFramePr>
            <a:graphicFrameLocks noChangeAspect="1"/>
          </p:cNvGraphicFramePr>
          <p:nvPr/>
        </p:nvGraphicFramePr>
        <p:xfrm>
          <a:off x="4053840" y="2074473"/>
          <a:ext cx="2425982" cy="905794"/>
        </p:xfrm>
        <a:graphic>
          <a:graphicData uri="http://schemas.openxmlformats.org/presentationml/2006/ole">
            <mc:AlternateContent xmlns:mc="http://schemas.openxmlformats.org/markup-compatibility/2006">
              <mc:Choice xmlns:v="urn:schemas-microsoft-com:vml" Requires="v">
                <p:oleObj spid="_x0000_s211969" name="Equation" r:id="rId3" imgW="1294838" imgH="444307" progId="Equation.DSMT4">
                  <p:embed/>
                </p:oleObj>
              </mc:Choice>
              <mc:Fallback>
                <p:oleObj name="Equation" r:id="rId3" imgW="1294838" imgH="444307" progId="Equation.DSMT4">
                  <p:embed/>
                  <p:pic>
                    <p:nvPicPr>
                      <p:cNvPr id="23654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3840" y="2074473"/>
                        <a:ext cx="2425982" cy="905794"/>
                      </a:xfrm>
                      <a:prstGeom prst="rect">
                        <a:avLst/>
                      </a:prstGeom>
                      <a:noFill/>
                    </p:spPr>
                  </p:pic>
                </p:oleObj>
              </mc:Fallback>
            </mc:AlternateContent>
          </a:graphicData>
        </a:graphic>
      </p:graphicFrame>
      <p:sp>
        <p:nvSpPr>
          <p:cNvPr id="236548"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236547" name="Object 3"/>
          <p:cNvGraphicFramePr>
            <a:graphicFrameLocks noChangeAspect="1"/>
          </p:cNvGraphicFramePr>
          <p:nvPr/>
        </p:nvGraphicFramePr>
        <p:xfrm>
          <a:off x="3867043" y="3454400"/>
          <a:ext cx="2974023" cy="676454"/>
        </p:xfrm>
        <a:graphic>
          <a:graphicData uri="http://schemas.openxmlformats.org/presentationml/2006/ole">
            <mc:AlternateContent xmlns:mc="http://schemas.openxmlformats.org/markup-compatibility/2006">
              <mc:Choice xmlns:v="urn:schemas-microsoft-com:vml" Requires="v">
                <p:oleObj spid="_x0000_s211970" name="Equation" r:id="rId5" imgW="1524000" imgH="279400" progId="Equation.DSMT4">
                  <p:embed/>
                </p:oleObj>
              </mc:Choice>
              <mc:Fallback>
                <p:oleObj name="Equation" r:id="rId5" imgW="1524000" imgH="279400" progId="Equation.DSMT4">
                  <p:embed/>
                  <p:pic>
                    <p:nvPicPr>
                      <p:cNvPr id="2365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7043" y="3454400"/>
                        <a:ext cx="2974023" cy="676454"/>
                      </a:xfrm>
                      <a:prstGeom prst="rect">
                        <a:avLst/>
                      </a:prstGeom>
                      <a:noFill/>
                    </p:spPr>
                  </p:pic>
                </p:oleObj>
              </mc:Fallback>
            </mc:AlternateContent>
          </a:graphicData>
        </a:graphic>
      </p:graphicFrame>
      <p:graphicFrame>
        <p:nvGraphicFramePr>
          <p:cNvPr id="236549" name="Object 4"/>
          <p:cNvGraphicFramePr>
            <a:graphicFrameLocks noChangeAspect="1"/>
          </p:cNvGraphicFramePr>
          <p:nvPr/>
        </p:nvGraphicFramePr>
        <p:xfrm>
          <a:off x="3657601" y="4843466"/>
          <a:ext cx="2653298" cy="959023"/>
        </p:xfrm>
        <a:graphic>
          <a:graphicData uri="http://schemas.openxmlformats.org/presentationml/2006/ole">
            <mc:AlternateContent xmlns:mc="http://schemas.openxmlformats.org/markup-compatibility/2006">
              <mc:Choice xmlns:v="urn:schemas-microsoft-com:vml" Requires="v">
                <p:oleObj spid="_x0000_s211971" name="Equation" r:id="rId7" imgW="1358640" imgH="431640" progId="Equation.DSMT4">
                  <p:embed/>
                </p:oleObj>
              </mc:Choice>
              <mc:Fallback>
                <p:oleObj name="Equation" r:id="rId7" imgW="1358640" imgH="431640" progId="Equation.DSMT4">
                  <p:embed/>
                  <p:pic>
                    <p:nvPicPr>
                      <p:cNvPr id="236549"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1" y="4843466"/>
                        <a:ext cx="2653298" cy="959023"/>
                      </a:xfrm>
                      <a:prstGeom prst="rect">
                        <a:avLst/>
                      </a:prstGeom>
                      <a:noFill/>
                    </p:spPr>
                  </p:pic>
                </p:oleObj>
              </mc:Fallback>
            </mc:AlternateContent>
          </a:graphicData>
        </a:graphic>
      </p:graphicFrame>
    </p:spTree>
    <p:extLst>
      <p:ext uri="{BB962C8B-B14F-4D97-AF65-F5344CB8AC3E}">
        <p14:creationId xmlns:p14="http://schemas.microsoft.com/office/powerpoint/2010/main" val="505893781"/>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8" name="Rectangle 2"/>
          <p:cNvSpPr>
            <a:spLocks noGrp="1" noChangeArrowheads="1"/>
          </p:cNvSpPr>
          <p:nvPr>
            <p:ph type="title"/>
          </p:nvPr>
        </p:nvSpPr>
        <p:spPr>
          <a:xfrm>
            <a:off x="1524000" y="0"/>
            <a:ext cx="8534400" cy="838200"/>
          </a:xfrm>
        </p:spPr>
        <p:txBody>
          <a:bodyPr/>
          <a:lstStyle/>
          <a:p>
            <a:pPr algn="l" eaLnBrk="1" hangingPunct="1"/>
            <a:r>
              <a:rPr lang="en-US" sz="2400" err="1">
                <a:solidFill>
                  <a:srgbClr val="3366FF"/>
                </a:solidFill>
              </a:rPr>
              <a:t>Ví</a:t>
            </a:r>
            <a:r>
              <a:rPr lang="en-US" sz="2400">
                <a:solidFill>
                  <a:srgbClr val="3366FF"/>
                </a:solidFill>
              </a:rPr>
              <a:t> dụ1:</a:t>
            </a:r>
            <a:r>
              <a:rPr lang="en-US" sz="2400"/>
              <a:t> Cho </a:t>
            </a:r>
            <a:r>
              <a:rPr lang="en-US" sz="2400" err="1"/>
              <a:t>bộ</a:t>
            </a:r>
            <a:r>
              <a:rPr lang="en-US" sz="2400"/>
              <a:t> </a:t>
            </a:r>
            <a:r>
              <a:rPr lang="en-US" sz="2400" err="1"/>
              <a:t>lọc</a:t>
            </a:r>
            <a:r>
              <a:rPr lang="en-US" sz="2400"/>
              <a:t> </a:t>
            </a:r>
            <a:r>
              <a:rPr lang="en-US" sz="2400" err="1"/>
              <a:t>tương</a:t>
            </a:r>
            <a:r>
              <a:rPr lang="en-US" sz="2400"/>
              <a:t> </a:t>
            </a:r>
            <a:r>
              <a:rPr lang="en-US" sz="2400" err="1"/>
              <a:t>tự</a:t>
            </a:r>
            <a:r>
              <a:rPr lang="en-US" sz="2400"/>
              <a:t> </a:t>
            </a:r>
            <a:r>
              <a:rPr lang="en-US" sz="2400" err="1"/>
              <a:t>có</a:t>
            </a:r>
            <a:r>
              <a:rPr lang="en-US" sz="2400"/>
              <a:t> </a:t>
            </a:r>
            <a:r>
              <a:rPr lang="en-US" sz="2400" err="1"/>
              <a:t>hàm</a:t>
            </a:r>
            <a:r>
              <a:rPr lang="en-US" sz="2400"/>
              <a:t> </a:t>
            </a:r>
            <a:r>
              <a:rPr lang="en-US" sz="2400" err="1"/>
              <a:t>truyền</a:t>
            </a:r>
            <a:r>
              <a:rPr lang="en-US" sz="2400"/>
              <a:t> </a:t>
            </a:r>
            <a:r>
              <a:rPr lang="en-US" sz="2400" err="1"/>
              <a:t>đạt</a:t>
            </a:r>
            <a:r>
              <a:rPr lang="en-US" sz="2400"/>
              <a:t> </a:t>
            </a:r>
            <a:r>
              <a:rPr lang="en-US" sz="2400" err="1"/>
              <a:t>như</a:t>
            </a:r>
            <a:r>
              <a:rPr lang="en-US" sz="2400"/>
              <a:t> </a:t>
            </a:r>
            <a:r>
              <a:rPr lang="en-US" sz="2400" err="1"/>
              <a:t>sau</a:t>
            </a:r>
            <a:endParaRPr lang="en-US" sz="2400"/>
          </a:p>
        </p:txBody>
      </p:sp>
      <p:sp>
        <p:nvSpPr>
          <p:cNvPr id="104459" name="Rectangle 3"/>
          <p:cNvSpPr>
            <a:spLocks noGrp="1" noChangeArrowheads="1"/>
          </p:cNvSpPr>
          <p:nvPr>
            <p:ph type="body" sz="half" idx="1"/>
          </p:nvPr>
        </p:nvSpPr>
        <p:spPr>
          <a:xfrm>
            <a:off x="936978" y="1600201"/>
            <a:ext cx="9731022" cy="5026377"/>
          </a:xfrm>
        </p:spPr>
        <p:txBody>
          <a:bodyPr/>
          <a:lstStyle/>
          <a:p>
            <a:pPr eaLnBrk="1" hangingPunct="1">
              <a:buFontTx/>
              <a:buNone/>
            </a:pPr>
            <a:r>
              <a:rPr lang="en-US"/>
              <a:t>	</a:t>
            </a:r>
            <a:r>
              <a:rPr lang="en-US" err="1"/>
              <a:t>Hãy</a:t>
            </a:r>
            <a:r>
              <a:rPr lang="en-US"/>
              <a:t> </a:t>
            </a:r>
            <a:r>
              <a:rPr lang="en-US" err="1"/>
              <a:t>tìm</a:t>
            </a:r>
            <a:r>
              <a:rPr lang="en-US"/>
              <a:t> </a:t>
            </a:r>
            <a:r>
              <a:rPr lang="en-US" i="1"/>
              <a:t>H(z)</a:t>
            </a:r>
            <a:r>
              <a:rPr lang="en-US"/>
              <a:t> </a:t>
            </a:r>
            <a:r>
              <a:rPr lang="en-US" err="1"/>
              <a:t>và</a:t>
            </a:r>
            <a:r>
              <a:rPr lang="en-US"/>
              <a:t> </a:t>
            </a:r>
            <a:r>
              <a:rPr lang="en-US" err="1"/>
              <a:t>vẽ</a:t>
            </a:r>
            <a:r>
              <a:rPr lang="en-US"/>
              <a:t> </a:t>
            </a:r>
            <a:r>
              <a:rPr lang="en-US" err="1"/>
              <a:t>sơ</a:t>
            </a:r>
            <a:r>
              <a:rPr lang="en-US"/>
              <a:t> </a:t>
            </a:r>
            <a:r>
              <a:rPr lang="en-US" err="1"/>
              <a:t>đồ</a:t>
            </a:r>
            <a:r>
              <a:rPr lang="en-US"/>
              <a:t> </a:t>
            </a:r>
            <a:r>
              <a:rPr lang="en-US" err="1"/>
              <a:t>mạch</a:t>
            </a:r>
            <a:r>
              <a:rPr lang="en-US"/>
              <a:t> </a:t>
            </a:r>
            <a:r>
              <a:rPr lang="en-US" err="1"/>
              <a:t>số</a:t>
            </a:r>
            <a:r>
              <a:rPr lang="en-US"/>
              <a:t> </a:t>
            </a:r>
            <a:r>
              <a:rPr lang="en-US" err="1"/>
              <a:t>bằng</a:t>
            </a:r>
            <a:r>
              <a:rPr lang="en-US"/>
              <a:t> </a:t>
            </a:r>
            <a:r>
              <a:rPr lang="en-US" err="1"/>
              <a:t>phương</a:t>
            </a:r>
            <a:r>
              <a:rPr lang="en-US"/>
              <a:t> </a:t>
            </a:r>
            <a:r>
              <a:rPr lang="en-US" err="1"/>
              <a:t>pháp</a:t>
            </a:r>
            <a:r>
              <a:rPr lang="en-US"/>
              <a:t> </a:t>
            </a:r>
            <a:r>
              <a:rPr lang="en-US" err="1"/>
              <a:t>bất</a:t>
            </a:r>
            <a:r>
              <a:rPr lang="en-US"/>
              <a:t> </a:t>
            </a:r>
            <a:r>
              <a:rPr lang="en-US" err="1"/>
              <a:t>biến</a:t>
            </a:r>
            <a:r>
              <a:rPr lang="en-US"/>
              <a:t> </a:t>
            </a:r>
            <a:r>
              <a:rPr lang="en-US" err="1"/>
              <a:t>xung</a:t>
            </a:r>
            <a:r>
              <a:rPr lang="en-US"/>
              <a:t>?</a:t>
            </a:r>
          </a:p>
          <a:p>
            <a:pPr eaLnBrk="1" hangingPunct="1">
              <a:buFontTx/>
              <a:buNone/>
            </a:pPr>
            <a:r>
              <a:rPr lang="en-US" err="1">
                <a:solidFill>
                  <a:srgbClr val="3366FF"/>
                </a:solidFill>
              </a:rPr>
              <a:t>Giải</a:t>
            </a:r>
            <a:r>
              <a:rPr lang="en-US">
                <a:solidFill>
                  <a:srgbClr val="3366FF"/>
                </a:solidFill>
              </a:rPr>
              <a:t>:</a:t>
            </a:r>
          </a:p>
          <a:p>
            <a:pPr eaLnBrk="1" hangingPunct="1"/>
            <a:endParaRPr lang="en-US">
              <a:solidFill>
                <a:srgbClr val="3366FF"/>
              </a:solidFill>
            </a:endParaRPr>
          </a:p>
        </p:txBody>
      </p:sp>
      <p:graphicFrame>
        <p:nvGraphicFramePr>
          <p:cNvPr id="104450" name="Object 4"/>
          <p:cNvGraphicFramePr>
            <a:graphicFrameLocks noGrp="1" noChangeAspect="1"/>
          </p:cNvGraphicFramePr>
          <p:nvPr>
            <p:ph sz="half" idx="2"/>
          </p:nvPr>
        </p:nvGraphicFramePr>
        <p:xfrm>
          <a:off x="4338639" y="609603"/>
          <a:ext cx="2739494" cy="912812"/>
        </p:xfrm>
        <a:graphic>
          <a:graphicData uri="http://schemas.openxmlformats.org/presentationml/2006/ole">
            <mc:AlternateContent xmlns:mc="http://schemas.openxmlformats.org/markup-compatibility/2006">
              <mc:Choice xmlns:v="urn:schemas-microsoft-com:vml" Requires="v">
                <p:oleObj spid="_x0000_s212993" name="Equation" r:id="rId3" imgW="1447560" imgH="482400" progId="Equation.DSMT4">
                  <p:embed/>
                </p:oleObj>
              </mc:Choice>
              <mc:Fallback>
                <p:oleObj name="Equation" r:id="rId3" imgW="1447560" imgH="482400" progId="Equation.DSMT4">
                  <p:embed/>
                  <p:pic>
                    <p:nvPicPr>
                      <p:cNvPr id="1044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639" y="609603"/>
                        <a:ext cx="2739494" cy="912812"/>
                      </a:xfrm>
                      <a:prstGeom prst="rect">
                        <a:avLst/>
                      </a:prstGeom>
                      <a:solidFill>
                        <a:schemeClr val="bg1"/>
                      </a:solidFill>
                    </p:spPr>
                  </p:pic>
                </p:oleObj>
              </mc:Fallback>
            </mc:AlternateContent>
          </a:graphicData>
        </a:graphic>
      </p:graphicFrame>
      <p:graphicFrame>
        <p:nvGraphicFramePr>
          <p:cNvPr id="104451" name="Object 5"/>
          <p:cNvGraphicFramePr>
            <a:graphicFrameLocks noChangeAspect="1"/>
          </p:cNvGraphicFramePr>
          <p:nvPr/>
        </p:nvGraphicFramePr>
        <p:xfrm>
          <a:off x="2687639" y="2284416"/>
          <a:ext cx="5756450" cy="941386"/>
        </p:xfrm>
        <a:graphic>
          <a:graphicData uri="http://schemas.openxmlformats.org/presentationml/2006/ole">
            <mc:AlternateContent xmlns:mc="http://schemas.openxmlformats.org/markup-compatibility/2006">
              <mc:Choice xmlns:v="urn:schemas-microsoft-com:vml" Requires="v">
                <p:oleObj spid="_x0000_s212994" name="Equation" r:id="rId5" imgW="3314520" imgH="444240" progId="Equation.DSMT4">
                  <p:embed/>
                </p:oleObj>
              </mc:Choice>
              <mc:Fallback>
                <p:oleObj name="Equation" r:id="rId5" imgW="3314520" imgH="444240" progId="Equation.DSMT4">
                  <p:embed/>
                  <p:pic>
                    <p:nvPicPr>
                      <p:cNvPr id="1044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7639" y="2284416"/>
                        <a:ext cx="5756450" cy="941386"/>
                      </a:xfrm>
                      <a:prstGeom prst="rect">
                        <a:avLst/>
                      </a:prstGeom>
                      <a:solidFill>
                        <a:schemeClr val="bg1"/>
                      </a:solidFill>
                    </p:spPr>
                  </p:pic>
                </p:oleObj>
              </mc:Fallback>
            </mc:AlternateContent>
          </a:graphicData>
        </a:graphic>
      </p:graphicFrame>
      <p:graphicFrame>
        <p:nvGraphicFramePr>
          <p:cNvPr id="104452" name="Object 6"/>
          <p:cNvGraphicFramePr>
            <a:graphicFrameLocks noChangeAspect="1"/>
          </p:cNvGraphicFramePr>
          <p:nvPr/>
        </p:nvGraphicFramePr>
        <p:xfrm>
          <a:off x="1388532" y="3225802"/>
          <a:ext cx="3835224" cy="1084261"/>
        </p:xfrm>
        <a:graphic>
          <a:graphicData uri="http://schemas.openxmlformats.org/presentationml/2006/ole">
            <mc:AlternateContent xmlns:mc="http://schemas.openxmlformats.org/markup-compatibility/2006">
              <mc:Choice xmlns:v="urn:schemas-microsoft-com:vml" Requires="v">
                <p:oleObj spid="_x0000_s212995" name="Equation" r:id="rId7" imgW="2171520" imgH="533160" progId="Equation.DSMT4">
                  <p:embed/>
                </p:oleObj>
              </mc:Choice>
              <mc:Fallback>
                <p:oleObj name="Equation" r:id="rId7" imgW="2171520" imgH="533160" progId="Equation.DSMT4">
                  <p:embed/>
                  <p:pic>
                    <p:nvPicPr>
                      <p:cNvPr id="104452"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8532" y="3225802"/>
                        <a:ext cx="3835224" cy="1084261"/>
                      </a:xfrm>
                      <a:prstGeom prst="rect">
                        <a:avLst/>
                      </a:prstGeom>
                      <a:solidFill>
                        <a:schemeClr val="bg1"/>
                      </a:solidFill>
                    </p:spPr>
                  </p:pic>
                </p:oleObj>
              </mc:Fallback>
            </mc:AlternateContent>
          </a:graphicData>
        </a:graphic>
      </p:graphicFrame>
      <p:graphicFrame>
        <p:nvGraphicFramePr>
          <p:cNvPr id="104453" name="Object 7"/>
          <p:cNvGraphicFramePr>
            <a:graphicFrameLocks noChangeAspect="1"/>
          </p:cNvGraphicFramePr>
          <p:nvPr/>
        </p:nvGraphicFramePr>
        <p:xfrm>
          <a:off x="5926842" y="3225802"/>
          <a:ext cx="3533244" cy="1041399"/>
        </p:xfrm>
        <a:graphic>
          <a:graphicData uri="http://schemas.openxmlformats.org/presentationml/2006/ole">
            <mc:AlternateContent xmlns:mc="http://schemas.openxmlformats.org/markup-compatibility/2006">
              <mc:Choice xmlns:v="urn:schemas-microsoft-com:vml" Requires="v">
                <p:oleObj spid="_x0000_s212996" name="Equation" r:id="rId9" imgW="2070000" imgH="533160" progId="Equation.DSMT4">
                  <p:embed/>
                </p:oleObj>
              </mc:Choice>
              <mc:Fallback>
                <p:oleObj name="Equation" r:id="rId9" imgW="2070000" imgH="533160" progId="Equation.DSMT4">
                  <p:embed/>
                  <p:pic>
                    <p:nvPicPr>
                      <p:cNvPr id="10445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6842" y="3225802"/>
                        <a:ext cx="3533244" cy="1041399"/>
                      </a:xfrm>
                      <a:prstGeom prst="rect">
                        <a:avLst/>
                      </a:prstGeom>
                      <a:solidFill>
                        <a:schemeClr val="bg1"/>
                      </a:solidFill>
                    </p:spPr>
                  </p:pic>
                </p:oleObj>
              </mc:Fallback>
            </mc:AlternateContent>
          </a:graphicData>
        </a:graphic>
      </p:graphicFrame>
      <p:graphicFrame>
        <p:nvGraphicFramePr>
          <p:cNvPr id="104454" name="Object 8"/>
          <p:cNvGraphicFramePr>
            <a:graphicFrameLocks noChangeAspect="1"/>
          </p:cNvGraphicFramePr>
          <p:nvPr/>
        </p:nvGraphicFramePr>
        <p:xfrm>
          <a:off x="1365953" y="4267202"/>
          <a:ext cx="6110111" cy="1066798"/>
        </p:xfrm>
        <a:graphic>
          <a:graphicData uri="http://schemas.openxmlformats.org/presentationml/2006/ole">
            <mc:AlternateContent xmlns:mc="http://schemas.openxmlformats.org/markup-compatibility/2006">
              <mc:Choice xmlns:v="urn:schemas-microsoft-com:vml" Requires="v">
                <p:oleObj spid="_x0000_s212997" r:id="rId11" imgW="3632200" imgH="558800" progId="Equation.DSMT4">
                  <p:embed/>
                </p:oleObj>
              </mc:Choice>
              <mc:Fallback>
                <p:oleObj r:id="rId11" imgW="3632200" imgH="558800" progId="Equation.DSMT4">
                  <p:embed/>
                  <p:pic>
                    <p:nvPicPr>
                      <p:cNvPr id="10445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65953" y="4267202"/>
                        <a:ext cx="6110111" cy="1066798"/>
                      </a:xfrm>
                      <a:prstGeom prst="rect">
                        <a:avLst/>
                      </a:prstGeom>
                      <a:solidFill>
                        <a:schemeClr val="bg1"/>
                      </a:solidFill>
                    </p:spPr>
                  </p:pic>
                </p:oleObj>
              </mc:Fallback>
            </mc:AlternateContent>
          </a:graphicData>
        </a:graphic>
      </p:graphicFrame>
      <p:graphicFrame>
        <p:nvGraphicFramePr>
          <p:cNvPr id="104455" name="Object 9"/>
          <p:cNvGraphicFramePr>
            <a:graphicFrameLocks noChangeAspect="1"/>
          </p:cNvGraphicFramePr>
          <p:nvPr/>
        </p:nvGraphicFramePr>
        <p:xfrm>
          <a:off x="1343378" y="5449713"/>
          <a:ext cx="3732388" cy="1163814"/>
        </p:xfrm>
        <a:graphic>
          <a:graphicData uri="http://schemas.openxmlformats.org/presentationml/2006/ole">
            <mc:AlternateContent xmlns:mc="http://schemas.openxmlformats.org/markup-compatibility/2006">
              <mc:Choice xmlns:v="urn:schemas-microsoft-com:vml" Requires="v">
                <p:oleObj spid="_x0000_s212998" r:id="rId13" imgW="2146300" imgH="558800" progId="Equation.DSMT4">
                  <p:embed/>
                </p:oleObj>
              </mc:Choice>
              <mc:Fallback>
                <p:oleObj r:id="rId13" imgW="2146300" imgH="558800" progId="Equation.DSMT4">
                  <p:embed/>
                  <p:pic>
                    <p:nvPicPr>
                      <p:cNvPr id="104455"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43378" y="5449713"/>
                        <a:ext cx="3732388" cy="1163814"/>
                      </a:xfrm>
                      <a:prstGeom prst="rect">
                        <a:avLst/>
                      </a:prstGeom>
                      <a:solidFill>
                        <a:schemeClr val="bg1"/>
                      </a:solidFill>
                    </p:spPr>
                  </p:pic>
                </p:oleObj>
              </mc:Fallback>
            </mc:AlternateContent>
          </a:graphicData>
        </a:graphic>
      </p:graphicFrame>
      <p:graphicFrame>
        <p:nvGraphicFramePr>
          <p:cNvPr id="104456" name="Object 10"/>
          <p:cNvGraphicFramePr>
            <a:graphicFrameLocks noChangeAspect="1"/>
          </p:cNvGraphicFramePr>
          <p:nvPr/>
        </p:nvGraphicFramePr>
        <p:xfrm>
          <a:off x="6654803" y="5257800"/>
          <a:ext cx="3426178" cy="547516"/>
        </p:xfrm>
        <a:graphic>
          <a:graphicData uri="http://schemas.openxmlformats.org/presentationml/2006/ole">
            <mc:AlternateContent xmlns:mc="http://schemas.openxmlformats.org/markup-compatibility/2006">
              <mc:Choice xmlns:v="urn:schemas-microsoft-com:vml" Requires="v">
                <p:oleObj spid="_x0000_s212999" r:id="rId15" imgW="1828800" imgH="241300" progId="Equation.DSMT4">
                  <p:embed/>
                </p:oleObj>
              </mc:Choice>
              <mc:Fallback>
                <p:oleObj r:id="rId15" imgW="1828800" imgH="241300" progId="Equation.DSMT4">
                  <p:embed/>
                  <p:pic>
                    <p:nvPicPr>
                      <p:cNvPr id="104456"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4803" y="5257800"/>
                        <a:ext cx="3426178" cy="547516"/>
                      </a:xfrm>
                      <a:prstGeom prst="rect">
                        <a:avLst/>
                      </a:prstGeom>
                      <a:solidFill>
                        <a:schemeClr val="bg1"/>
                      </a:solidFill>
                    </p:spPr>
                  </p:pic>
                </p:oleObj>
              </mc:Fallback>
            </mc:AlternateContent>
          </a:graphicData>
        </a:graphic>
      </p:graphicFrame>
      <p:graphicFrame>
        <p:nvGraphicFramePr>
          <p:cNvPr id="104457" name="Object 11"/>
          <p:cNvGraphicFramePr>
            <a:graphicFrameLocks noChangeAspect="1"/>
          </p:cNvGraphicFramePr>
          <p:nvPr/>
        </p:nvGraphicFramePr>
        <p:xfrm>
          <a:off x="6604000" y="5892802"/>
          <a:ext cx="3589866" cy="646290"/>
        </p:xfrm>
        <a:graphic>
          <a:graphicData uri="http://schemas.openxmlformats.org/presentationml/2006/ole">
            <mc:AlternateContent xmlns:mc="http://schemas.openxmlformats.org/markup-compatibility/2006">
              <mc:Choice xmlns:v="urn:schemas-microsoft-com:vml" Requires="v">
                <p:oleObj spid="_x0000_s213000" r:id="rId17" imgW="2222500" imgH="304800" progId="Equation.DSMT4">
                  <p:embed/>
                </p:oleObj>
              </mc:Choice>
              <mc:Fallback>
                <p:oleObj r:id="rId17" imgW="2222500" imgH="304800" progId="Equation.DSMT4">
                  <p:embed/>
                  <p:pic>
                    <p:nvPicPr>
                      <p:cNvPr id="10445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04000" y="5892802"/>
                        <a:ext cx="3589866" cy="64629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95693547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1244" y="134959"/>
            <a:ext cx="6153856"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Ví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a:t>
            </a:r>
            <a:r>
              <a:rPr lang="en-US" sz="2400">
                <a:latin typeface="Times New Roman" panose="02020603050405020304" pitchFamily="18" charset="0"/>
                <a:cs typeface="Times New Roman" panose="02020603050405020304" pitchFamily="18" charset="0"/>
              </a:rPr>
              <a:t> 2: Cho </a:t>
            </a:r>
            <a:r>
              <a:rPr lang="en-US" sz="2400" err="1">
                <a:latin typeface="Times New Roman" panose="02020603050405020304" pitchFamily="18" charset="0"/>
                <a:cs typeface="Times New Roman" panose="02020603050405020304" pitchFamily="18" charset="0"/>
              </a:rPr>
              <a:t>mạch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như</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sau</a:t>
            </a:r>
            <a:r>
              <a:rPr lang="en-US" sz="2400">
                <a:latin typeface="Times New Roman" panose="02020603050405020304" pitchFamily="18" charset="0"/>
                <a:cs typeface="Times New Roman" panose="02020603050405020304" pitchFamily="18" charset="0"/>
              </a:rPr>
              <a:t>:</a:t>
            </a:r>
          </a:p>
        </p:txBody>
      </p:sp>
      <p:grpSp>
        <p:nvGrpSpPr>
          <p:cNvPr id="35" name="Group 34"/>
          <p:cNvGrpSpPr/>
          <p:nvPr/>
        </p:nvGrpSpPr>
        <p:grpSpPr>
          <a:xfrm>
            <a:off x="1871838" y="642932"/>
            <a:ext cx="3971574" cy="1516421"/>
            <a:chOff x="2014713" y="842957"/>
            <a:chExt cx="3971574" cy="1516421"/>
          </a:xfrm>
        </p:grpSpPr>
        <p:cxnSp>
          <p:nvCxnSpPr>
            <p:cNvPr id="7" name="Straight Connector 6"/>
            <p:cNvCxnSpPr/>
            <p:nvPr/>
          </p:nvCxnSpPr>
          <p:spPr>
            <a:xfrm>
              <a:off x="2014713" y="1275644"/>
              <a:ext cx="835378"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2856089" y="1185333"/>
              <a:ext cx="485422" cy="180623"/>
            </a:xfrm>
            <a:prstGeom prst="rect">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cxnSp>
          <p:nvCxnSpPr>
            <p:cNvPr id="10" name="Straight Connector 9"/>
            <p:cNvCxnSpPr>
              <a:stCxn id="8" idx="3"/>
            </p:cNvCxnSpPr>
            <p:nvPr/>
          </p:nvCxnSpPr>
          <p:spPr>
            <a:xfrm flipV="1">
              <a:off x="3341511" y="1275644"/>
              <a:ext cx="1851378" cy="1"/>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68800" y="1275644"/>
              <a:ext cx="0" cy="395112"/>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1670756"/>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72844" y="1778001"/>
              <a:ext cx="20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368800" y="1794933"/>
              <a:ext cx="0" cy="541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043289" y="2348089"/>
              <a:ext cx="3149600" cy="11289"/>
            </a:xfrm>
            <a:prstGeom prst="line">
              <a:avLst/>
            </a:prstGeom>
            <a:ln>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043289" y="1473200"/>
              <a:ext cx="0" cy="59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231165" y="1498600"/>
              <a:ext cx="0" cy="59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14663" y="842957"/>
              <a:ext cx="354717" cy="461665"/>
            </a:xfrm>
            <a:prstGeom prst="rect">
              <a:avLst/>
            </a:prstGeom>
            <a:noFill/>
          </p:spPr>
          <p:txBody>
            <a:bodyPr wrap="square" rtlCol="0">
              <a:spAutoFit/>
            </a:bodyPr>
            <a:lstStyle/>
            <a:p>
              <a:r>
                <a:rPr lang="en-US" sz="2400"/>
                <a:t>R</a:t>
              </a:r>
            </a:p>
          </p:txBody>
        </p:sp>
        <p:sp>
          <p:nvSpPr>
            <p:cNvPr id="31" name="TextBox 30"/>
            <p:cNvSpPr txBox="1"/>
            <p:nvPr/>
          </p:nvSpPr>
          <p:spPr>
            <a:xfrm>
              <a:off x="3872796" y="1583645"/>
              <a:ext cx="292805" cy="461665"/>
            </a:xfrm>
            <a:prstGeom prst="rect">
              <a:avLst/>
            </a:prstGeom>
            <a:noFill/>
          </p:spPr>
          <p:txBody>
            <a:bodyPr wrap="square" rtlCol="0">
              <a:spAutoFit/>
            </a:bodyPr>
            <a:lstStyle/>
            <a:p>
              <a:r>
                <a:rPr lang="en-US" sz="2400"/>
                <a:t>C</a:t>
              </a:r>
            </a:p>
          </p:txBody>
        </p:sp>
        <p:sp>
          <p:nvSpPr>
            <p:cNvPr id="32" name="TextBox 31"/>
            <p:cNvSpPr txBox="1"/>
            <p:nvPr/>
          </p:nvSpPr>
          <p:spPr>
            <a:xfrm>
              <a:off x="2100353" y="1557868"/>
              <a:ext cx="698058" cy="461665"/>
            </a:xfrm>
            <a:prstGeom prst="rect">
              <a:avLst/>
            </a:prstGeom>
            <a:noFill/>
          </p:spPr>
          <p:txBody>
            <a:bodyPr wrap="square" rtlCol="0">
              <a:spAutoFit/>
            </a:bodyPr>
            <a:lstStyle/>
            <a:p>
              <a:r>
                <a:rPr lang="en-US" sz="2400" err="1"/>
                <a:t>U</a:t>
              </a:r>
              <a:r>
                <a:rPr lang="en-US" sz="2400" baseline="-25000" err="1"/>
                <a:t>v</a:t>
              </a:r>
              <a:endParaRPr lang="en-US" sz="2400"/>
            </a:p>
          </p:txBody>
        </p:sp>
        <p:sp>
          <p:nvSpPr>
            <p:cNvPr id="33" name="TextBox 32"/>
            <p:cNvSpPr txBox="1"/>
            <p:nvPr/>
          </p:nvSpPr>
          <p:spPr>
            <a:xfrm>
              <a:off x="5288229" y="1557868"/>
              <a:ext cx="698058" cy="461665"/>
            </a:xfrm>
            <a:prstGeom prst="rect">
              <a:avLst/>
            </a:prstGeom>
            <a:noFill/>
          </p:spPr>
          <p:txBody>
            <a:bodyPr wrap="square" rtlCol="0">
              <a:spAutoFit/>
            </a:bodyPr>
            <a:lstStyle/>
            <a:p>
              <a:r>
                <a:rPr lang="en-US" sz="2400"/>
                <a:t>U</a:t>
              </a:r>
              <a:r>
                <a:rPr lang="en-US" sz="2400" baseline="-25000"/>
                <a:t>r</a:t>
              </a:r>
              <a:endParaRPr lang="en-US" sz="2400"/>
            </a:p>
          </p:txBody>
        </p:sp>
      </p:grpSp>
      <p:sp>
        <p:nvSpPr>
          <p:cNvPr id="34" name="TextBox 33"/>
          <p:cNvSpPr txBox="1"/>
          <p:nvPr/>
        </p:nvSpPr>
        <p:spPr>
          <a:xfrm>
            <a:off x="261231" y="2617141"/>
            <a:ext cx="9239956" cy="461665"/>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Hãy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chuyển</a:t>
            </a:r>
            <a:r>
              <a:rPr lang="en-US" sz="2400">
                <a:latin typeface="Times New Roman" panose="02020603050405020304" pitchFamily="18" charset="0"/>
                <a:cs typeface="Times New Roman" panose="02020603050405020304" pitchFamily="18" charset="0"/>
              </a:rPr>
              <a:t> sang </a:t>
            </a:r>
            <a:r>
              <a:rPr lang="en-US" sz="2400" err="1">
                <a:latin typeface="Times New Roman" panose="02020603050405020304" pitchFamily="18" charset="0"/>
                <a:cs typeface="Times New Roman" panose="02020603050405020304" pitchFamily="18" charset="0"/>
              </a:rPr>
              <a:t>mạch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bằng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xung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571370"/>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524000" y="503238"/>
            <a:ext cx="8534400" cy="639763"/>
          </a:xfrm>
        </p:spPr>
        <p:txBody>
          <a:bodyPr/>
          <a:lstStyle/>
          <a:p>
            <a:pPr algn="l" eaLnBrk="1" hangingPunct="1"/>
            <a:r>
              <a:rPr lang="en-US" sz="2400" i="1">
                <a:solidFill>
                  <a:srgbClr val="FF0000"/>
                </a:solidFill>
                <a:effectLst>
                  <a:outerShdw blurRad="38100" dist="38100" dir="2700000" algn="tl">
                    <a:srgbClr val="C0C0C0"/>
                  </a:outerShdw>
                </a:effectLst>
              </a:rPr>
              <a:t>C. </a:t>
            </a:r>
            <a:r>
              <a:rPr lang="en-US" sz="2400" i="1" err="1">
                <a:solidFill>
                  <a:srgbClr val="FF0000"/>
                </a:solidFill>
                <a:effectLst>
                  <a:outerShdw blurRad="38100" dist="38100" dir="2700000" algn="tl">
                    <a:srgbClr val="C0C0C0"/>
                  </a:outerShdw>
                </a:effectLst>
              </a:rPr>
              <a:t>Phương</a:t>
            </a:r>
            <a:r>
              <a:rPr lang="en-US" sz="2400" i="1">
                <a:solidFill>
                  <a:srgbClr val="FF0000"/>
                </a:solidFill>
                <a:effectLst>
                  <a:outerShdw blurRad="38100" dist="38100" dir="2700000" algn="tl">
                    <a:srgbClr val="C0C0C0"/>
                  </a:outerShdw>
                </a:effectLst>
              </a:rPr>
              <a:t> </a:t>
            </a:r>
            <a:r>
              <a:rPr lang="en-US" sz="2400" i="1" err="1">
                <a:solidFill>
                  <a:srgbClr val="FF0000"/>
                </a:solidFill>
                <a:effectLst>
                  <a:outerShdw blurRad="38100" dist="38100" dir="2700000" algn="tl">
                    <a:srgbClr val="C0C0C0"/>
                  </a:outerShdw>
                </a:effectLst>
              </a:rPr>
              <a:t>pháp</a:t>
            </a:r>
            <a:r>
              <a:rPr lang="en-US" sz="2400" i="1">
                <a:solidFill>
                  <a:srgbClr val="FF0000"/>
                </a:solidFill>
                <a:effectLst>
                  <a:outerShdw blurRad="38100" dist="38100" dir="2700000" algn="tl">
                    <a:srgbClr val="C0C0C0"/>
                  </a:outerShdw>
                </a:effectLst>
              </a:rPr>
              <a:t> </a:t>
            </a:r>
            <a:r>
              <a:rPr lang="en-US" sz="2400" i="1" err="1">
                <a:solidFill>
                  <a:srgbClr val="FF0000"/>
                </a:solidFill>
                <a:effectLst>
                  <a:outerShdw blurRad="38100" dist="38100" dir="2700000" algn="tl">
                    <a:srgbClr val="C0C0C0"/>
                  </a:outerShdw>
                </a:effectLst>
              </a:rPr>
              <a:t>biến</a:t>
            </a:r>
            <a:r>
              <a:rPr lang="en-US" sz="2400" i="1">
                <a:solidFill>
                  <a:srgbClr val="FF0000"/>
                </a:solidFill>
                <a:effectLst>
                  <a:outerShdw blurRad="38100" dist="38100" dir="2700000" algn="tl">
                    <a:srgbClr val="C0C0C0"/>
                  </a:outerShdw>
                </a:effectLst>
              </a:rPr>
              <a:t> </a:t>
            </a:r>
            <a:r>
              <a:rPr lang="en-US" sz="2400" i="1" err="1">
                <a:solidFill>
                  <a:srgbClr val="FF0000"/>
                </a:solidFill>
                <a:effectLst>
                  <a:outerShdw blurRad="38100" dist="38100" dir="2700000" algn="tl">
                    <a:srgbClr val="C0C0C0"/>
                  </a:outerShdw>
                </a:effectLst>
              </a:rPr>
              <a:t>đổi</a:t>
            </a:r>
            <a:r>
              <a:rPr lang="en-US" sz="2400" i="1">
                <a:solidFill>
                  <a:srgbClr val="FF0000"/>
                </a:solidFill>
                <a:effectLst>
                  <a:outerShdw blurRad="38100" dist="38100" dir="2700000" algn="tl">
                    <a:srgbClr val="C0C0C0"/>
                  </a:outerShdw>
                </a:effectLst>
              </a:rPr>
              <a:t> song </a:t>
            </a:r>
            <a:r>
              <a:rPr lang="en-US" sz="2400" i="1" err="1">
                <a:solidFill>
                  <a:srgbClr val="FF0000"/>
                </a:solidFill>
                <a:effectLst>
                  <a:outerShdw blurRad="38100" dist="38100" dir="2700000" algn="tl">
                    <a:srgbClr val="C0C0C0"/>
                  </a:outerShdw>
                </a:effectLst>
              </a:rPr>
              <a:t>tuyến</a:t>
            </a:r>
            <a:endParaRPr lang="en-US" sz="2400" i="1">
              <a:solidFill>
                <a:srgbClr val="FF0000"/>
              </a:solidFill>
              <a:effectLst>
                <a:outerShdw blurRad="38100" dist="38100" dir="2700000" algn="tl">
                  <a:srgbClr val="C0C0C0"/>
                </a:outerShdw>
              </a:effectLst>
            </a:endParaRPr>
          </a:p>
        </p:txBody>
      </p:sp>
      <p:sp>
        <p:nvSpPr>
          <p:cNvPr id="105476" name="Rectangle 3"/>
          <p:cNvSpPr>
            <a:spLocks noGrp="1" noChangeArrowheads="1"/>
          </p:cNvSpPr>
          <p:nvPr>
            <p:ph type="body" idx="1"/>
          </p:nvPr>
        </p:nvSpPr>
        <p:spPr/>
        <p:txBody>
          <a:bodyPr/>
          <a:lstStyle/>
          <a:p>
            <a:pPr eaLnBrk="1" hangingPunct="1"/>
            <a:r>
              <a:rPr lang="en-US" err="1"/>
              <a:t>Biến</a:t>
            </a:r>
            <a:r>
              <a:rPr lang="en-US"/>
              <a:t> </a:t>
            </a:r>
            <a:r>
              <a:rPr lang="en-US" err="1"/>
              <a:t>đổi</a:t>
            </a:r>
            <a:r>
              <a:rPr lang="en-US"/>
              <a:t> song </a:t>
            </a:r>
            <a:r>
              <a:rPr lang="en-US" err="1"/>
              <a:t>tuyến</a:t>
            </a:r>
            <a:r>
              <a:rPr lang="en-US"/>
              <a:t> tính </a:t>
            </a:r>
            <a:r>
              <a:rPr lang="en-US" err="1"/>
              <a:t>là</a:t>
            </a:r>
            <a:r>
              <a:rPr lang="en-US"/>
              <a:t> phép </a:t>
            </a:r>
            <a:r>
              <a:rPr lang="en-US" err="1"/>
              <a:t>ánh</a:t>
            </a:r>
            <a:r>
              <a:rPr lang="en-US"/>
              <a:t> </a:t>
            </a:r>
            <a:r>
              <a:rPr lang="en-US" err="1"/>
              <a:t>xạ</a:t>
            </a:r>
            <a:r>
              <a:rPr lang="en-US"/>
              <a:t> </a:t>
            </a:r>
            <a:r>
              <a:rPr lang="en-US" err="1"/>
              <a:t>biến</a:t>
            </a:r>
            <a:r>
              <a:rPr lang="en-US"/>
              <a:t> </a:t>
            </a:r>
            <a:r>
              <a:rPr lang="en-US" err="1"/>
              <a:t>đổi</a:t>
            </a:r>
            <a:r>
              <a:rPr lang="en-US"/>
              <a:t> </a:t>
            </a:r>
            <a:r>
              <a:rPr lang="en-US" err="1"/>
              <a:t>trục</a:t>
            </a:r>
            <a:r>
              <a:rPr lang="en-US"/>
              <a:t>     </a:t>
            </a:r>
            <a:r>
              <a:rPr lang="en-US" err="1"/>
              <a:t>thành</a:t>
            </a:r>
            <a:r>
              <a:rPr lang="en-US"/>
              <a:t> </a:t>
            </a:r>
            <a:r>
              <a:rPr lang="en-US" err="1"/>
              <a:t>đường</a:t>
            </a:r>
            <a:r>
              <a:rPr lang="en-US"/>
              <a:t> </a:t>
            </a:r>
            <a:r>
              <a:rPr lang="en-US" err="1"/>
              <a:t>tròn</a:t>
            </a:r>
            <a:r>
              <a:rPr lang="en-US"/>
              <a:t> </a:t>
            </a:r>
            <a:r>
              <a:rPr lang="en-US" err="1"/>
              <a:t>đơn</a:t>
            </a:r>
            <a:r>
              <a:rPr lang="en-US"/>
              <a:t> </a:t>
            </a:r>
            <a:r>
              <a:rPr lang="en-US" err="1"/>
              <a:t>vị</a:t>
            </a:r>
            <a:r>
              <a:rPr lang="en-US"/>
              <a:t> </a:t>
            </a:r>
            <a:r>
              <a:rPr lang="en-US" err="1"/>
              <a:t>trong</a:t>
            </a:r>
            <a:r>
              <a:rPr lang="en-US"/>
              <a:t> </a:t>
            </a:r>
            <a:r>
              <a:rPr lang="en-US" err="1"/>
              <a:t>mặt</a:t>
            </a:r>
            <a:r>
              <a:rPr lang="en-US"/>
              <a:t> </a:t>
            </a:r>
            <a:r>
              <a:rPr lang="en-US" err="1"/>
              <a:t>phẳng</a:t>
            </a:r>
            <a:r>
              <a:rPr lang="en-US"/>
              <a:t> z </a:t>
            </a:r>
            <a:r>
              <a:rPr lang="en-US" err="1"/>
              <a:t>chỉ</a:t>
            </a:r>
            <a:r>
              <a:rPr lang="en-US"/>
              <a:t> </a:t>
            </a:r>
            <a:r>
              <a:rPr lang="en-US" err="1"/>
              <a:t>một</a:t>
            </a:r>
            <a:r>
              <a:rPr lang="en-US"/>
              <a:t> </a:t>
            </a:r>
            <a:r>
              <a:rPr lang="en-US" err="1"/>
              <a:t>lần</a:t>
            </a:r>
            <a:r>
              <a:rPr lang="en-US"/>
              <a:t>.</a:t>
            </a:r>
          </a:p>
          <a:p>
            <a:pPr eaLnBrk="1" hangingPunct="1">
              <a:buNone/>
            </a:pPr>
            <a:endParaRPr lang="en-US"/>
          </a:p>
          <a:p>
            <a:pPr eaLnBrk="1" hangingPunct="1"/>
            <a:r>
              <a:rPr lang="en-US" err="1"/>
              <a:t>Tất</a:t>
            </a:r>
            <a:r>
              <a:rPr lang="en-US"/>
              <a:t> </a:t>
            </a:r>
            <a:r>
              <a:rPr lang="en-US" err="1"/>
              <a:t>cả</a:t>
            </a:r>
            <a:r>
              <a:rPr lang="en-US"/>
              <a:t> các </a:t>
            </a:r>
            <a:r>
              <a:rPr lang="en-US" err="1"/>
              <a:t>điểm</a:t>
            </a:r>
            <a:r>
              <a:rPr lang="en-US"/>
              <a:t> </a:t>
            </a:r>
            <a:r>
              <a:rPr lang="en-US" err="1"/>
              <a:t>trong</a:t>
            </a:r>
            <a:r>
              <a:rPr lang="en-US"/>
              <a:t> </a:t>
            </a:r>
            <a:r>
              <a:rPr lang="en-US" err="1"/>
              <a:t>nửa</a:t>
            </a:r>
            <a:r>
              <a:rPr lang="en-US"/>
              <a:t> </a:t>
            </a:r>
            <a:r>
              <a:rPr lang="en-US" err="1"/>
              <a:t>trái</a:t>
            </a:r>
            <a:r>
              <a:rPr lang="en-US"/>
              <a:t> </a:t>
            </a:r>
            <a:r>
              <a:rPr lang="en-US" err="1"/>
              <a:t>mặt</a:t>
            </a:r>
            <a:r>
              <a:rPr lang="en-US"/>
              <a:t> </a:t>
            </a:r>
            <a:r>
              <a:rPr lang="en-US" err="1"/>
              <a:t>phẳng</a:t>
            </a:r>
            <a:r>
              <a:rPr lang="en-US"/>
              <a:t> p, </a:t>
            </a:r>
            <a:r>
              <a:rPr lang="en-US" err="1"/>
              <a:t>được</a:t>
            </a:r>
            <a:r>
              <a:rPr lang="en-US"/>
              <a:t> </a:t>
            </a:r>
            <a:r>
              <a:rPr lang="en-US" err="1"/>
              <a:t>ánh</a:t>
            </a:r>
            <a:r>
              <a:rPr lang="en-US"/>
              <a:t> </a:t>
            </a:r>
            <a:r>
              <a:rPr lang="en-US" err="1"/>
              <a:t>xạ</a:t>
            </a:r>
            <a:r>
              <a:rPr lang="en-US"/>
              <a:t> </a:t>
            </a:r>
            <a:r>
              <a:rPr lang="en-US" err="1"/>
              <a:t>vào</a:t>
            </a:r>
            <a:r>
              <a:rPr lang="en-US"/>
              <a:t> </a:t>
            </a:r>
            <a:r>
              <a:rPr lang="en-US" err="1"/>
              <a:t>phía</a:t>
            </a:r>
            <a:r>
              <a:rPr lang="en-US"/>
              <a:t> </a:t>
            </a:r>
            <a:r>
              <a:rPr lang="en-US" err="1"/>
              <a:t>trong</a:t>
            </a:r>
            <a:r>
              <a:rPr lang="en-US"/>
              <a:t> </a:t>
            </a:r>
            <a:r>
              <a:rPr lang="en-US" err="1"/>
              <a:t>đường</a:t>
            </a:r>
            <a:r>
              <a:rPr lang="en-US"/>
              <a:t> </a:t>
            </a:r>
            <a:r>
              <a:rPr lang="en-US" err="1"/>
              <a:t>tròn</a:t>
            </a:r>
            <a:r>
              <a:rPr lang="en-US"/>
              <a:t> </a:t>
            </a:r>
            <a:r>
              <a:rPr lang="en-US" err="1"/>
              <a:t>đơn</a:t>
            </a:r>
            <a:r>
              <a:rPr lang="en-US"/>
              <a:t> </a:t>
            </a:r>
            <a:r>
              <a:rPr lang="en-US" err="1"/>
              <a:t>vị</a:t>
            </a:r>
            <a:r>
              <a:rPr lang="en-US"/>
              <a:t> </a:t>
            </a:r>
          </a:p>
          <a:p>
            <a:pPr eaLnBrk="1" hangingPunct="1">
              <a:buNone/>
            </a:pPr>
            <a:endParaRPr lang="en-US"/>
          </a:p>
          <a:p>
            <a:pPr eaLnBrk="1" hangingPunct="1"/>
            <a:r>
              <a:rPr lang="en-US" err="1"/>
              <a:t>Tất</a:t>
            </a:r>
            <a:r>
              <a:rPr lang="en-US"/>
              <a:t> </a:t>
            </a:r>
            <a:r>
              <a:rPr lang="en-US" err="1"/>
              <a:t>cả</a:t>
            </a:r>
            <a:r>
              <a:rPr lang="en-US"/>
              <a:t> các </a:t>
            </a:r>
            <a:r>
              <a:rPr lang="en-US" err="1"/>
              <a:t>điểm</a:t>
            </a:r>
            <a:r>
              <a:rPr lang="en-US"/>
              <a:t> </a:t>
            </a:r>
            <a:r>
              <a:rPr lang="en-US" err="1"/>
              <a:t>cực</a:t>
            </a:r>
            <a:r>
              <a:rPr lang="en-US"/>
              <a:t> ở </a:t>
            </a:r>
            <a:r>
              <a:rPr lang="en-US" err="1"/>
              <a:t>nửa</a:t>
            </a:r>
            <a:r>
              <a:rPr lang="en-US"/>
              <a:t> </a:t>
            </a:r>
            <a:r>
              <a:rPr lang="en-US" err="1"/>
              <a:t>phải</a:t>
            </a:r>
            <a:r>
              <a:rPr lang="en-US"/>
              <a:t> </a:t>
            </a:r>
            <a:r>
              <a:rPr lang="en-US" err="1"/>
              <a:t>mặt</a:t>
            </a:r>
            <a:r>
              <a:rPr lang="en-US"/>
              <a:t> p </a:t>
            </a:r>
            <a:r>
              <a:rPr lang="en-US" err="1"/>
              <a:t>được</a:t>
            </a:r>
            <a:r>
              <a:rPr lang="en-US"/>
              <a:t> </a:t>
            </a:r>
            <a:r>
              <a:rPr lang="en-US" err="1"/>
              <a:t>ánh</a:t>
            </a:r>
            <a:r>
              <a:rPr lang="en-US"/>
              <a:t> </a:t>
            </a:r>
            <a:r>
              <a:rPr lang="en-US" err="1"/>
              <a:t>xạ</a:t>
            </a:r>
            <a:r>
              <a:rPr lang="en-US"/>
              <a:t> </a:t>
            </a:r>
            <a:r>
              <a:rPr lang="en-US" err="1"/>
              <a:t>vào</a:t>
            </a:r>
            <a:r>
              <a:rPr lang="en-US"/>
              <a:t> các </a:t>
            </a:r>
            <a:r>
              <a:rPr lang="en-US" err="1"/>
              <a:t>điểm</a:t>
            </a:r>
            <a:r>
              <a:rPr lang="en-US"/>
              <a:t> </a:t>
            </a:r>
            <a:r>
              <a:rPr lang="en-US" err="1"/>
              <a:t>tương</a:t>
            </a:r>
            <a:r>
              <a:rPr lang="en-US"/>
              <a:t> </a:t>
            </a:r>
            <a:r>
              <a:rPr lang="en-US" err="1"/>
              <a:t>ứng</a:t>
            </a:r>
            <a:r>
              <a:rPr lang="en-US"/>
              <a:t> </a:t>
            </a:r>
            <a:r>
              <a:rPr lang="en-US" err="1"/>
              <a:t>ngoài</a:t>
            </a:r>
            <a:r>
              <a:rPr lang="en-US"/>
              <a:t> </a:t>
            </a:r>
            <a:r>
              <a:rPr lang="en-US" err="1"/>
              <a:t>đường</a:t>
            </a:r>
            <a:r>
              <a:rPr lang="en-US"/>
              <a:t> </a:t>
            </a:r>
            <a:r>
              <a:rPr lang="en-US" err="1"/>
              <a:t>tròn</a:t>
            </a:r>
            <a:r>
              <a:rPr lang="en-US"/>
              <a:t> </a:t>
            </a:r>
            <a:r>
              <a:rPr lang="en-US" err="1"/>
              <a:t>đơn</a:t>
            </a:r>
            <a:r>
              <a:rPr lang="en-US"/>
              <a:t> </a:t>
            </a:r>
            <a:r>
              <a:rPr lang="en-US" err="1"/>
              <a:t>vị</a:t>
            </a:r>
            <a:r>
              <a:rPr lang="en-US"/>
              <a:t> </a:t>
            </a:r>
            <a:r>
              <a:rPr lang="en-US" err="1"/>
              <a:t>thuộc</a:t>
            </a:r>
            <a:r>
              <a:rPr lang="en-US"/>
              <a:t> </a:t>
            </a:r>
            <a:r>
              <a:rPr lang="en-US" err="1"/>
              <a:t>mặt</a:t>
            </a:r>
            <a:r>
              <a:rPr lang="en-US"/>
              <a:t> </a:t>
            </a:r>
            <a:r>
              <a:rPr lang="en-US" err="1"/>
              <a:t>phẳng</a:t>
            </a:r>
            <a:r>
              <a:rPr lang="en-US"/>
              <a:t> z. </a:t>
            </a:r>
          </a:p>
        </p:txBody>
      </p:sp>
      <p:sp>
        <p:nvSpPr>
          <p:cNvPr id="105477" name="Rectangle 4"/>
          <p:cNvSpPr>
            <a:spLocks noChangeArrowheads="1"/>
          </p:cNvSpPr>
          <p:nvPr/>
        </p:nvSpPr>
        <p:spPr bwMode="auto">
          <a:xfrm>
            <a:off x="1524001" y="31443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5474" name="Object 5"/>
          <p:cNvGraphicFramePr>
            <a:graphicFrameLocks noChangeAspect="1"/>
          </p:cNvGraphicFramePr>
          <p:nvPr/>
        </p:nvGraphicFramePr>
        <p:xfrm>
          <a:off x="7385538" y="1730327"/>
          <a:ext cx="689317" cy="351692"/>
        </p:xfrm>
        <a:graphic>
          <a:graphicData uri="http://schemas.openxmlformats.org/presentationml/2006/ole">
            <mc:AlternateContent xmlns:mc="http://schemas.openxmlformats.org/markup-compatibility/2006">
              <mc:Choice xmlns:v="urn:schemas-microsoft-com:vml" Requires="v">
                <p:oleObj spid="_x0000_s215041" r:id="rId3" imgW="241195" imgH="203112" progId="Equation.DSMT4">
                  <p:embed/>
                </p:oleObj>
              </mc:Choice>
              <mc:Fallback>
                <p:oleObj r:id="rId3" imgW="241195" imgH="203112" progId="Equation.DSMT4">
                  <p:embed/>
                  <p:pic>
                    <p:nvPicPr>
                      <p:cNvPr id="10547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538" y="1730327"/>
                        <a:ext cx="689317" cy="351692"/>
                      </a:xfrm>
                      <a:prstGeom prst="rect">
                        <a:avLst/>
                      </a:prstGeom>
                      <a:noFill/>
                    </p:spPr>
                  </p:pic>
                </p:oleObj>
              </mc:Fallback>
            </mc:AlternateContent>
          </a:graphicData>
        </a:graphic>
      </p:graphicFrame>
    </p:spTree>
    <p:extLst>
      <p:ext uri="{BB962C8B-B14F-4D97-AF65-F5344CB8AC3E}">
        <p14:creationId xmlns:p14="http://schemas.microsoft.com/office/powerpoint/2010/main" val="299051174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6498" name="Object 3"/>
          <p:cNvGraphicFramePr>
            <a:graphicFrameLocks noGrp="1" noChangeAspect="1"/>
          </p:cNvGraphicFramePr>
          <p:nvPr>
            <p:ph sz="half" idx="4294967295"/>
          </p:nvPr>
        </p:nvGraphicFramePr>
        <p:xfrm>
          <a:off x="8172450" y="3430588"/>
          <a:ext cx="190500" cy="228600"/>
        </p:xfrm>
        <a:graphic>
          <a:graphicData uri="http://schemas.openxmlformats.org/presentationml/2006/ole">
            <mc:AlternateContent xmlns:mc="http://schemas.openxmlformats.org/markup-compatibility/2006">
              <mc:Choice xmlns:v="urn:schemas-microsoft-com:vml" Requires="v">
                <p:oleObj spid="_x0000_s216065" name="Equation" r:id="rId4" imgW="190440" imgH="228600" progId="Equation.3">
                  <p:embed/>
                </p:oleObj>
              </mc:Choice>
              <mc:Fallback>
                <p:oleObj name="Equation" r:id="rId4" imgW="190440" imgH="228600" progId="Equation.3">
                  <p:embed/>
                  <p:pic>
                    <p:nvPicPr>
                      <p:cNvPr id="10649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450" y="3430588"/>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09" name="Line 4"/>
          <p:cNvSpPr>
            <a:spLocks noChangeShapeType="1"/>
          </p:cNvSpPr>
          <p:nvPr/>
        </p:nvSpPr>
        <p:spPr bwMode="auto">
          <a:xfrm flipV="1">
            <a:off x="3540125" y="1854200"/>
            <a:ext cx="0" cy="27432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0" name="Text Box 5"/>
          <p:cNvSpPr txBox="1">
            <a:spLocks noChangeArrowheads="1"/>
          </p:cNvSpPr>
          <p:nvPr/>
        </p:nvSpPr>
        <p:spPr bwMode="auto">
          <a:xfrm>
            <a:off x="4362450" y="4179888"/>
            <a:ext cx="184150" cy="45720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106499" name="Object 6"/>
          <p:cNvGraphicFramePr>
            <a:graphicFrameLocks noChangeAspect="1"/>
          </p:cNvGraphicFramePr>
          <p:nvPr/>
        </p:nvGraphicFramePr>
        <p:xfrm>
          <a:off x="4799013" y="3225801"/>
          <a:ext cx="330200" cy="301625"/>
        </p:xfrm>
        <a:graphic>
          <a:graphicData uri="http://schemas.openxmlformats.org/presentationml/2006/ole">
            <mc:AlternateContent xmlns:mc="http://schemas.openxmlformats.org/markup-compatibility/2006">
              <mc:Choice xmlns:v="urn:schemas-microsoft-com:vml" Requires="v">
                <p:oleObj spid="_x0000_s216066" name="Equation" r:id="rId6" imgW="152280" imgH="139680" progId="Equation.3">
                  <p:embed/>
                </p:oleObj>
              </mc:Choice>
              <mc:Fallback>
                <p:oleObj name="Equation" r:id="rId6" imgW="152280" imgH="139680" progId="Equation.3">
                  <p:embed/>
                  <p:pic>
                    <p:nvPicPr>
                      <p:cNvPr id="106499"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013" y="3225801"/>
                        <a:ext cx="330200"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1" name="Rectangle 7" descr="Wide upward diagonal"/>
          <p:cNvSpPr>
            <a:spLocks noChangeArrowheads="1"/>
          </p:cNvSpPr>
          <p:nvPr/>
        </p:nvSpPr>
        <p:spPr bwMode="auto">
          <a:xfrm>
            <a:off x="2301875" y="2133600"/>
            <a:ext cx="1219200" cy="1981200"/>
          </a:xfrm>
          <a:prstGeom prst="rect">
            <a:avLst/>
          </a:prstGeom>
          <a:pattFill prst="wdUpDiag">
            <a:fgClr>
              <a:schemeClr val="tx1"/>
            </a:fgClr>
            <a:bgClr>
              <a:schemeClr val="bg1"/>
            </a:bgClr>
          </a:pattFill>
          <a:ln w="9525">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6500" name="Object 8"/>
          <p:cNvGraphicFramePr>
            <a:graphicFrameLocks noChangeAspect="1"/>
          </p:cNvGraphicFramePr>
          <p:nvPr/>
        </p:nvGraphicFramePr>
        <p:xfrm>
          <a:off x="2549525" y="4268788"/>
          <a:ext cx="704850" cy="328612"/>
        </p:xfrm>
        <a:graphic>
          <a:graphicData uri="http://schemas.openxmlformats.org/presentationml/2006/ole">
            <mc:AlternateContent xmlns:mc="http://schemas.openxmlformats.org/markup-compatibility/2006">
              <mc:Choice xmlns:v="urn:schemas-microsoft-com:vml" Requires="v">
                <p:oleObj spid="_x0000_s216067" name="Equation" r:id="rId8" imgW="380880" imgH="177480" progId="Equation.3">
                  <p:embed/>
                </p:oleObj>
              </mc:Choice>
              <mc:Fallback>
                <p:oleObj name="Equation" r:id="rId8" imgW="380880" imgH="177480" progId="Equation.3">
                  <p:embed/>
                  <p:pic>
                    <p:nvPicPr>
                      <p:cNvPr id="10650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9525" y="4268788"/>
                        <a:ext cx="7048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1" name="Object 9"/>
          <p:cNvGraphicFramePr>
            <a:graphicFrameLocks noChangeAspect="1"/>
          </p:cNvGraphicFramePr>
          <p:nvPr/>
        </p:nvGraphicFramePr>
        <p:xfrm>
          <a:off x="3825875" y="4268788"/>
          <a:ext cx="704850" cy="328612"/>
        </p:xfrm>
        <a:graphic>
          <a:graphicData uri="http://schemas.openxmlformats.org/presentationml/2006/ole">
            <mc:AlternateContent xmlns:mc="http://schemas.openxmlformats.org/markup-compatibility/2006">
              <mc:Choice xmlns:v="urn:schemas-microsoft-com:vml" Requires="v">
                <p:oleObj spid="_x0000_s216068" name="Equation" r:id="rId10" imgW="380880" imgH="177480" progId="Equation.3">
                  <p:embed/>
                </p:oleObj>
              </mc:Choice>
              <mc:Fallback>
                <p:oleObj name="Equation" r:id="rId10" imgW="380880" imgH="177480" progId="Equation.3">
                  <p:embed/>
                  <p:pic>
                    <p:nvPicPr>
                      <p:cNvPr id="106501"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5875" y="4268788"/>
                        <a:ext cx="7048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2" name="Line 10"/>
          <p:cNvSpPr>
            <a:spLocks noChangeShapeType="1"/>
          </p:cNvSpPr>
          <p:nvPr/>
        </p:nvSpPr>
        <p:spPr bwMode="auto">
          <a:xfrm>
            <a:off x="2320925" y="3149600"/>
            <a:ext cx="28194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3" name="Oval 11" descr="Wide upward diagonal"/>
          <p:cNvSpPr>
            <a:spLocks noChangeArrowheads="1"/>
          </p:cNvSpPr>
          <p:nvPr/>
        </p:nvSpPr>
        <p:spPr bwMode="auto">
          <a:xfrm>
            <a:off x="7121525" y="2416175"/>
            <a:ext cx="1524000" cy="1447800"/>
          </a:xfrm>
          <a:prstGeom prst="ellipse">
            <a:avLst/>
          </a:prstGeom>
          <a:pattFill prst="wdUpDiag">
            <a:fgClr>
              <a:schemeClr val="tx1"/>
            </a:fgClr>
            <a:bgClr>
              <a:schemeClr val="bg1"/>
            </a:bgClr>
          </a:patt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4" name="Line 12"/>
          <p:cNvSpPr>
            <a:spLocks noChangeShapeType="1"/>
          </p:cNvSpPr>
          <p:nvPr/>
        </p:nvSpPr>
        <p:spPr bwMode="auto">
          <a:xfrm flipV="1">
            <a:off x="7883525" y="1854200"/>
            <a:ext cx="0" cy="27432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5" name="Line 13"/>
          <p:cNvSpPr>
            <a:spLocks noChangeShapeType="1"/>
          </p:cNvSpPr>
          <p:nvPr/>
        </p:nvSpPr>
        <p:spPr bwMode="auto">
          <a:xfrm>
            <a:off x="6435725" y="3149600"/>
            <a:ext cx="32004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6502" name="Object 14"/>
          <p:cNvGraphicFramePr>
            <a:graphicFrameLocks noChangeAspect="1"/>
          </p:cNvGraphicFramePr>
          <p:nvPr/>
        </p:nvGraphicFramePr>
        <p:xfrm>
          <a:off x="7926389" y="1790701"/>
          <a:ext cx="795337" cy="466725"/>
        </p:xfrm>
        <a:graphic>
          <a:graphicData uri="http://schemas.openxmlformats.org/presentationml/2006/ole">
            <mc:AlternateContent xmlns:mc="http://schemas.openxmlformats.org/markup-compatibility/2006">
              <mc:Choice xmlns:v="urn:schemas-microsoft-com:vml" Requires="v">
                <p:oleObj spid="_x0000_s216069" name="Equation" r:id="rId12" imgW="368280" imgH="215640" progId="Equation.3">
                  <p:embed/>
                </p:oleObj>
              </mc:Choice>
              <mc:Fallback>
                <p:oleObj name="Equation" r:id="rId12" imgW="368280" imgH="215640" progId="Equation.3">
                  <p:embed/>
                  <p:pic>
                    <p:nvPicPr>
                      <p:cNvPr id="106502"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26389" y="1790701"/>
                        <a:ext cx="7953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3" name="Object 15"/>
          <p:cNvGraphicFramePr>
            <a:graphicFrameLocks noChangeAspect="1"/>
          </p:cNvGraphicFramePr>
          <p:nvPr/>
        </p:nvGraphicFramePr>
        <p:xfrm>
          <a:off x="8874125" y="3292476"/>
          <a:ext cx="795338" cy="466725"/>
        </p:xfrm>
        <a:graphic>
          <a:graphicData uri="http://schemas.openxmlformats.org/presentationml/2006/ole">
            <mc:AlternateContent xmlns:mc="http://schemas.openxmlformats.org/markup-compatibility/2006">
              <mc:Choice xmlns:v="urn:schemas-microsoft-com:vml" Requires="v">
                <p:oleObj spid="_x0000_s216070" name="Equation" r:id="rId14" imgW="368280" imgH="215640" progId="Equation.3">
                  <p:embed/>
                </p:oleObj>
              </mc:Choice>
              <mc:Fallback>
                <p:oleObj name="Equation" r:id="rId14" imgW="368280" imgH="215640" progId="Equation.3">
                  <p:embed/>
                  <p:pic>
                    <p:nvPicPr>
                      <p:cNvPr id="106503"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74125" y="3292476"/>
                        <a:ext cx="795338"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4" name="Object 16"/>
          <p:cNvGraphicFramePr>
            <a:graphicFrameLocks noChangeAspect="1"/>
          </p:cNvGraphicFramePr>
          <p:nvPr/>
        </p:nvGraphicFramePr>
        <p:xfrm>
          <a:off x="8645525" y="3224214"/>
          <a:ext cx="165100" cy="306387"/>
        </p:xfrm>
        <a:graphic>
          <a:graphicData uri="http://schemas.openxmlformats.org/presentationml/2006/ole">
            <mc:AlternateContent xmlns:mc="http://schemas.openxmlformats.org/markup-compatibility/2006">
              <mc:Choice xmlns:v="urn:schemas-microsoft-com:vml" Requires="v">
                <p:oleObj spid="_x0000_s216071" name="Equation" r:id="rId16" imgW="88560" imgH="164880" progId="Equation.3">
                  <p:embed/>
                </p:oleObj>
              </mc:Choice>
              <mc:Fallback>
                <p:oleObj name="Equation" r:id="rId16" imgW="88560" imgH="164880" progId="Equation.3">
                  <p:embed/>
                  <p:pic>
                    <p:nvPicPr>
                      <p:cNvPr id="106504"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45525" y="3224214"/>
                        <a:ext cx="165100"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5" name="Object 17"/>
          <p:cNvGraphicFramePr>
            <a:graphicFrameLocks noChangeAspect="1"/>
          </p:cNvGraphicFramePr>
          <p:nvPr/>
        </p:nvGraphicFramePr>
        <p:xfrm>
          <a:off x="6664326" y="3224214"/>
          <a:ext cx="377825" cy="306387"/>
        </p:xfrm>
        <a:graphic>
          <a:graphicData uri="http://schemas.openxmlformats.org/presentationml/2006/ole">
            <mc:AlternateContent xmlns:mc="http://schemas.openxmlformats.org/markup-compatibility/2006">
              <mc:Choice xmlns:v="urn:schemas-microsoft-com:vml" Requires="v">
                <p:oleObj spid="_x0000_s216072" name="Equation" r:id="rId18" imgW="203040" imgH="164880" progId="Equation.3">
                  <p:embed/>
                </p:oleObj>
              </mc:Choice>
              <mc:Fallback>
                <p:oleObj name="Equation" r:id="rId18" imgW="203040" imgH="164880" progId="Equation.3">
                  <p:embed/>
                  <p:pic>
                    <p:nvPicPr>
                      <p:cNvPr id="106505"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64326" y="3224214"/>
                        <a:ext cx="377825"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6" name="Line 18"/>
          <p:cNvSpPr>
            <a:spLocks noChangeShapeType="1"/>
          </p:cNvSpPr>
          <p:nvPr/>
        </p:nvSpPr>
        <p:spPr bwMode="auto">
          <a:xfrm flipH="1" flipV="1">
            <a:off x="8340725" y="3759200"/>
            <a:ext cx="381000" cy="30480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7" name="Text Box 19"/>
          <p:cNvSpPr txBox="1">
            <a:spLocks noChangeArrowheads="1"/>
          </p:cNvSpPr>
          <p:nvPr/>
        </p:nvSpPr>
        <p:spPr bwMode="auto">
          <a:xfrm>
            <a:off x="8188326" y="4140201"/>
            <a:ext cx="1870075" cy="3667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Vòng tròn đơn vị</a:t>
            </a:r>
          </a:p>
        </p:txBody>
      </p:sp>
      <p:sp>
        <p:nvSpPr>
          <p:cNvPr id="106518" name="Line 20"/>
          <p:cNvSpPr>
            <a:spLocks noChangeShapeType="1"/>
          </p:cNvSpPr>
          <p:nvPr/>
        </p:nvSpPr>
        <p:spPr bwMode="auto">
          <a:xfrm>
            <a:off x="5486400" y="2162175"/>
            <a:ext cx="304800" cy="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19" name="Text Box 21"/>
          <p:cNvSpPr txBox="1">
            <a:spLocks noChangeArrowheads="1"/>
          </p:cNvSpPr>
          <p:nvPr/>
        </p:nvSpPr>
        <p:spPr bwMode="auto">
          <a:xfrm>
            <a:off x="2784476" y="1219201"/>
            <a:ext cx="1608133" cy="40011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Arial" charset="0"/>
                <a:ea typeface="+mn-ea"/>
                <a:cs typeface="+mn-cs"/>
              </a:rPr>
              <a:t>Mặt</a:t>
            </a:r>
            <a:r>
              <a:rPr kumimoji="0" lang="en-US" sz="2000" b="0" i="0" u="none" strike="noStrike" kern="1200" cap="none" spc="0" normalizeH="0" baseline="0" noProof="0">
                <a:ln>
                  <a:noFill/>
                </a:ln>
                <a:solidFill>
                  <a:prstClr val="black"/>
                </a:solidFill>
                <a:effectLst/>
                <a:uLnTx/>
                <a:uFillTx/>
                <a:latin typeface="Arial" charset="0"/>
                <a:ea typeface="+mn-ea"/>
                <a:cs typeface="+mn-cs"/>
              </a:rPr>
              <a:t> </a:t>
            </a:r>
            <a:r>
              <a:rPr kumimoji="0" lang="en-US" sz="2000" b="0" i="0" u="none" strike="noStrike" kern="1200" cap="none" spc="0" normalizeH="0" baseline="0" noProof="0" err="1">
                <a:ln>
                  <a:noFill/>
                </a:ln>
                <a:solidFill>
                  <a:prstClr val="black"/>
                </a:solidFill>
                <a:effectLst/>
                <a:uLnTx/>
                <a:uFillTx/>
                <a:latin typeface="Arial" charset="0"/>
                <a:ea typeface="+mn-ea"/>
                <a:cs typeface="+mn-cs"/>
              </a:rPr>
              <a:t>phẳng</a:t>
            </a:r>
            <a:r>
              <a:rPr kumimoji="0" lang="en-US" sz="2000" b="0" i="0" u="none" strike="noStrike" kern="1200" cap="none" spc="0" normalizeH="0" baseline="0" noProof="0">
                <a:ln>
                  <a:noFill/>
                </a:ln>
                <a:solidFill>
                  <a:prstClr val="black"/>
                </a:solidFill>
                <a:effectLst/>
                <a:uLnTx/>
                <a:uFillTx/>
                <a:latin typeface="Arial" charset="0"/>
                <a:ea typeface="+mn-ea"/>
                <a:cs typeface="+mn-cs"/>
              </a:rPr>
              <a:t> p</a:t>
            </a:r>
          </a:p>
        </p:txBody>
      </p:sp>
      <p:sp>
        <p:nvSpPr>
          <p:cNvPr id="106520" name="Text Box 22"/>
          <p:cNvSpPr txBox="1">
            <a:spLocks noChangeArrowheads="1"/>
          </p:cNvSpPr>
          <p:nvPr/>
        </p:nvSpPr>
        <p:spPr bwMode="auto">
          <a:xfrm>
            <a:off x="7121526" y="1244601"/>
            <a:ext cx="1579563" cy="39687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Mặt phẳng z</a:t>
            </a:r>
          </a:p>
        </p:txBody>
      </p:sp>
      <p:sp>
        <p:nvSpPr>
          <p:cNvPr id="106521" name="Rectangle 23" descr="Wide upward diagonal"/>
          <p:cNvSpPr>
            <a:spLocks noChangeArrowheads="1"/>
          </p:cNvSpPr>
          <p:nvPr/>
        </p:nvSpPr>
        <p:spPr bwMode="auto">
          <a:xfrm>
            <a:off x="4987925" y="4216400"/>
            <a:ext cx="533400" cy="381000"/>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6522" name="Text Box 24"/>
          <p:cNvSpPr txBox="1">
            <a:spLocks noChangeArrowheads="1"/>
          </p:cNvSpPr>
          <p:nvPr/>
        </p:nvSpPr>
        <p:spPr bwMode="auto">
          <a:xfrm>
            <a:off x="5597525" y="4241801"/>
            <a:ext cx="1492250" cy="3667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Miền ổn định</a:t>
            </a:r>
          </a:p>
        </p:txBody>
      </p:sp>
      <p:graphicFrame>
        <p:nvGraphicFramePr>
          <p:cNvPr id="106506" name="Object 25"/>
          <p:cNvGraphicFramePr>
            <a:graphicFrameLocks noChangeAspect="1"/>
          </p:cNvGraphicFramePr>
          <p:nvPr/>
        </p:nvGraphicFramePr>
        <p:xfrm>
          <a:off x="2549525" y="5359399"/>
          <a:ext cx="1663700" cy="987425"/>
        </p:xfrm>
        <a:graphic>
          <a:graphicData uri="http://schemas.openxmlformats.org/presentationml/2006/ole">
            <mc:AlternateContent xmlns:mc="http://schemas.openxmlformats.org/markup-compatibility/2006">
              <mc:Choice xmlns:v="urn:schemas-microsoft-com:vml" Requires="v">
                <p:oleObj spid="_x0000_s216073" name="Equation" r:id="rId20" imgW="850680" imgH="457200" progId="Equation.DSMT4">
                  <p:embed/>
                </p:oleObj>
              </mc:Choice>
              <mc:Fallback>
                <p:oleObj name="Equation" r:id="rId20" imgW="850680" imgH="457200" progId="Equation.DSMT4">
                  <p:embed/>
                  <p:pic>
                    <p:nvPicPr>
                      <p:cNvPr id="106506"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49525" y="5359399"/>
                        <a:ext cx="1663700" cy="987425"/>
                      </a:xfrm>
                      <a:prstGeom prst="rect">
                        <a:avLst/>
                      </a:prstGeom>
                      <a:solidFill>
                        <a:schemeClr val="bg1"/>
                      </a:solidFill>
                    </p:spPr>
                  </p:pic>
                </p:oleObj>
              </mc:Fallback>
            </mc:AlternateContent>
          </a:graphicData>
        </a:graphic>
      </p:graphicFrame>
      <p:graphicFrame>
        <p:nvGraphicFramePr>
          <p:cNvPr id="106507" name="Object 26"/>
          <p:cNvGraphicFramePr>
            <a:graphicFrameLocks noChangeAspect="1"/>
          </p:cNvGraphicFramePr>
          <p:nvPr/>
        </p:nvGraphicFramePr>
        <p:xfrm>
          <a:off x="6638924" y="5257799"/>
          <a:ext cx="3171119" cy="976313"/>
        </p:xfrm>
        <a:graphic>
          <a:graphicData uri="http://schemas.openxmlformats.org/presentationml/2006/ole">
            <mc:AlternateContent xmlns:mc="http://schemas.openxmlformats.org/markup-compatibility/2006">
              <mc:Choice xmlns:v="urn:schemas-microsoft-com:vml" Requires="v">
                <p:oleObj spid="_x0000_s216074" name="Equation" r:id="rId22" imgW="1434960" imgH="380880" progId="Equation.DSMT4">
                  <p:embed/>
                </p:oleObj>
              </mc:Choice>
              <mc:Fallback>
                <p:oleObj name="Equation" r:id="rId22" imgW="1434960" imgH="380880" progId="Equation.DSMT4">
                  <p:embed/>
                  <p:pic>
                    <p:nvPicPr>
                      <p:cNvPr id="106507"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38924" y="5257799"/>
                        <a:ext cx="3171119" cy="976313"/>
                      </a:xfrm>
                      <a:prstGeom prst="rect">
                        <a:avLst/>
                      </a:prstGeom>
                      <a:solidFill>
                        <a:schemeClr val="bg1"/>
                      </a:solidFill>
                    </p:spPr>
                  </p:pic>
                </p:oleObj>
              </mc:Fallback>
            </mc:AlternateContent>
          </a:graphicData>
        </a:graphic>
      </p:graphicFrame>
      <p:sp>
        <p:nvSpPr>
          <p:cNvPr id="238619" name="Rectangle 27"/>
          <p:cNvSpPr>
            <a:spLocks noChangeArrowheads="1"/>
          </p:cNvSpPr>
          <p:nvPr/>
        </p:nvSpPr>
        <p:spPr bwMode="auto">
          <a:xfrm>
            <a:off x="2362200" y="4876800"/>
            <a:ext cx="7543800" cy="45720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20000"/>
              </a:spcBef>
              <a:spcAft>
                <a:spcPts val="0"/>
              </a:spcAft>
              <a:buClr>
                <a:srgbClr val="0000FF"/>
              </a:buClr>
              <a:buSzPct val="120000"/>
              <a:buFontTx/>
              <a:buNone/>
              <a:tabLst/>
              <a:defRPr/>
            </a:pPr>
            <a:r>
              <a:rPr kumimoji="0" lang="en-US" sz="2400" b="0" i="0" u="none" strike="noStrike" kern="1200" cap="none" spc="0" normalizeH="0" baseline="0" noProof="0">
                <a:ln>
                  <a:noFill/>
                </a:ln>
                <a:solidFill>
                  <a:prstClr val="black"/>
                </a:solidFill>
                <a:effectLst>
                  <a:outerShdw blurRad="38100" dist="38100" dir="2700000" algn="tl">
                    <a:srgbClr val="C0C0C0"/>
                  </a:outerShdw>
                </a:effectLst>
                <a:uLnTx/>
                <a:uFillTx/>
                <a:latin typeface="Arial" charset="0"/>
                <a:ea typeface="+mn-ea"/>
                <a:cs typeface="+mn-cs"/>
              </a:rPr>
              <a:t> Miền tương tự        	   		    Miền số</a:t>
            </a:r>
          </a:p>
        </p:txBody>
      </p:sp>
      <p:sp>
        <p:nvSpPr>
          <p:cNvPr id="106524" name="Freeform 28"/>
          <p:cNvSpPr>
            <a:spLocks/>
          </p:cNvSpPr>
          <p:nvPr/>
        </p:nvSpPr>
        <p:spPr bwMode="auto">
          <a:xfrm>
            <a:off x="3200400" y="2108200"/>
            <a:ext cx="4953000" cy="787400"/>
          </a:xfrm>
          <a:custGeom>
            <a:avLst/>
            <a:gdLst>
              <a:gd name="T0" fmla="*/ 0 w 3120"/>
              <a:gd name="T1" fmla="*/ 2147483647 h 496"/>
              <a:gd name="T2" fmla="*/ 2147483647 w 3120"/>
              <a:gd name="T3" fmla="*/ 2147483647 h 496"/>
              <a:gd name="T4" fmla="*/ 2147483647 w 3120"/>
              <a:gd name="T5" fmla="*/ 2147483647 h 496"/>
              <a:gd name="T6" fmla="*/ 2147483647 w 3120"/>
              <a:gd name="T7" fmla="*/ 2147483647 h 496"/>
              <a:gd name="T8" fmla="*/ 0 60000 65536"/>
              <a:gd name="T9" fmla="*/ 0 60000 65536"/>
              <a:gd name="T10" fmla="*/ 0 60000 65536"/>
              <a:gd name="T11" fmla="*/ 0 60000 65536"/>
              <a:gd name="T12" fmla="*/ 0 w 3120"/>
              <a:gd name="T13" fmla="*/ 0 h 496"/>
              <a:gd name="T14" fmla="*/ 3120 w 3120"/>
              <a:gd name="T15" fmla="*/ 496 h 496"/>
            </a:gdLst>
            <a:ahLst/>
            <a:cxnLst>
              <a:cxn ang="T8">
                <a:pos x="T0" y="T1"/>
              </a:cxn>
              <a:cxn ang="T9">
                <a:pos x="T2" y="T3"/>
              </a:cxn>
              <a:cxn ang="T10">
                <a:pos x="T4" y="T5"/>
              </a:cxn>
              <a:cxn ang="T11">
                <a:pos x="T6" y="T7"/>
              </a:cxn>
            </a:cxnLst>
            <a:rect l="T12" t="T13" r="T14" b="T15"/>
            <a:pathLst>
              <a:path w="3120" h="496">
                <a:moveTo>
                  <a:pt x="0" y="352"/>
                </a:moveTo>
                <a:cubicBezTo>
                  <a:pt x="52" y="256"/>
                  <a:pt x="104" y="160"/>
                  <a:pt x="432" y="112"/>
                </a:cubicBezTo>
                <a:cubicBezTo>
                  <a:pt x="760" y="64"/>
                  <a:pt x="1520" y="0"/>
                  <a:pt x="1968" y="64"/>
                </a:cubicBezTo>
                <a:cubicBezTo>
                  <a:pt x="2416" y="128"/>
                  <a:pt x="2768" y="312"/>
                  <a:pt x="3120" y="496"/>
                </a:cubicBezTo>
              </a:path>
            </a:pathLst>
          </a:custGeom>
          <a:noFill/>
          <a:ln w="19050">
            <a:solidFill>
              <a:schemeClr val="tx1"/>
            </a:solidFill>
            <a:round/>
            <a:headEnd type="oval" w="med" len="med"/>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39653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a:xfrm>
            <a:off x="1600200" y="152401"/>
            <a:ext cx="8534400" cy="639763"/>
          </a:xfrm>
        </p:spPr>
        <p:txBody>
          <a:bodyPr>
            <a:normAutofit fontScale="90000"/>
          </a:bodyPr>
          <a:lstStyle/>
          <a:p>
            <a:pPr eaLnBrk="1" hangingPunct="1"/>
            <a:r>
              <a:rPr lang="en-US"/>
              <a:t>Ví Dụ</a:t>
            </a:r>
          </a:p>
        </p:txBody>
      </p:sp>
      <p:sp>
        <p:nvSpPr>
          <p:cNvPr id="108548" name="Rectangle 3"/>
          <p:cNvSpPr>
            <a:spLocks noGrp="1" noChangeArrowheads="1"/>
          </p:cNvSpPr>
          <p:nvPr>
            <p:ph type="body" sz="half" idx="1"/>
          </p:nvPr>
        </p:nvSpPr>
        <p:spPr>
          <a:xfrm>
            <a:off x="1981200" y="1219201"/>
            <a:ext cx="8305800" cy="4906963"/>
          </a:xfrm>
        </p:spPr>
        <p:txBody>
          <a:bodyPr/>
          <a:lstStyle/>
          <a:p>
            <a:pPr algn="just" eaLnBrk="1" hangingPunct="1"/>
            <a:r>
              <a:rPr lang="en-US">
                <a:solidFill>
                  <a:srgbClr val="3366FF"/>
                </a:solidFill>
              </a:rPr>
              <a:t>Vdụ 4: </a:t>
            </a:r>
            <a:r>
              <a:rPr lang="en-US"/>
              <a:t>Cho hàm truyền đạt của bộ lọc tương tự:</a:t>
            </a:r>
          </a:p>
          <a:p>
            <a:pPr algn="just" eaLnBrk="1" hangingPunct="1"/>
            <a:endParaRPr lang="en-US"/>
          </a:p>
          <a:p>
            <a:pPr algn="just" eaLnBrk="1" hangingPunct="1"/>
            <a:endParaRPr lang="en-US"/>
          </a:p>
          <a:p>
            <a:pPr algn="just" eaLnBrk="1" hangingPunct="1">
              <a:buFontTx/>
              <a:buNone/>
            </a:pPr>
            <a:r>
              <a:rPr lang="en-US"/>
              <a:t>	</a:t>
            </a:r>
          </a:p>
          <a:p>
            <a:pPr algn="just" eaLnBrk="1" hangingPunct="1">
              <a:buFontTx/>
              <a:buNone/>
            </a:pPr>
            <a:r>
              <a:rPr lang="en-US"/>
              <a:t>	Hãy tìm hàm truyền đạt H(z) của bộ lọc số tương ứng bằng pp biến đổi song tuyến. Vẽ sơ đồ thực hiện bộ lọc.</a:t>
            </a:r>
          </a:p>
          <a:p>
            <a:pPr algn="just" eaLnBrk="1" hangingPunct="1">
              <a:buFontTx/>
              <a:buNone/>
            </a:pPr>
            <a:endParaRPr lang="en-US"/>
          </a:p>
        </p:txBody>
      </p:sp>
      <p:graphicFrame>
        <p:nvGraphicFramePr>
          <p:cNvPr id="108546" name="Object 4"/>
          <p:cNvGraphicFramePr>
            <a:graphicFrameLocks noGrp="1" noChangeAspect="1"/>
          </p:cNvGraphicFramePr>
          <p:nvPr>
            <p:ph sz="half" idx="2"/>
          </p:nvPr>
        </p:nvGraphicFramePr>
        <p:xfrm>
          <a:off x="4176889" y="1798638"/>
          <a:ext cx="2985911" cy="978429"/>
        </p:xfrm>
        <a:graphic>
          <a:graphicData uri="http://schemas.openxmlformats.org/presentationml/2006/ole">
            <mc:AlternateContent xmlns:mc="http://schemas.openxmlformats.org/markup-compatibility/2006">
              <mc:Choice xmlns:v="urn:schemas-microsoft-com:vml" Requires="v">
                <p:oleObj spid="_x0000_s218113" name="Equation" r:id="rId3" imgW="1498320" imgH="444240" progId="Equation.DSMT4">
                  <p:embed/>
                </p:oleObj>
              </mc:Choice>
              <mc:Fallback>
                <p:oleObj name="Equation" r:id="rId3" imgW="1498320" imgH="444240" progId="Equation.DSMT4">
                  <p:embed/>
                  <p:pic>
                    <p:nvPicPr>
                      <p:cNvPr id="108546" name="Object 4"/>
                      <p:cNvPicPr>
                        <a:picLocks noChangeAspect="1" noChangeArrowheads="1"/>
                      </p:cNvPicPr>
                      <p:nvPr/>
                    </p:nvPicPr>
                    <p:blipFill>
                      <a:blip r:embed="rId4"/>
                      <a:srcRect/>
                      <a:stretch>
                        <a:fillRect/>
                      </a:stretch>
                    </p:blipFill>
                    <p:spPr bwMode="auto">
                      <a:xfrm>
                        <a:off x="4176889" y="1798638"/>
                        <a:ext cx="2985911" cy="978429"/>
                      </a:xfrm>
                      <a:prstGeom prst="rect">
                        <a:avLst/>
                      </a:prstGeom>
                      <a:noFill/>
                    </p:spPr>
                  </p:pic>
                </p:oleObj>
              </mc:Fallback>
            </mc:AlternateContent>
          </a:graphicData>
        </a:graphic>
      </p:graphicFrame>
    </p:spTree>
    <p:extLst>
      <p:ext uri="{BB962C8B-B14F-4D97-AF65-F5344CB8AC3E}">
        <p14:creationId xmlns:p14="http://schemas.microsoft.com/office/powerpoint/2010/main" val="412396173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644" y="327378"/>
            <a:ext cx="493324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Vi </a:t>
            </a:r>
            <a:r>
              <a:rPr kumimoji="0" lang="en-US" sz="1800" b="0" i="0" u="none" strike="noStrike" kern="1200" cap="none" spc="0" normalizeH="0" baseline="0" noProof="0" err="1">
                <a:ln>
                  <a:noFill/>
                </a:ln>
                <a:solidFill>
                  <a:prstClr val="black"/>
                </a:solidFill>
                <a:effectLst/>
                <a:uLnTx/>
                <a:uFillTx/>
                <a:latin typeface="Calibri"/>
                <a:ea typeface="+mn-ea"/>
                <a:cs typeface="+mn-cs"/>
              </a:rPr>
              <a:t>phạm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ràng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buộc</a:t>
            </a:r>
            <a:r>
              <a:rPr kumimoji="0" lang="en-US" sz="1800" b="0" i="0" u="none" strike="noStrike" kern="1200" cap="none" spc="0" normalizeH="0" baseline="0" noProof="0">
                <a:ln>
                  <a:noFill/>
                </a:ln>
                <a:solidFill>
                  <a:prstClr val="black"/>
                </a:solidFill>
                <a:effectLst/>
                <a:uLnTx/>
                <a:uFillTx/>
                <a:latin typeface="Calibri"/>
                <a:ea typeface="+mn-ea"/>
                <a:cs typeface="+mn-cs"/>
              </a:rPr>
              <a:t> – </a:t>
            </a:r>
            <a:r>
              <a:rPr kumimoji="0" lang="en-US" sz="1800" b="0" i="0" u="none" strike="noStrike" kern="1200" cap="none" spc="0" normalizeH="0" baseline="0" noProof="0" err="1">
                <a:ln>
                  <a:noFill/>
                </a:ln>
                <a:solidFill>
                  <a:prstClr val="black"/>
                </a:solidFill>
                <a:effectLst/>
                <a:uLnTx/>
                <a:uFillTx/>
                <a:latin typeface="Calibri"/>
                <a:ea typeface="+mn-ea"/>
                <a:cs typeface="+mn-cs"/>
              </a:rPr>
              <a:t>Hiện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tượng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xen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phủ</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Ví</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cho</a:t>
            </a:r>
            <a:r>
              <a:rPr kumimoji="0" lang="en-US" sz="1800" b="0" i="0" u="none" strike="noStrike" kern="1200" cap="none" spc="0" normalizeH="0" baseline="0" noProof="0">
                <a:ln>
                  <a:noFill/>
                </a:ln>
                <a:solidFill>
                  <a:prstClr val="black"/>
                </a:solidFill>
                <a:effectLst/>
                <a:uLnTx/>
                <a:uFillTx/>
                <a:latin typeface="Calibri"/>
                <a:ea typeface="+mn-ea"/>
                <a:cs typeface="+mn-cs"/>
              </a:rPr>
              <a:t> 2 </a:t>
            </a:r>
            <a:r>
              <a:rPr kumimoji="0" lang="en-US" sz="1800" b="0" i="0" u="none" strike="noStrike" kern="1200" cap="none" spc="0" normalizeH="0" baseline="0" noProof="0" err="1">
                <a:ln>
                  <a:noFill/>
                </a:ln>
                <a:solidFill>
                  <a:prstClr val="black"/>
                </a:solidFill>
                <a:effectLst/>
                <a:uLnTx/>
                <a:uFillTx/>
                <a:latin typeface="Calibri"/>
                <a:ea typeface="+mn-ea"/>
                <a:cs typeface="+mn-cs"/>
              </a:rPr>
              <a:t>tín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hiệu</a:t>
            </a:r>
            <a:r>
              <a:rPr kumimoji="0" lang="en-US" sz="1800" b="0" i="0" u="none" strike="noStrike" kern="1200" cap="none" spc="0" normalizeH="0" baseline="0" noProof="0">
                <a:ln>
                  <a:noFill/>
                </a:ln>
                <a:solidFill>
                  <a:prstClr val="black"/>
                </a:solidFill>
                <a:effectLst/>
                <a:uLnTx/>
                <a:uFillTx/>
                <a:latin typeface="Calibri"/>
                <a:ea typeface="+mn-ea"/>
                <a:cs typeface="+mn-cs"/>
              </a:rPr>
              <a:t>	x</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(t) = 3cos(20</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x</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2</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(t) = 3cos(220t)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Lấy</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mẫu</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x</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1</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và</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x</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2</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(t) </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với</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F</a:t>
            </a:r>
            <a:r>
              <a:rPr kumimoji="0" lang="en-US" sz="1800" b="0" i="0" u="none" strike="noStrike" kern="1200" cap="none" spc="0" normalizeH="0" baseline="-25000" noProof="0">
                <a:ln>
                  <a:noFill/>
                </a:ln>
                <a:solidFill>
                  <a:prstClr val="black"/>
                </a:solidFill>
                <a:effectLst/>
                <a:uLnTx/>
                <a:uFillTx/>
                <a:latin typeface="Calibri"/>
                <a:ea typeface="+mn-ea"/>
                <a:cs typeface="+mn-cs"/>
                <a:sym typeface="Symbol" panose="05050102010706020507" pitchFamily="18" charset="2"/>
              </a:rPr>
              <a:t>s</a:t>
            </a:r>
            <a:r>
              <a:rPr kumimoji="0" lang="en-US" sz="18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 100Hz.</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val 2"/>
          <p:cNvSpPr/>
          <p:nvPr/>
        </p:nvSpPr>
        <p:spPr bwMode="auto">
          <a:xfrm>
            <a:off x="2291644" y="2560649"/>
            <a:ext cx="3747912" cy="737641"/>
          </a:xfrm>
          <a:prstGeom prst="ellipse">
            <a:avLst/>
          </a:prstGeom>
          <a:solidFill>
            <a:srgbClr val="FF0000"/>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Quá</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lấy</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mẫu</a:t>
            </a: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4" name="TextBox 3"/>
          <p:cNvSpPr txBox="1"/>
          <p:nvPr/>
        </p:nvSpPr>
        <p:spPr>
          <a:xfrm flipH="1">
            <a:off x="3059852" y="1801258"/>
            <a:ext cx="6993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(t)</a:t>
            </a:r>
          </a:p>
        </p:txBody>
      </p:sp>
      <p:sp>
        <p:nvSpPr>
          <p:cNvPr id="5" name="TextBox 4"/>
          <p:cNvSpPr txBox="1"/>
          <p:nvPr/>
        </p:nvSpPr>
        <p:spPr>
          <a:xfrm flipH="1">
            <a:off x="4758830" y="1801258"/>
            <a:ext cx="6993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(t)</a:t>
            </a:r>
          </a:p>
        </p:txBody>
      </p:sp>
      <p:cxnSp>
        <p:nvCxnSpPr>
          <p:cNvPr id="7" name="Straight Arrow Connector 6"/>
          <p:cNvCxnSpPr>
            <a:stCxn id="4" idx="2"/>
          </p:cNvCxnSpPr>
          <p:nvPr/>
        </p:nvCxnSpPr>
        <p:spPr>
          <a:xfrm>
            <a:off x="3409526" y="2170590"/>
            <a:ext cx="0" cy="39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2"/>
          </p:cNvCxnSpPr>
          <p:nvPr/>
        </p:nvCxnSpPr>
        <p:spPr>
          <a:xfrm>
            <a:off x="5108504" y="2170590"/>
            <a:ext cx="0" cy="390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1117601" y="3560281"/>
            <a:ext cx="3641230" cy="1052596"/>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x</a:t>
            </a:r>
            <a:r>
              <a:rPr kumimoji="0" lang="en-US" sz="2400" b="1" i="0" u="none" strike="noStrike" kern="1200" cap="none" spc="0" normalizeH="0" baseline="-25000" noProof="0">
                <a:ln>
                  <a:noFill/>
                </a:ln>
                <a:solidFill>
                  <a:srgbClr val="3122F6"/>
                </a:solidFill>
                <a:effectLst/>
                <a:uLnTx/>
                <a:uFillTx/>
                <a:latin typeface="Times New Roman" pitchFamily="18" charset="0"/>
                <a:ea typeface="+mn-ea"/>
                <a:cs typeface="Times New Roman" pitchFamily="18" charset="0"/>
              </a:rPr>
              <a:t>1</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(n)    = 3cos[(20/100)</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	= 3cos(n/5)</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2" name="Straight Arrow Connector 11"/>
          <p:cNvCxnSpPr>
            <a:stCxn id="3" idx="3"/>
          </p:cNvCxnSpPr>
          <p:nvPr/>
        </p:nvCxnSpPr>
        <p:spPr>
          <a:xfrm flipH="1">
            <a:off x="2833511" y="3190265"/>
            <a:ext cx="7002" cy="370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bwMode="auto">
          <a:xfrm>
            <a:off x="5819421" y="3560281"/>
            <a:ext cx="4216401" cy="2012859"/>
          </a:xfrm>
          <a:prstGeom prst="rect">
            <a:avLst/>
          </a:prstGeom>
          <a:noFill/>
          <a:ln w="9525">
            <a:solidFill>
              <a:srgbClr val="0070C0"/>
            </a:solidFill>
            <a:miter lim="800000"/>
            <a:headEnd/>
            <a:tailEnd/>
          </a:ln>
        </p:spPr>
        <p:txBody>
          <a:bodyPr wrap="square" rtlCol="0" anchor="ctr">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x</a:t>
            </a:r>
            <a:r>
              <a:rPr kumimoji="0" lang="en-US" sz="2400" b="1" i="0" u="none" strike="noStrike" kern="1200" cap="none" spc="0" normalizeH="0" baseline="-25000" noProof="0">
                <a:ln>
                  <a:noFill/>
                </a:ln>
                <a:solidFill>
                  <a:srgbClr val="3122F6"/>
                </a:solidFill>
                <a:effectLst/>
                <a:uLnTx/>
                <a:uFillTx/>
                <a:latin typeface="Times New Roman" pitchFamily="18" charset="0"/>
                <a:ea typeface="+mn-ea"/>
                <a:cs typeface="Times New Roman" pitchFamily="18" charset="0"/>
              </a:rPr>
              <a:t>2</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(n)    = 3cos[(220/100)</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	= 3cos[(11/5)n]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	= 3cos[((10+1)/5)n]</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5" name="Straight Arrow Connector 14"/>
          <p:cNvCxnSpPr>
            <a:stCxn id="3" idx="6"/>
          </p:cNvCxnSpPr>
          <p:nvPr/>
        </p:nvCxnSpPr>
        <p:spPr>
          <a:xfrm>
            <a:off x="6039556" y="2929470"/>
            <a:ext cx="0" cy="630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7738533" y="2192279"/>
            <a:ext cx="3567289" cy="1052596"/>
          </a:xfrm>
          <a:prstGeom prst="rect">
            <a:avLst/>
          </a:prstGeom>
          <a:solidFill>
            <a:srgbClr val="FF0000"/>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a:t>
            </a:r>
            <a:r>
              <a:rPr kumimoji="0" lang="en-US" sz="2400" b="1"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2</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(t)vi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phạm</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ràng</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buộc</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về</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lấy</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mẫu</a:t>
            </a: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17" name="Explosion 2 16"/>
          <p:cNvSpPr/>
          <p:nvPr/>
        </p:nvSpPr>
        <p:spPr bwMode="auto">
          <a:xfrm>
            <a:off x="-1" y="4799187"/>
            <a:ext cx="3409527" cy="2365796"/>
          </a:xfrm>
          <a:prstGeom prst="irregularSeal2">
            <a:avLst/>
          </a:prstGeom>
          <a:solidFill>
            <a:srgbClr val="FFC000"/>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Hai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tín</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hiệu</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cho</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cùng</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một</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kết</a:t>
            </a:r>
            <a:r>
              <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16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quả</a:t>
            </a:r>
            <a:endParaRPr kumimoji="0" lang="en-US" sz="16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endParaRPr>
          </a:p>
        </p:txBody>
      </p:sp>
      <p:sp>
        <p:nvSpPr>
          <p:cNvPr id="18" name="Rectangle 17"/>
          <p:cNvSpPr/>
          <p:nvPr/>
        </p:nvSpPr>
        <p:spPr bwMode="auto">
          <a:xfrm>
            <a:off x="3510844" y="5888546"/>
            <a:ext cx="3663244" cy="572464"/>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x(n) = 3cos(</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sym typeface="Symbol" panose="05050102010706020507" pitchFamily="18" charset="2"/>
              </a:rPr>
              <a:t>n/5)</a:t>
            </a: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0" name="Straight Arrow Connector 19"/>
          <p:cNvCxnSpPr>
            <a:stCxn id="10" idx="2"/>
            <a:endCxn id="18" idx="0"/>
          </p:cNvCxnSpPr>
          <p:nvPr/>
        </p:nvCxnSpPr>
        <p:spPr>
          <a:xfrm>
            <a:off x="2938216" y="4612877"/>
            <a:ext cx="2404250" cy="127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2"/>
            <a:endCxn id="18" idx="0"/>
          </p:cNvCxnSpPr>
          <p:nvPr/>
        </p:nvCxnSpPr>
        <p:spPr>
          <a:xfrm flipH="1">
            <a:off x="5342466" y="5573140"/>
            <a:ext cx="2585156" cy="315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485477"/>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Rectangle 2"/>
          <p:cNvSpPr>
            <a:spLocks noGrp="1" noChangeArrowheads="1"/>
          </p:cNvSpPr>
          <p:nvPr>
            <p:ph type="title"/>
          </p:nvPr>
        </p:nvSpPr>
        <p:spPr>
          <a:xfrm>
            <a:off x="0" y="122238"/>
            <a:ext cx="8534400" cy="639763"/>
          </a:xfrm>
        </p:spPr>
        <p:txBody>
          <a:bodyPr>
            <a:noAutofit/>
          </a:bodyPr>
          <a:lstStyle/>
          <a:p>
            <a:pPr algn="l" eaLnBrk="1" hangingPunct="1"/>
            <a:r>
              <a:rPr lang="en-US" sz="2400" i="1">
                <a:solidFill>
                  <a:srgbClr val="FF0000"/>
                </a:solidFill>
              </a:rPr>
              <a:t>D. </a:t>
            </a:r>
            <a:r>
              <a:rPr lang="en-US" sz="2400" i="1" err="1">
                <a:solidFill>
                  <a:srgbClr val="FF0000"/>
                </a:solidFill>
              </a:rPr>
              <a:t>Phương</a:t>
            </a:r>
            <a:r>
              <a:rPr lang="en-US" sz="2400" i="1">
                <a:solidFill>
                  <a:srgbClr val="FF0000"/>
                </a:solidFill>
              </a:rPr>
              <a:t> </a:t>
            </a:r>
            <a:r>
              <a:rPr lang="en-US" sz="2400" i="1" err="1">
                <a:solidFill>
                  <a:srgbClr val="FF0000"/>
                </a:solidFill>
              </a:rPr>
              <a:t>pháp</a:t>
            </a:r>
            <a:r>
              <a:rPr lang="en-US" sz="2400" i="1">
                <a:solidFill>
                  <a:srgbClr val="FF0000"/>
                </a:solidFill>
              </a:rPr>
              <a:t> </a:t>
            </a:r>
            <a:r>
              <a:rPr lang="en-US" sz="2400" i="1" err="1">
                <a:solidFill>
                  <a:srgbClr val="FF0000"/>
                </a:solidFill>
              </a:rPr>
              <a:t>tương</a:t>
            </a:r>
            <a:r>
              <a:rPr lang="en-US" sz="2400" i="1">
                <a:solidFill>
                  <a:srgbClr val="FF0000"/>
                </a:solidFill>
              </a:rPr>
              <a:t> </a:t>
            </a:r>
            <a:r>
              <a:rPr lang="en-US" sz="2400" i="1" err="1">
                <a:solidFill>
                  <a:srgbClr val="FF0000"/>
                </a:solidFill>
              </a:rPr>
              <a:t>đương</a:t>
            </a:r>
            <a:r>
              <a:rPr lang="en-US" sz="2400" i="1">
                <a:solidFill>
                  <a:srgbClr val="FF0000"/>
                </a:solidFill>
              </a:rPr>
              <a:t> vi </a:t>
            </a:r>
            <a:r>
              <a:rPr lang="en-US" sz="2400" i="1" err="1">
                <a:solidFill>
                  <a:srgbClr val="FF0000"/>
                </a:solidFill>
              </a:rPr>
              <a:t>phân</a:t>
            </a:r>
            <a:r>
              <a:rPr lang="en-US" sz="2400" i="1">
                <a:solidFill>
                  <a:srgbClr val="FF0000"/>
                </a:solidFill>
              </a:rPr>
              <a:t> </a:t>
            </a:r>
            <a:br>
              <a:rPr lang="en-US" sz="2400" i="1">
                <a:solidFill>
                  <a:srgbClr val="FF0000"/>
                </a:solidFill>
              </a:rPr>
            </a:br>
            <a:r>
              <a:rPr lang="en-US" sz="2400" i="1">
                <a:solidFill>
                  <a:srgbClr val="FF0000"/>
                </a:solidFill>
              </a:rPr>
              <a:t>(</a:t>
            </a:r>
            <a:r>
              <a:rPr lang="en-US" sz="2400" i="1" err="1">
                <a:solidFill>
                  <a:srgbClr val="FF0000"/>
                </a:solidFill>
              </a:rPr>
              <a:t>độ</a:t>
            </a:r>
            <a:r>
              <a:rPr lang="en-US" sz="2400" i="1">
                <a:solidFill>
                  <a:srgbClr val="FF0000"/>
                </a:solidFill>
              </a:rPr>
              <a:t> </a:t>
            </a:r>
            <a:r>
              <a:rPr lang="en-US" sz="2400" i="1" err="1">
                <a:solidFill>
                  <a:srgbClr val="FF0000"/>
                </a:solidFill>
              </a:rPr>
              <a:t>chính</a:t>
            </a:r>
            <a:r>
              <a:rPr lang="en-US" sz="2400" i="1">
                <a:solidFill>
                  <a:srgbClr val="FF0000"/>
                </a:solidFill>
              </a:rPr>
              <a:t> </a:t>
            </a:r>
            <a:r>
              <a:rPr lang="en-US" sz="2400" i="1" err="1">
                <a:solidFill>
                  <a:srgbClr val="FF0000"/>
                </a:solidFill>
              </a:rPr>
              <a:t>xác</a:t>
            </a:r>
            <a:r>
              <a:rPr lang="en-US" sz="2400" i="1">
                <a:solidFill>
                  <a:srgbClr val="FF0000"/>
                </a:solidFill>
              </a:rPr>
              <a:t> </a:t>
            </a:r>
            <a:r>
              <a:rPr lang="en-US" sz="2400" i="1" err="1">
                <a:solidFill>
                  <a:srgbClr val="FF0000"/>
                </a:solidFill>
              </a:rPr>
              <a:t>không</a:t>
            </a:r>
            <a:r>
              <a:rPr lang="en-US" sz="2400" i="1">
                <a:solidFill>
                  <a:srgbClr val="FF0000"/>
                </a:solidFill>
              </a:rPr>
              <a:t> </a:t>
            </a:r>
            <a:r>
              <a:rPr lang="en-US" sz="2400" i="1" err="1">
                <a:solidFill>
                  <a:srgbClr val="FF0000"/>
                </a:solidFill>
              </a:rPr>
              <a:t>cao</a:t>
            </a:r>
            <a:r>
              <a:rPr lang="en-US" sz="2400">
                <a:solidFill>
                  <a:srgbClr val="FF0000"/>
                </a:solidFill>
              </a:rPr>
              <a:t>)</a:t>
            </a:r>
          </a:p>
        </p:txBody>
      </p:sp>
      <p:sp>
        <p:nvSpPr>
          <p:cNvPr id="109574" name="Rectangle 3"/>
          <p:cNvSpPr>
            <a:spLocks noGrp="1" noChangeArrowheads="1"/>
          </p:cNvSpPr>
          <p:nvPr>
            <p:ph type="body" idx="1"/>
          </p:nvPr>
        </p:nvSpPr>
        <p:spPr>
          <a:xfrm>
            <a:off x="0" y="928469"/>
            <a:ext cx="11582400" cy="5197696"/>
          </a:xfrm>
        </p:spPr>
        <p:txBody>
          <a:bodyPr/>
          <a:lstStyle/>
          <a:p>
            <a:pPr eaLnBrk="1" hangingPunct="1"/>
            <a:r>
              <a:rPr lang="en-US" err="1"/>
              <a:t>Lấy</a:t>
            </a:r>
            <a:r>
              <a:rPr lang="en-US"/>
              <a:t> </a:t>
            </a:r>
            <a:r>
              <a:rPr lang="en-US" err="1"/>
              <a:t>gần</a:t>
            </a:r>
            <a:r>
              <a:rPr lang="en-US"/>
              <a:t> </a:t>
            </a:r>
            <a:r>
              <a:rPr lang="en-US" err="1"/>
              <a:t>đúng</a:t>
            </a:r>
            <a:r>
              <a:rPr lang="en-US"/>
              <a:t> </a:t>
            </a:r>
            <a:r>
              <a:rPr lang="en-US" err="1"/>
              <a:t>phương</a:t>
            </a:r>
            <a:r>
              <a:rPr lang="en-US"/>
              <a:t> </a:t>
            </a:r>
            <a:r>
              <a:rPr lang="en-US" err="1"/>
              <a:t>trình</a:t>
            </a:r>
            <a:r>
              <a:rPr lang="en-US"/>
              <a:t> vi </a:t>
            </a:r>
            <a:r>
              <a:rPr lang="en-US" err="1"/>
              <a:t>phân</a:t>
            </a:r>
            <a:r>
              <a:rPr lang="en-US"/>
              <a:t> </a:t>
            </a:r>
            <a:r>
              <a:rPr lang="en-US" err="1"/>
              <a:t>bằng</a:t>
            </a:r>
            <a:r>
              <a:rPr lang="en-US"/>
              <a:t> </a:t>
            </a:r>
            <a:r>
              <a:rPr lang="en-US" err="1"/>
              <a:t>một</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tương</a:t>
            </a:r>
            <a:r>
              <a:rPr lang="en-US"/>
              <a:t> </a:t>
            </a:r>
            <a:r>
              <a:rPr lang="en-US" err="1"/>
              <a:t>đương</a:t>
            </a:r>
            <a:endParaRPr lang="en-US"/>
          </a:p>
          <a:p>
            <a:pPr eaLnBrk="1" hangingPunct="1"/>
            <a:r>
              <a:rPr lang="en-US"/>
              <a:t>Phép </a:t>
            </a:r>
            <a:r>
              <a:rPr lang="en-US" err="1"/>
              <a:t>gần</a:t>
            </a:r>
            <a:r>
              <a:rPr lang="en-US"/>
              <a:t> </a:t>
            </a:r>
            <a:r>
              <a:rPr lang="en-US" err="1"/>
              <a:t>đúng</a:t>
            </a:r>
            <a:r>
              <a:rPr lang="en-US"/>
              <a:t> </a:t>
            </a:r>
            <a:r>
              <a:rPr lang="en-US" err="1"/>
              <a:t>này</a:t>
            </a:r>
            <a:r>
              <a:rPr lang="en-US"/>
              <a:t> </a:t>
            </a:r>
            <a:r>
              <a:rPr lang="en-US" err="1"/>
              <a:t>thường</a:t>
            </a:r>
            <a:r>
              <a:rPr lang="en-US"/>
              <a:t> </a:t>
            </a:r>
            <a:r>
              <a:rPr lang="en-US" err="1"/>
              <a:t>được</a:t>
            </a:r>
            <a:r>
              <a:rPr lang="en-US"/>
              <a:t> </a:t>
            </a:r>
            <a:r>
              <a:rPr lang="en-US" err="1"/>
              <a:t>dùng</a:t>
            </a:r>
            <a:r>
              <a:rPr lang="en-US"/>
              <a:t> </a:t>
            </a:r>
            <a:r>
              <a:rPr lang="en-US" err="1"/>
              <a:t>để</a:t>
            </a:r>
            <a:r>
              <a:rPr lang="en-US"/>
              <a:t> </a:t>
            </a:r>
            <a:r>
              <a:rPr lang="en-US" err="1"/>
              <a:t>giải</a:t>
            </a:r>
            <a:r>
              <a:rPr lang="en-US"/>
              <a:t> </a:t>
            </a:r>
            <a:r>
              <a:rPr lang="en-US" err="1"/>
              <a:t>phương</a:t>
            </a:r>
            <a:r>
              <a:rPr lang="en-US"/>
              <a:t> </a:t>
            </a:r>
            <a:r>
              <a:rPr lang="en-US" err="1"/>
              <a:t>trình</a:t>
            </a:r>
            <a:r>
              <a:rPr lang="en-US"/>
              <a:t> vi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nhờ</a:t>
            </a:r>
            <a:r>
              <a:rPr lang="en-US"/>
              <a:t> </a:t>
            </a:r>
            <a:r>
              <a:rPr lang="en-US" err="1"/>
              <a:t>máy</a:t>
            </a:r>
            <a:r>
              <a:rPr lang="en-US"/>
              <a:t> tính  </a:t>
            </a:r>
          </a:p>
          <a:p>
            <a:pPr eaLnBrk="1" hangingPunct="1"/>
            <a:r>
              <a:rPr lang="en-US" err="1"/>
              <a:t>Đối</a:t>
            </a:r>
            <a:r>
              <a:rPr lang="en-US"/>
              <a:t> </a:t>
            </a:r>
            <a:r>
              <a:rPr lang="en-US" err="1"/>
              <a:t>với</a:t>
            </a:r>
            <a:r>
              <a:rPr lang="en-US"/>
              <a:t> </a:t>
            </a:r>
            <a:r>
              <a:rPr lang="en-US" err="1"/>
              <a:t>đạo</a:t>
            </a:r>
            <a:r>
              <a:rPr lang="en-US"/>
              <a:t> </a:t>
            </a:r>
            <a:r>
              <a:rPr lang="en-US" err="1"/>
              <a:t>hàm</a:t>
            </a:r>
            <a:r>
              <a:rPr lang="en-US"/>
              <a:t>                    </a:t>
            </a:r>
            <a:r>
              <a:rPr lang="en-US" err="1"/>
              <a:t>tại</a:t>
            </a:r>
            <a:r>
              <a:rPr lang="en-US"/>
              <a:t> </a:t>
            </a:r>
            <a:r>
              <a:rPr lang="en-US" i="1"/>
              <a:t>t=</a:t>
            </a:r>
            <a:r>
              <a:rPr lang="en-US" i="1" err="1"/>
              <a:t>nT</a:t>
            </a:r>
            <a:r>
              <a:rPr lang="en-US"/>
              <a:t>  ta </a:t>
            </a:r>
            <a:r>
              <a:rPr lang="en-US" err="1"/>
              <a:t>thay</a:t>
            </a:r>
            <a:r>
              <a:rPr lang="en-US"/>
              <a:t> </a:t>
            </a:r>
            <a:r>
              <a:rPr lang="en-US" err="1"/>
              <a:t>bằng</a:t>
            </a:r>
            <a:r>
              <a:rPr lang="en-US"/>
              <a:t> phép </a:t>
            </a:r>
            <a:r>
              <a:rPr lang="en-US" err="1"/>
              <a:t>sai</a:t>
            </a:r>
            <a:r>
              <a:rPr lang="en-US"/>
              <a:t> </a:t>
            </a:r>
            <a:r>
              <a:rPr lang="en-US" err="1"/>
              <a:t>phân</a:t>
            </a:r>
            <a:r>
              <a:rPr lang="en-US"/>
              <a:t> </a:t>
            </a:r>
            <a:r>
              <a:rPr lang="en-US" err="1"/>
              <a:t>lùi</a:t>
            </a:r>
            <a:r>
              <a:rPr lang="en-US"/>
              <a:t>  </a:t>
            </a:r>
          </a:p>
        </p:txBody>
      </p:sp>
      <p:sp>
        <p:nvSpPr>
          <p:cNvPr id="109575" name="Rectangle 4"/>
          <p:cNvSpPr>
            <a:spLocks noChangeArrowheads="1"/>
          </p:cNvSpPr>
          <p:nvPr/>
        </p:nvSpPr>
        <p:spPr bwMode="auto">
          <a:xfrm>
            <a:off x="1524001" y="313479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9570" name="Object 5"/>
          <p:cNvGraphicFramePr>
            <a:graphicFrameLocks noChangeAspect="1"/>
          </p:cNvGraphicFramePr>
          <p:nvPr/>
        </p:nvGraphicFramePr>
        <p:xfrm>
          <a:off x="2520487" y="2177901"/>
          <a:ext cx="1458912" cy="482322"/>
        </p:xfrm>
        <a:graphic>
          <a:graphicData uri="http://schemas.openxmlformats.org/presentationml/2006/ole">
            <mc:AlternateContent xmlns:mc="http://schemas.openxmlformats.org/markup-compatibility/2006">
              <mc:Choice xmlns:v="urn:schemas-microsoft-com:vml" Requires="v">
                <p:oleObj spid="_x0000_s219137" name="Equation" r:id="rId3" imgW="850680" imgH="342720" progId="Equation.DSMT4">
                  <p:embed/>
                </p:oleObj>
              </mc:Choice>
              <mc:Fallback>
                <p:oleObj name="Equation" r:id="rId3" imgW="850680" imgH="342720" progId="Equation.DSMT4">
                  <p:embed/>
                  <p:pic>
                    <p:nvPicPr>
                      <p:cNvPr id="109570" name="Object 5"/>
                      <p:cNvPicPr>
                        <a:picLocks noChangeAspect="1" noChangeArrowheads="1"/>
                      </p:cNvPicPr>
                      <p:nvPr/>
                    </p:nvPicPr>
                    <p:blipFill>
                      <a:blip r:embed="rId4"/>
                      <a:srcRect/>
                      <a:stretch>
                        <a:fillRect/>
                      </a:stretch>
                    </p:blipFill>
                    <p:spPr bwMode="auto">
                      <a:xfrm>
                        <a:off x="2520487" y="2177901"/>
                        <a:ext cx="1458912" cy="482322"/>
                      </a:xfrm>
                      <a:prstGeom prst="rect">
                        <a:avLst/>
                      </a:prstGeom>
                      <a:noFill/>
                    </p:spPr>
                  </p:pic>
                </p:oleObj>
              </mc:Fallback>
            </mc:AlternateContent>
          </a:graphicData>
        </a:graphic>
      </p:graphicFrame>
      <p:sp>
        <p:nvSpPr>
          <p:cNvPr id="109576" name="Rectangle 6"/>
          <p:cNvSpPr>
            <a:spLocks noChangeArrowheads="1"/>
          </p:cNvSpPr>
          <p:nvPr/>
        </p:nvSpPr>
        <p:spPr bwMode="auto">
          <a:xfrm>
            <a:off x="1524001" y="313479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9571" name="Object 7"/>
          <p:cNvGraphicFramePr>
            <a:graphicFrameLocks noChangeAspect="1"/>
          </p:cNvGraphicFramePr>
          <p:nvPr/>
        </p:nvGraphicFramePr>
        <p:xfrm>
          <a:off x="2051633" y="2980382"/>
          <a:ext cx="2362200" cy="387350"/>
        </p:xfrm>
        <a:graphic>
          <a:graphicData uri="http://schemas.openxmlformats.org/presentationml/2006/ole">
            <mc:AlternateContent xmlns:mc="http://schemas.openxmlformats.org/markup-compatibility/2006">
              <mc:Choice xmlns:v="urn:schemas-microsoft-com:vml" Requires="v">
                <p:oleObj spid="_x0000_s219138" r:id="rId5" imgW="1333500" imgH="215900" progId="Equation.DSMT4">
                  <p:embed/>
                </p:oleObj>
              </mc:Choice>
              <mc:Fallback>
                <p:oleObj r:id="rId5" imgW="1333500" imgH="215900" progId="Equation.DSMT4">
                  <p:embed/>
                  <p:pic>
                    <p:nvPicPr>
                      <p:cNvPr id="10957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633" y="2980382"/>
                        <a:ext cx="2362200"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9577" name="Rectangle 8"/>
          <p:cNvSpPr>
            <a:spLocks noChangeArrowheads="1"/>
          </p:cNvSpPr>
          <p:nvPr/>
        </p:nvSpPr>
        <p:spPr bwMode="auto">
          <a:xfrm>
            <a:off x="1524001" y="28109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9572" name="Object 9"/>
          <p:cNvGraphicFramePr>
            <a:graphicFrameLocks noChangeAspect="1"/>
          </p:cNvGraphicFramePr>
          <p:nvPr/>
        </p:nvGraphicFramePr>
        <p:xfrm>
          <a:off x="1892104" y="3687891"/>
          <a:ext cx="3276600" cy="1400175"/>
        </p:xfrm>
        <a:graphic>
          <a:graphicData uri="http://schemas.openxmlformats.org/presentationml/2006/ole">
            <mc:AlternateContent xmlns:mc="http://schemas.openxmlformats.org/markup-compatibility/2006">
              <mc:Choice xmlns:v="urn:schemas-microsoft-com:vml" Requires="v">
                <p:oleObj spid="_x0000_s219139" r:id="rId7" imgW="2031118" imgH="863225" progId="Equation.DSMT4">
                  <p:embed/>
                </p:oleObj>
              </mc:Choice>
              <mc:Fallback>
                <p:oleObj r:id="rId7" imgW="2031118" imgH="863225" progId="Equation.DSMT4">
                  <p:embed/>
                  <p:pic>
                    <p:nvPicPr>
                      <p:cNvPr id="1095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2104" y="3687891"/>
                        <a:ext cx="3276600" cy="1400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6027924"/>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3"/>
          <p:cNvSpPr>
            <a:spLocks noGrp="1" noChangeArrowheads="1"/>
          </p:cNvSpPr>
          <p:nvPr>
            <p:ph type="body" idx="1"/>
          </p:nvPr>
        </p:nvSpPr>
        <p:spPr>
          <a:xfrm>
            <a:off x="609600" y="1600201"/>
            <a:ext cx="10972800" cy="4755443"/>
          </a:xfrm>
        </p:spPr>
        <p:txBody>
          <a:bodyPr/>
          <a:lstStyle/>
          <a:p>
            <a:pPr eaLnBrk="1" hangingPunct="1"/>
            <a:r>
              <a:rPr lang="en-US"/>
              <a:t>Ta </a:t>
            </a:r>
            <a:r>
              <a:rPr lang="en-US" err="1"/>
              <a:t>có</a:t>
            </a:r>
            <a:endParaRPr lang="en-US"/>
          </a:p>
          <a:p>
            <a:pPr eaLnBrk="1" hangingPunct="1"/>
            <a:endParaRPr lang="en-US"/>
          </a:p>
          <a:p>
            <a:pPr eaLnBrk="1" hangingPunct="1"/>
            <a:endParaRPr lang="en-US"/>
          </a:p>
          <a:p>
            <a:pPr eaLnBrk="1" hangingPunct="1"/>
            <a:r>
              <a:rPr lang="en-US"/>
              <a:t>Do </a:t>
            </a:r>
            <a:r>
              <a:rPr lang="en-US" err="1"/>
              <a:t>đó</a:t>
            </a:r>
            <a:r>
              <a:rPr lang="en-US"/>
              <a:t>, </a:t>
            </a:r>
            <a:r>
              <a:rPr lang="en-US" err="1"/>
              <a:t>hàm</a:t>
            </a:r>
            <a:r>
              <a:rPr lang="en-US"/>
              <a:t> </a:t>
            </a:r>
            <a:r>
              <a:rPr lang="en-US" err="1"/>
              <a:t>hệ</a:t>
            </a:r>
            <a:r>
              <a:rPr lang="en-US"/>
              <a:t> </a:t>
            </a:r>
            <a:r>
              <a:rPr lang="en-US" err="1"/>
              <a:t>thống</a:t>
            </a:r>
            <a:r>
              <a:rPr lang="en-US"/>
              <a:t> </a:t>
            </a:r>
            <a:r>
              <a:rPr lang="en-US" err="1"/>
              <a:t>của</a:t>
            </a:r>
            <a:r>
              <a:rPr lang="en-US"/>
              <a:t> </a:t>
            </a:r>
            <a:r>
              <a:rPr lang="en-US" err="1"/>
              <a:t>bộ</a:t>
            </a:r>
            <a:r>
              <a:rPr lang="en-US"/>
              <a:t> </a:t>
            </a:r>
            <a:r>
              <a:rPr lang="en-US" err="1"/>
              <a:t>lọc</a:t>
            </a:r>
            <a:r>
              <a:rPr lang="en-US"/>
              <a:t> </a:t>
            </a:r>
            <a:r>
              <a:rPr lang="en-US" err="1"/>
              <a:t>số</a:t>
            </a:r>
            <a:r>
              <a:rPr lang="en-US"/>
              <a:t> IIR </a:t>
            </a:r>
            <a:r>
              <a:rPr lang="en-US" err="1"/>
              <a:t>đạt</a:t>
            </a:r>
            <a:r>
              <a:rPr lang="en-US"/>
              <a:t> </a:t>
            </a:r>
            <a:r>
              <a:rPr lang="en-US" err="1"/>
              <a:t>được</a:t>
            </a:r>
            <a:r>
              <a:rPr lang="en-US"/>
              <a:t> </a:t>
            </a:r>
            <a:r>
              <a:rPr lang="en-US" err="1"/>
              <a:t>nhờ</a:t>
            </a:r>
            <a:r>
              <a:rPr lang="en-US"/>
              <a:t> </a:t>
            </a:r>
            <a:r>
              <a:rPr lang="en-US" err="1"/>
              <a:t>lấy</a:t>
            </a:r>
            <a:r>
              <a:rPr lang="en-US"/>
              <a:t> </a:t>
            </a:r>
            <a:r>
              <a:rPr lang="en-US" err="1"/>
              <a:t>gần</a:t>
            </a:r>
            <a:r>
              <a:rPr lang="en-US"/>
              <a:t> </a:t>
            </a:r>
            <a:r>
              <a:rPr lang="en-US" err="1"/>
              <a:t>đúng</a:t>
            </a:r>
            <a:r>
              <a:rPr lang="en-US"/>
              <a:t> phép </a:t>
            </a:r>
            <a:r>
              <a:rPr lang="en-US" err="1"/>
              <a:t>đạo</a:t>
            </a:r>
            <a:r>
              <a:rPr lang="en-US"/>
              <a:t> </a:t>
            </a:r>
            <a:r>
              <a:rPr lang="en-US" err="1"/>
              <a:t>hàm</a:t>
            </a:r>
            <a:r>
              <a:rPr lang="en-US"/>
              <a:t> </a:t>
            </a:r>
            <a:r>
              <a:rPr lang="en-US" err="1"/>
              <a:t>bằng</a:t>
            </a:r>
            <a:r>
              <a:rPr lang="en-US"/>
              <a:t> phép </a:t>
            </a:r>
            <a:r>
              <a:rPr lang="en-US" err="1"/>
              <a:t>sai</a:t>
            </a:r>
            <a:r>
              <a:rPr lang="en-US"/>
              <a:t> </a:t>
            </a:r>
            <a:r>
              <a:rPr lang="en-US" err="1"/>
              <a:t>phân</a:t>
            </a:r>
            <a:r>
              <a:rPr lang="en-US"/>
              <a:t> </a:t>
            </a:r>
            <a:r>
              <a:rPr lang="en-US" err="1"/>
              <a:t>hữu</a:t>
            </a:r>
            <a:r>
              <a:rPr lang="en-US"/>
              <a:t> </a:t>
            </a:r>
            <a:r>
              <a:rPr lang="en-US" err="1"/>
              <a:t>hạn</a:t>
            </a:r>
            <a:r>
              <a:rPr lang="en-US"/>
              <a:t> </a:t>
            </a:r>
            <a:r>
              <a:rPr lang="en-US" err="1"/>
              <a:t>là</a:t>
            </a:r>
            <a:r>
              <a:rPr lang="en-US"/>
              <a:t>:</a:t>
            </a:r>
          </a:p>
        </p:txBody>
      </p:sp>
      <p:sp>
        <p:nvSpPr>
          <p:cNvPr id="110598" name="Rectangle 4"/>
          <p:cNvSpPr>
            <a:spLocks noChangeArrowheads="1"/>
          </p:cNvSpPr>
          <p:nvPr/>
        </p:nvSpPr>
        <p:spPr bwMode="auto">
          <a:xfrm>
            <a:off x="1524001" y="302049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10594" name="Object 5"/>
          <p:cNvGraphicFramePr>
            <a:graphicFrameLocks noChangeAspect="1"/>
          </p:cNvGraphicFramePr>
          <p:nvPr/>
        </p:nvGraphicFramePr>
        <p:xfrm>
          <a:off x="4995864" y="1706563"/>
          <a:ext cx="1589087" cy="976312"/>
        </p:xfrm>
        <a:graphic>
          <a:graphicData uri="http://schemas.openxmlformats.org/presentationml/2006/ole">
            <mc:AlternateContent xmlns:mc="http://schemas.openxmlformats.org/markup-compatibility/2006">
              <mc:Choice xmlns:v="urn:schemas-microsoft-com:vml" Requires="v">
                <p:oleObj spid="_x0000_s220161" name="Equation" r:id="rId3" imgW="685800" imgH="419040" progId="Equation.DSMT4">
                  <p:embed/>
                </p:oleObj>
              </mc:Choice>
              <mc:Fallback>
                <p:oleObj name="Equation" r:id="rId3" imgW="685800" imgH="419040" progId="Equation.DSMT4">
                  <p:embed/>
                  <p:pic>
                    <p:nvPicPr>
                      <p:cNvPr id="11059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864" y="1706563"/>
                        <a:ext cx="1589087" cy="976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599" name="Rectangle 6"/>
          <p:cNvSpPr>
            <a:spLocks noChangeArrowheads="1"/>
          </p:cNvSpPr>
          <p:nvPr/>
        </p:nvSpPr>
        <p:spPr bwMode="auto">
          <a:xfrm>
            <a:off x="1524001" y="309669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10595" name="Object 7"/>
          <p:cNvGraphicFramePr>
            <a:graphicFrameLocks noChangeAspect="1"/>
          </p:cNvGraphicFramePr>
          <p:nvPr/>
        </p:nvGraphicFramePr>
        <p:xfrm>
          <a:off x="4131733" y="4289778"/>
          <a:ext cx="4015317" cy="756354"/>
        </p:xfrm>
        <a:graphic>
          <a:graphicData uri="http://schemas.openxmlformats.org/presentationml/2006/ole">
            <mc:AlternateContent xmlns:mc="http://schemas.openxmlformats.org/markup-compatibility/2006">
              <mc:Choice xmlns:v="urn:schemas-microsoft-com:vml" Requires="v">
                <p:oleObj spid="_x0000_s220162" name="Equation" r:id="rId5" imgW="1473120" imgH="279360" progId="Equation.DSMT4">
                  <p:embed/>
                </p:oleObj>
              </mc:Choice>
              <mc:Fallback>
                <p:oleObj name="Equation" r:id="rId5" imgW="1473120" imgH="279360" progId="Equation.DSMT4">
                  <p:embed/>
                  <p:pic>
                    <p:nvPicPr>
                      <p:cNvPr id="11059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1733" y="4289778"/>
                        <a:ext cx="4015317" cy="756354"/>
                      </a:xfrm>
                      <a:prstGeom prst="rect">
                        <a:avLst/>
                      </a:prstGeom>
                      <a:noFill/>
                    </p:spPr>
                  </p:pic>
                </p:oleObj>
              </mc:Fallback>
            </mc:AlternateContent>
          </a:graphicData>
        </a:graphic>
      </p:graphicFrame>
    </p:spTree>
    <p:extLst>
      <p:ext uri="{BB962C8B-B14F-4D97-AF65-F5344CB8AC3E}">
        <p14:creationId xmlns:p14="http://schemas.microsoft.com/office/powerpoint/2010/main" val="210101854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7" name="Oval 2"/>
          <p:cNvSpPr>
            <a:spLocks noChangeArrowheads="1"/>
          </p:cNvSpPr>
          <p:nvPr/>
        </p:nvSpPr>
        <p:spPr bwMode="auto">
          <a:xfrm>
            <a:off x="7191375" y="2466975"/>
            <a:ext cx="1428750" cy="1314450"/>
          </a:xfrm>
          <a:prstGeom prst="ellipse">
            <a:avLst/>
          </a:prstGeom>
          <a:solidFill>
            <a:schemeClr val="bg1"/>
          </a:solid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29" name="Line 4"/>
          <p:cNvSpPr>
            <a:spLocks noChangeShapeType="1"/>
          </p:cNvSpPr>
          <p:nvPr/>
        </p:nvSpPr>
        <p:spPr bwMode="auto">
          <a:xfrm flipV="1">
            <a:off x="3540125" y="1854200"/>
            <a:ext cx="0" cy="27432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0" name="Text Box 5"/>
          <p:cNvSpPr txBox="1">
            <a:spLocks noChangeArrowheads="1"/>
          </p:cNvSpPr>
          <p:nvPr/>
        </p:nvSpPr>
        <p:spPr bwMode="auto">
          <a:xfrm>
            <a:off x="4362450" y="4179888"/>
            <a:ext cx="184150" cy="45720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111618" name="Object 6"/>
          <p:cNvGraphicFramePr>
            <a:graphicFrameLocks noChangeAspect="1"/>
          </p:cNvGraphicFramePr>
          <p:nvPr/>
        </p:nvGraphicFramePr>
        <p:xfrm>
          <a:off x="4799013" y="3225801"/>
          <a:ext cx="330200" cy="301625"/>
        </p:xfrm>
        <a:graphic>
          <a:graphicData uri="http://schemas.openxmlformats.org/presentationml/2006/ole">
            <mc:AlternateContent xmlns:mc="http://schemas.openxmlformats.org/markup-compatibility/2006">
              <mc:Choice xmlns:v="urn:schemas-microsoft-com:vml" Requires="v">
                <p:oleObj spid="_x0000_s221185" name="Equation" r:id="rId3" imgW="152280" imgH="139680" progId="Equation.3">
                  <p:embed/>
                </p:oleObj>
              </mc:Choice>
              <mc:Fallback>
                <p:oleObj name="Equation" r:id="rId3" imgW="152280" imgH="139680" progId="Equation.3">
                  <p:embed/>
                  <p:pic>
                    <p:nvPicPr>
                      <p:cNvPr id="11161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013" y="3225801"/>
                        <a:ext cx="330200"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31" name="Rectangle 7" descr="Wide upward diagonal"/>
          <p:cNvSpPr>
            <a:spLocks noChangeArrowheads="1"/>
          </p:cNvSpPr>
          <p:nvPr/>
        </p:nvSpPr>
        <p:spPr bwMode="auto">
          <a:xfrm>
            <a:off x="2301875" y="2133600"/>
            <a:ext cx="1219200" cy="1981200"/>
          </a:xfrm>
          <a:prstGeom prst="rect">
            <a:avLst/>
          </a:prstGeom>
          <a:pattFill prst="wdUpDiag">
            <a:fgClr>
              <a:schemeClr val="tx1"/>
            </a:fgClr>
            <a:bgClr>
              <a:schemeClr val="bg1"/>
            </a:bgClr>
          </a:pattFill>
          <a:ln w="9525">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11619" name="Object 8"/>
          <p:cNvGraphicFramePr>
            <a:graphicFrameLocks noChangeAspect="1"/>
          </p:cNvGraphicFramePr>
          <p:nvPr/>
        </p:nvGraphicFramePr>
        <p:xfrm>
          <a:off x="2549525" y="4268788"/>
          <a:ext cx="704850" cy="328612"/>
        </p:xfrm>
        <a:graphic>
          <a:graphicData uri="http://schemas.openxmlformats.org/presentationml/2006/ole">
            <mc:AlternateContent xmlns:mc="http://schemas.openxmlformats.org/markup-compatibility/2006">
              <mc:Choice xmlns:v="urn:schemas-microsoft-com:vml" Requires="v">
                <p:oleObj spid="_x0000_s221186" name="Equation" r:id="rId5" imgW="380880" imgH="177480" progId="Equation.3">
                  <p:embed/>
                </p:oleObj>
              </mc:Choice>
              <mc:Fallback>
                <p:oleObj name="Equation" r:id="rId5" imgW="380880" imgH="177480" progId="Equation.3">
                  <p:embed/>
                  <p:pic>
                    <p:nvPicPr>
                      <p:cNvPr id="11161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9525" y="4268788"/>
                        <a:ext cx="7048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0" name="Object 9"/>
          <p:cNvGraphicFramePr>
            <a:graphicFrameLocks noChangeAspect="1"/>
          </p:cNvGraphicFramePr>
          <p:nvPr/>
        </p:nvGraphicFramePr>
        <p:xfrm>
          <a:off x="3825875" y="4268788"/>
          <a:ext cx="704850" cy="328612"/>
        </p:xfrm>
        <a:graphic>
          <a:graphicData uri="http://schemas.openxmlformats.org/presentationml/2006/ole">
            <mc:AlternateContent xmlns:mc="http://schemas.openxmlformats.org/markup-compatibility/2006">
              <mc:Choice xmlns:v="urn:schemas-microsoft-com:vml" Requires="v">
                <p:oleObj spid="_x0000_s221187" name="Equation" r:id="rId7" imgW="380880" imgH="177480" progId="Equation.3">
                  <p:embed/>
                </p:oleObj>
              </mc:Choice>
              <mc:Fallback>
                <p:oleObj name="Equation" r:id="rId7" imgW="380880" imgH="177480" progId="Equation.3">
                  <p:embed/>
                  <p:pic>
                    <p:nvPicPr>
                      <p:cNvPr id="11162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5875" y="4268788"/>
                        <a:ext cx="7048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32" name="Line 10"/>
          <p:cNvSpPr>
            <a:spLocks noChangeShapeType="1"/>
          </p:cNvSpPr>
          <p:nvPr/>
        </p:nvSpPr>
        <p:spPr bwMode="auto">
          <a:xfrm>
            <a:off x="2320925" y="3149600"/>
            <a:ext cx="28194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3" name="Oval 11" descr="Wide upward diagonal"/>
          <p:cNvSpPr>
            <a:spLocks noChangeArrowheads="1"/>
          </p:cNvSpPr>
          <p:nvPr/>
        </p:nvSpPr>
        <p:spPr bwMode="auto">
          <a:xfrm>
            <a:off x="7889876" y="2762251"/>
            <a:ext cx="720725" cy="739775"/>
          </a:xfrm>
          <a:prstGeom prst="ellipse">
            <a:avLst/>
          </a:prstGeom>
          <a:pattFill prst="wdUpDiag">
            <a:fgClr>
              <a:schemeClr val="tx1"/>
            </a:fgClr>
            <a:bgClr>
              <a:schemeClr val="bg1"/>
            </a:bgClr>
          </a:pattFill>
          <a:ln w="19050">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4" name="Line 12"/>
          <p:cNvSpPr>
            <a:spLocks noChangeShapeType="1"/>
          </p:cNvSpPr>
          <p:nvPr/>
        </p:nvSpPr>
        <p:spPr bwMode="auto">
          <a:xfrm flipV="1">
            <a:off x="7883525" y="1854200"/>
            <a:ext cx="0" cy="274320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5" name="Line 13"/>
          <p:cNvSpPr>
            <a:spLocks noChangeShapeType="1"/>
          </p:cNvSpPr>
          <p:nvPr/>
        </p:nvSpPr>
        <p:spPr bwMode="auto">
          <a:xfrm>
            <a:off x="6435725" y="3149600"/>
            <a:ext cx="3200400" cy="0"/>
          </a:xfrm>
          <a:prstGeom prst="line">
            <a:avLst/>
          </a:prstGeom>
          <a:noFill/>
          <a:ln w="2857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11621" name="Object 14"/>
          <p:cNvGraphicFramePr>
            <a:graphicFrameLocks noChangeAspect="1"/>
          </p:cNvGraphicFramePr>
          <p:nvPr/>
        </p:nvGraphicFramePr>
        <p:xfrm>
          <a:off x="7926389" y="1790701"/>
          <a:ext cx="795337" cy="466725"/>
        </p:xfrm>
        <a:graphic>
          <a:graphicData uri="http://schemas.openxmlformats.org/presentationml/2006/ole">
            <mc:AlternateContent xmlns:mc="http://schemas.openxmlformats.org/markup-compatibility/2006">
              <mc:Choice xmlns:v="urn:schemas-microsoft-com:vml" Requires="v">
                <p:oleObj spid="_x0000_s221188" name="Equation" r:id="rId9" imgW="368280" imgH="215640" progId="Equation.3">
                  <p:embed/>
                </p:oleObj>
              </mc:Choice>
              <mc:Fallback>
                <p:oleObj name="Equation" r:id="rId9" imgW="368280" imgH="215640" progId="Equation.3">
                  <p:embed/>
                  <p:pic>
                    <p:nvPicPr>
                      <p:cNvPr id="111621"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6389" y="1790701"/>
                        <a:ext cx="795337"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2" name="Object 15"/>
          <p:cNvGraphicFramePr>
            <a:graphicFrameLocks noChangeAspect="1"/>
          </p:cNvGraphicFramePr>
          <p:nvPr/>
        </p:nvGraphicFramePr>
        <p:xfrm>
          <a:off x="8874125" y="3292476"/>
          <a:ext cx="795338" cy="466725"/>
        </p:xfrm>
        <a:graphic>
          <a:graphicData uri="http://schemas.openxmlformats.org/presentationml/2006/ole">
            <mc:AlternateContent xmlns:mc="http://schemas.openxmlformats.org/markup-compatibility/2006">
              <mc:Choice xmlns:v="urn:schemas-microsoft-com:vml" Requires="v">
                <p:oleObj spid="_x0000_s221189" name="Equation" r:id="rId11" imgW="368280" imgH="215640" progId="Equation.3">
                  <p:embed/>
                </p:oleObj>
              </mc:Choice>
              <mc:Fallback>
                <p:oleObj name="Equation" r:id="rId11" imgW="368280" imgH="215640" progId="Equation.3">
                  <p:embed/>
                  <p:pic>
                    <p:nvPicPr>
                      <p:cNvPr id="111622"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4125" y="3292476"/>
                        <a:ext cx="795338"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3" name="Object 16"/>
          <p:cNvGraphicFramePr>
            <a:graphicFrameLocks noChangeAspect="1"/>
          </p:cNvGraphicFramePr>
          <p:nvPr/>
        </p:nvGraphicFramePr>
        <p:xfrm>
          <a:off x="8645525" y="3224214"/>
          <a:ext cx="165100" cy="306387"/>
        </p:xfrm>
        <a:graphic>
          <a:graphicData uri="http://schemas.openxmlformats.org/presentationml/2006/ole">
            <mc:AlternateContent xmlns:mc="http://schemas.openxmlformats.org/markup-compatibility/2006">
              <mc:Choice xmlns:v="urn:schemas-microsoft-com:vml" Requires="v">
                <p:oleObj spid="_x0000_s221190" name="Equation" r:id="rId13" imgW="88560" imgH="164880" progId="Equation.3">
                  <p:embed/>
                </p:oleObj>
              </mc:Choice>
              <mc:Fallback>
                <p:oleObj name="Equation" r:id="rId13" imgW="88560" imgH="164880" progId="Equation.3">
                  <p:embed/>
                  <p:pic>
                    <p:nvPicPr>
                      <p:cNvPr id="11162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45525" y="3224214"/>
                        <a:ext cx="165100"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4" name="Object 17"/>
          <p:cNvGraphicFramePr>
            <a:graphicFrameLocks noChangeAspect="1"/>
          </p:cNvGraphicFramePr>
          <p:nvPr/>
        </p:nvGraphicFramePr>
        <p:xfrm>
          <a:off x="6664326" y="3224214"/>
          <a:ext cx="377825" cy="306387"/>
        </p:xfrm>
        <a:graphic>
          <a:graphicData uri="http://schemas.openxmlformats.org/presentationml/2006/ole">
            <mc:AlternateContent xmlns:mc="http://schemas.openxmlformats.org/markup-compatibility/2006">
              <mc:Choice xmlns:v="urn:schemas-microsoft-com:vml" Requires="v">
                <p:oleObj spid="_x0000_s221191" name="Equation" r:id="rId15" imgW="203040" imgH="164880" progId="Equation.3">
                  <p:embed/>
                </p:oleObj>
              </mc:Choice>
              <mc:Fallback>
                <p:oleObj name="Equation" r:id="rId15" imgW="203040" imgH="164880" progId="Equation.3">
                  <p:embed/>
                  <p:pic>
                    <p:nvPicPr>
                      <p:cNvPr id="111624"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4326" y="3224214"/>
                        <a:ext cx="377825"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1636" name="Line 18"/>
          <p:cNvSpPr>
            <a:spLocks noChangeShapeType="1"/>
          </p:cNvSpPr>
          <p:nvPr/>
        </p:nvSpPr>
        <p:spPr bwMode="auto">
          <a:xfrm flipH="1" flipV="1">
            <a:off x="8340725" y="3759200"/>
            <a:ext cx="381000" cy="304800"/>
          </a:xfrm>
          <a:prstGeom prst="line">
            <a:avLst/>
          </a:prstGeom>
          <a:noFill/>
          <a:ln w="9525">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7" name="Text Box 19"/>
          <p:cNvSpPr txBox="1">
            <a:spLocks noChangeArrowheads="1"/>
          </p:cNvSpPr>
          <p:nvPr/>
        </p:nvSpPr>
        <p:spPr bwMode="auto">
          <a:xfrm>
            <a:off x="8188326" y="4140201"/>
            <a:ext cx="1870075" cy="3667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Vòng tròn đơn vị</a:t>
            </a:r>
          </a:p>
        </p:txBody>
      </p:sp>
      <p:sp>
        <p:nvSpPr>
          <p:cNvPr id="111638" name="Line 20"/>
          <p:cNvSpPr>
            <a:spLocks noChangeShapeType="1"/>
          </p:cNvSpPr>
          <p:nvPr/>
        </p:nvSpPr>
        <p:spPr bwMode="auto">
          <a:xfrm>
            <a:off x="5610225" y="2171700"/>
            <a:ext cx="304800" cy="0"/>
          </a:xfrm>
          <a:prstGeom prst="line">
            <a:avLst/>
          </a:prstGeom>
          <a:noFill/>
          <a:ln w="19050">
            <a:solidFill>
              <a:schemeClr val="tx1"/>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39" name="Text Box 21"/>
          <p:cNvSpPr txBox="1">
            <a:spLocks noChangeArrowheads="1"/>
          </p:cNvSpPr>
          <p:nvPr/>
        </p:nvSpPr>
        <p:spPr bwMode="auto">
          <a:xfrm>
            <a:off x="2784476" y="1219201"/>
            <a:ext cx="1579563" cy="39687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Mặt phẳng s</a:t>
            </a:r>
          </a:p>
        </p:txBody>
      </p:sp>
      <p:sp>
        <p:nvSpPr>
          <p:cNvPr id="111640" name="Text Box 22"/>
          <p:cNvSpPr txBox="1">
            <a:spLocks noChangeArrowheads="1"/>
          </p:cNvSpPr>
          <p:nvPr/>
        </p:nvSpPr>
        <p:spPr bwMode="auto">
          <a:xfrm>
            <a:off x="7121526" y="1244601"/>
            <a:ext cx="1579563" cy="39687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Mặt phẳng z</a:t>
            </a:r>
          </a:p>
        </p:txBody>
      </p:sp>
      <p:sp>
        <p:nvSpPr>
          <p:cNvPr id="111641" name="Rectangle 23" descr="Wide upward diagonal"/>
          <p:cNvSpPr>
            <a:spLocks noChangeArrowheads="1"/>
          </p:cNvSpPr>
          <p:nvPr/>
        </p:nvSpPr>
        <p:spPr bwMode="auto">
          <a:xfrm>
            <a:off x="4987925" y="4216400"/>
            <a:ext cx="533400" cy="381000"/>
          </a:xfrm>
          <a:prstGeom prst="rect">
            <a:avLst/>
          </a:prstGeom>
          <a:pattFill prst="wdUpDiag">
            <a:fgClr>
              <a:schemeClr val="tx1"/>
            </a:fgClr>
            <a:bgClr>
              <a:schemeClr val="bg1"/>
            </a:bgClr>
          </a:patt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1642" name="Text Box 24"/>
          <p:cNvSpPr txBox="1">
            <a:spLocks noChangeArrowheads="1"/>
          </p:cNvSpPr>
          <p:nvPr/>
        </p:nvSpPr>
        <p:spPr bwMode="auto">
          <a:xfrm>
            <a:off x="5597525" y="4241801"/>
            <a:ext cx="1492250" cy="36671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Miền ổn định</a:t>
            </a:r>
          </a:p>
        </p:txBody>
      </p:sp>
      <p:sp>
        <p:nvSpPr>
          <p:cNvPr id="244761" name="Rectangle 25"/>
          <p:cNvSpPr>
            <a:spLocks noChangeArrowheads="1"/>
          </p:cNvSpPr>
          <p:nvPr/>
        </p:nvSpPr>
        <p:spPr bwMode="auto">
          <a:xfrm>
            <a:off x="2362200" y="4876800"/>
            <a:ext cx="7543800" cy="457200"/>
          </a:xfrm>
          <a:prstGeom prst="rect">
            <a:avLst/>
          </a:prstGeom>
          <a:noFill/>
          <a:ln w="9525">
            <a:noFill/>
            <a:miter lim="800000"/>
            <a:headEnd/>
            <a:tailEnd/>
          </a:ln>
          <a:effectLst/>
        </p:spPr>
        <p:txBody>
          <a:bodyPr>
            <a:spAutoFit/>
          </a:bodyPr>
          <a:lstStyle/>
          <a:p>
            <a:pPr marL="0" marR="0" lvl="0" indent="0" algn="l" defTabSz="914400" rtl="0" eaLnBrk="1" fontAlgn="auto" latinLnBrk="0" hangingPunct="1">
              <a:lnSpc>
                <a:spcPct val="100000"/>
              </a:lnSpc>
              <a:spcBef>
                <a:spcPct val="20000"/>
              </a:spcBef>
              <a:spcAft>
                <a:spcPts val="0"/>
              </a:spcAft>
              <a:buClr>
                <a:srgbClr val="0000FF"/>
              </a:buClr>
              <a:buSzPct val="120000"/>
              <a:buFontTx/>
              <a:buNone/>
              <a:tabLst/>
              <a:defRPr/>
            </a:pPr>
            <a:r>
              <a:rPr kumimoji="0" lang="en-US" sz="2400" b="0" i="0" u="none" strike="noStrike" kern="1200" cap="none" spc="0" normalizeH="0" baseline="0" noProof="0">
                <a:ln>
                  <a:noFill/>
                </a:ln>
                <a:solidFill>
                  <a:prstClr val="black"/>
                </a:solidFill>
                <a:effectLst>
                  <a:outerShdw blurRad="38100" dist="38100" dir="2700000" algn="tl">
                    <a:srgbClr val="C0C0C0"/>
                  </a:outerShdw>
                </a:effectLst>
                <a:uLnTx/>
                <a:uFillTx/>
                <a:latin typeface="Arial" charset="0"/>
                <a:ea typeface="+mn-ea"/>
                <a:cs typeface="+mn-cs"/>
              </a:rPr>
              <a:t> Miền tương tự        	   		    Miền số</a:t>
            </a:r>
          </a:p>
        </p:txBody>
      </p:sp>
      <p:sp>
        <p:nvSpPr>
          <p:cNvPr id="111644" name="Freeform 26"/>
          <p:cNvSpPr>
            <a:spLocks/>
          </p:cNvSpPr>
          <p:nvPr/>
        </p:nvSpPr>
        <p:spPr bwMode="auto">
          <a:xfrm>
            <a:off x="3200400" y="2108200"/>
            <a:ext cx="4953000" cy="787400"/>
          </a:xfrm>
          <a:custGeom>
            <a:avLst/>
            <a:gdLst>
              <a:gd name="T0" fmla="*/ 0 w 3120"/>
              <a:gd name="T1" fmla="*/ 2147483647 h 496"/>
              <a:gd name="T2" fmla="*/ 2147483647 w 3120"/>
              <a:gd name="T3" fmla="*/ 2147483647 h 496"/>
              <a:gd name="T4" fmla="*/ 2147483647 w 3120"/>
              <a:gd name="T5" fmla="*/ 2147483647 h 496"/>
              <a:gd name="T6" fmla="*/ 2147483647 w 3120"/>
              <a:gd name="T7" fmla="*/ 2147483647 h 496"/>
              <a:gd name="T8" fmla="*/ 0 60000 65536"/>
              <a:gd name="T9" fmla="*/ 0 60000 65536"/>
              <a:gd name="T10" fmla="*/ 0 60000 65536"/>
              <a:gd name="T11" fmla="*/ 0 60000 65536"/>
              <a:gd name="T12" fmla="*/ 0 w 3120"/>
              <a:gd name="T13" fmla="*/ 0 h 496"/>
              <a:gd name="T14" fmla="*/ 3120 w 3120"/>
              <a:gd name="T15" fmla="*/ 496 h 496"/>
            </a:gdLst>
            <a:ahLst/>
            <a:cxnLst>
              <a:cxn ang="T8">
                <a:pos x="T0" y="T1"/>
              </a:cxn>
              <a:cxn ang="T9">
                <a:pos x="T2" y="T3"/>
              </a:cxn>
              <a:cxn ang="T10">
                <a:pos x="T4" y="T5"/>
              </a:cxn>
              <a:cxn ang="T11">
                <a:pos x="T6" y="T7"/>
              </a:cxn>
            </a:cxnLst>
            <a:rect l="T12" t="T13" r="T14" b="T15"/>
            <a:pathLst>
              <a:path w="3120" h="496">
                <a:moveTo>
                  <a:pt x="0" y="352"/>
                </a:moveTo>
                <a:cubicBezTo>
                  <a:pt x="52" y="256"/>
                  <a:pt x="104" y="160"/>
                  <a:pt x="432" y="112"/>
                </a:cubicBezTo>
                <a:cubicBezTo>
                  <a:pt x="760" y="64"/>
                  <a:pt x="1520" y="0"/>
                  <a:pt x="1968" y="64"/>
                </a:cubicBezTo>
                <a:cubicBezTo>
                  <a:pt x="2416" y="128"/>
                  <a:pt x="2768" y="312"/>
                  <a:pt x="3120" y="496"/>
                </a:cubicBezTo>
              </a:path>
            </a:pathLst>
          </a:custGeom>
          <a:noFill/>
          <a:ln w="19050">
            <a:solidFill>
              <a:schemeClr val="tx1"/>
            </a:solidFill>
            <a:round/>
            <a:headEnd type="oval" w="med" len="med"/>
            <a:tailEnd type="oval"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11625" name="Object 27"/>
          <p:cNvGraphicFramePr>
            <a:graphicFrameLocks noGrp="1" noChangeAspect="1"/>
          </p:cNvGraphicFramePr>
          <p:nvPr>
            <p:ph idx="1"/>
          </p:nvPr>
        </p:nvGraphicFramePr>
        <p:xfrm>
          <a:off x="2819400" y="5349875"/>
          <a:ext cx="1295400" cy="863600"/>
        </p:xfrm>
        <a:graphic>
          <a:graphicData uri="http://schemas.openxmlformats.org/presentationml/2006/ole">
            <mc:AlternateContent xmlns:mc="http://schemas.openxmlformats.org/markup-compatibility/2006">
              <mc:Choice xmlns:v="urn:schemas-microsoft-com:vml" Requires="v">
                <p:oleObj spid="_x0000_s221192" name="Equation" r:id="rId17" imgW="685800" imgH="457200" progId="Equation.DSMT4">
                  <p:embed/>
                </p:oleObj>
              </mc:Choice>
              <mc:Fallback>
                <p:oleObj name="Equation" r:id="rId17" imgW="685800" imgH="457200" progId="Equation.DSMT4">
                  <p:embed/>
                  <p:pic>
                    <p:nvPicPr>
                      <p:cNvPr id="111625"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9400" y="5349875"/>
                        <a:ext cx="12954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6" name="Object 28"/>
          <p:cNvGraphicFramePr>
            <a:graphicFrameLocks noChangeAspect="1"/>
          </p:cNvGraphicFramePr>
          <p:nvPr/>
        </p:nvGraphicFramePr>
        <p:xfrm>
          <a:off x="6477000" y="5511800"/>
          <a:ext cx="2787650" cy="693738"/>
        </p:xfrm>
        <a:graphic>
          <a:graphicData uri="http://schemas.openxmlformats.org/presentationml/2006/ole">
            <mc:AlternateContent xmlns:mc="http://schemas.openxmlformats.org/markup-compatibility/2006">
              <mc:Choice xmlns:v="urn:schemas-microsoft-com:vml" Requires="v">
                <p:oleObj spid="_x0000_s221193" name="Equation" r:id="rId19" imgW="1422360" imgH="355320" progId="Equation.DSMT4">
                  <p:embed/>
                </p:oleObj>
              </mc:Choice>
              <mc:Fallback>
                <p:oleObj name="Equation" r:id="rId19" imgW="1422360" imgH="355320" progId="Equation.DSMT4">
                  <p:embed/>
                  <p:pic>
                    <p:nvPicPr>
                      <p:cNvPr id="111626"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7000" y="5511800"/>
                        <a:ext cx="2787650"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7394041"/>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p:cNvSpPr>
            <a:spLocks noGrp="1" noChangeArrowheads="1"/>
          </p:cNvSpPr>
          <p:nvPr>
            <p:ph type="title"/>
          </p:nvPr>
        </p:nvSpPr>
        <p:spPr>
          <a:xfrm>
            <a:off x="1752600" y="152401"/>
            <a:ext cx="8534400" cy="639763"/>
          </a:xfrm>
        </p:spPr>
        <p:txBody>
          <a:bodyPr>
            <a:normAutofit fontScale="90000"/>
          </a:bodyPr>
          <a:lstStyle/>
          <a:p>
            <a:pPr eaLnBrk="1" hangingPunct="1"/>
            <a:r>
              <a:rPr lang="en-US"/>
              <a:t>Ví Dụ</a:t>
            </a:r>
          </a:p>
        </p:txBody>
      </p:sp>
      <p:sp>
        <p:nvSpPr>
          <p:cNvPr id="112645" name="Rectangle 3"/>
          <p:cNvSpPr>
            <a:spLocks noGrp="1" noChangeArrowheads="1"/>
          </p:cNvSpPr>
          <p:nvPr>
            <p:ph type="body" sz="half" idx="1"/>
          </p:nvPr>
        </p:nvSpPr>
        <p:spPr>
          <a:xfrm>
            <a:off x="1981200" y="1219201"/>
            <a:ext cx="8382000" cy="4906963"/>
          </a:xfrm>
        </p:spPr>
        <p:txBody>
          <a:bodyPr/>
          <a:lstStyle/>
          <a:p>
            <a:pPr algn="just" eaLnBrk="1" hangingPunct="1"/>
            <a:r>
              <a:rPr lang="en-US">
                <a:solidFill>
                  <a:srgbClr val="3366FF"/>
                </a:solidFill>
              </a:rPr>
              <a:t>Ví dụ:</a:t>
            </a:r>
            <a:r>
              <a:rPr lang="en-US"/>
              <a:t> Cho một bộ lọc tương tự có hàm truyền đạt: </a:t>
            </a:r>
          </a:p>
          <a:p>
            <a:pPr algn="just" eaLnBrk="1" hangingPunct="1"/>
            <a:endParaRPr lang="en-US"/>
          </a:p>
          <a:p>
            <a:pPr algn="just" eaLnBrk="1" hangingPunct="1">
              <a:buFontTx/>
              <a:buNone/>
            </a:pPr>
            <a:r>
              <a:rPr lang="en-US"/>
              <a:t>	</a:t>
            </a:r>
          </a:p>
          <a:p>
            <a:pPr algn="just" eaLnBrk="1" hangingPunct="1">
              <a:buFontTx/>
              <a:buNone/>
            </a:pPr>
            <a:r>
              <a:rPr lang="en-US"/>
              <a:t>	Hãy tìm hàm truyền đạt H(z) của bộ lọc số tương ứng bằng pp tương đương vi phân. Vẽ sơ đồ thực hiện bộ lọc.</a:t>
            </a:r>
          </a:p>
          <a:p>
            <a:pPr algn="just" eaLnBrk="1" hangingPunct="1">
              <a:buFontTx/>
              <a:buNone/>
            </a:pPr>
            <a:r>
              <a:rPr lang="en-US">
                <a:solidFill>
                  <a:srgbClr val="3366FF"/>
                </a:solidFill>
              </a:rPr>
              <a:t>	Giải:</a:t>
            </a:r>
          </a:p>
        </p:txBody>
      </p:sp>
      <p:graphicFrame>
        <p:nvGraphicFramePr>
          <p:cNvPr id="112642" name="Object 4"/>
          <p:cNvGraphicFramePr>
            <a:graphicFrameLocks noGrp="1" noChangeAspect="1"/>
          </p:cNvGraphicFramePr>
          <p:nvPr>
            <p:ph sz="quarter" idx="2"/>
          </p:nvPr>
        </p:nvGraphicFramePr>
        <p:xfrm>
          <a:off x="5181600" y="1651000"/>
          <a:ext cx="1524000" cy="679450"/>
        </p:xfrm>
        <a:graphic>
          <a:graphicData uri="http://schemas.openxmlformats.org/presentationml/2006/ole">
            <mc:AlternateContent xmlns:mc="http://schemas.openxmlformats.org/markup-compatibility/2006">
              <mc:Choice xmlns:v="urn:schemas-microsoft-com:vml" Requires="v">
                <p:oleObj spid="_x0000_s222209" name="Equation" r:id="rId3" imgW="939600" imgH="419040" progId="Equation.DSMT4">
                  <p:embed/>
                </p:oleObj>
              </mc:Choice>
              <mc:Fallback>
                <p:oleObj name="Equation" r:id="rId3" imgW="939600" imgH="419040" progId="Equation.DSMT4">
                  <p:embed/>
                  <p:pic>
                    <p:nvPicPr>
                      <p:cNvPr id="1126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651000"/>
                        <a:ext cx="152400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3" name="Object 5"/>
          <p:cNvGraphicFramePr>
            <a:graphicFrameLocks noGrp="1" noChangeAspect="1"/>
          </p:cNvGraphicFramePr>
          <p:nvPr>
            <p:ph sz="quarter" idx="3"/>
          </p:nvPr>
        </p:nvGraphicFramePr>
        <p:xfrm>
          <a:off x="3183467" y="3951114"/>
          <a:ext cx="5362222" cy="2144889"/>
        </p:xfrm>
        <a:graphic>
          <a:graphicData uri="http://schemas.openxmlformats.org/presentationml/2006/ole">
            <mc:AlternateContent xmlns:mc="http://schemas.openxmlformats.org/markup-compatibility/2006">
              <mc:Choice xmlns:v="urn:schemas-microsoft-com:vml" Requires="v">
                <p:oleObj spid="_x0000_s222210" name="Equation" r:id="rId5" imgW="2857320" imgH="1015920" progId="Equation.DSMT4">
                  <p:embed/>
                </p:oleObj>
              </mc:Choice>
              <mc:Fallback>
                <p:oleObj name="Equation" r:id="rId5" imgW="2857320" imgH="1015920" progId="Equation.DSMT4">
                  <p:embed/>
                  <p:pic>
                    <p:nvPicPr>
                      <p:cNvPr id="11264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467" y="3951114"/>
                        <a:ext cx="5362222" cy="2144889"/>
                      </a:xfrm>
                      <a:prstGeom prst="rect">
                        <a:avLst/>
                      </a:prstGeom>
                      <a:noFill/>
                    </p:spPr>
                  </p:pic>
                </p:oleObj>
              </mc:Fallback>
            </mc:AlternateContent>
          </a:graphicData>
        </a:graphic>
      </p:graphicFrame>
    </p:spTree>
    <p:extLst>
      <p:ext uri="{BB962C8B-B14F-4D97-AF65-F5344CB8AC3E}">
        <p14:creationId xmlns:p14="http://schemas.microsoft.com/office/powerpoint/2010/main" val="1251941471"/>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3"/>
          <p:cNvSpPr>
            <a:spLocks noChangeArrowheads="1"/>
          </p:cNvSpPr>
          <p:nvPr/>
        </p:nvSpPr>
        <p:spPr bwMode="auto">
          <a:xfrm>
            <a:off x="0" y="-246221"/>
            <a:ext cx="12192000" cy="3416320"/>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prstClr val="black"/>
              </a:solidFill>
              <a:effectLst/>
              <a:uLnTx/>
              <a:uFillTx/>
              <a:latin typeface="Arial"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Chương</a:t>
            </a:r>
            <a:r>
              <a:rPr kumimoji="0" lang="en-US" sz="32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4: </a:t>
            </a:r>
            <a:r>
              <a:rPr kumimoji="0" lang="en-US" sz="32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Biến</a:t>
            </a:r>
            <a:r>
              <a:rPr kumimoji="0" lang="en-US" sz="32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32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Đổi</a:t>
            </a:r>
            <a:r>
              <a:rPr kumimoji="0" lang="en-US" sz="32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Fourier </a:t>
            </a:r>
            <a:r>
              <a:rPr kumimoji="0" lang="en-US" sz="32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Rời</a:t>
            </a:r>
            <a:r>
              <a:rPr kumimoji="0" lang="en-US" sz="32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32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Rạc</a:t>
            </a:r>
            <a:endParaRPr kumimoji="0" lang="en-US" sz="32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4.1.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(Discrete Fourier Transform – DFT)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chính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vòng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thấy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thiết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liên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điểm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biệt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68615" name="Rectangle 4"/>
          <p:cNvSpPr>
            <a:spLocks noChangeArrowheads="1"/>
          </p:cNvSpPr>
          <p:nvPr/>
        </p:nvSpPr>
        <p:spPr bwMode="auto">
          <a:xfrm>
            <a:off x="4114800" y="4876800"/>
            <a:ext cx="222250" cy="2603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68616" name="Rectangle 5"/>
          <p:cNvSpPr>
            <a:spLocks noChangeArrowheads="1"/>
          </p:cNvSpPr>
          <p:nvPr/>
        </p:nvSpPr>
        <p:spPr bwMode="auto">
          <a:xfrm>
            <a:off x="1524001" y="227278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8610" name="Object 6"/>
          <p:cNvGraphicFramePr>
            <a:graphicFrameLocks noChangeAspect="1"/>
          </p:cNvGraphicFramePr>
          <p:nvPr/>
        </p:nvGraphicFramePr>
        <p:xfrm>
          <a:off x="6629400" y="3429000"/>
          <a:ext cx="2971800" cy="2443162"/>
        </p:xfrm>
        <a:graphic>
          <a:graphicData uri="http://schemas.openxmlformats.org/presentationml/2006/ole">
            <mc:AlternateContent xmlns:mc="http://schemas.openxmlformats.org/markup-compatibility/2006">
              <mc:Choice xmlns:v="urn:schemas-microsoft-com:vml" Requires="v">
                <p:oleObj spid="_x0000_s223233" r:id="rId3" imgW="2229307" imgH="1788566" progId="">
                  <p:embed/>
                </p:oleObj>
              </mc:Choice>
              <mc:Fallback>
                <p:oleObj r:id="rId3" imgW="2229307" imgH="1788566" progId="">
                  <p:embed/>
                  <p:pic>
                    <p:nvPicPr>
                      <p:cNvPr id="686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429000"/>
                        <a:ext cx="2971800" cy="2443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7"/>
          <p:cNvGraphicFramePr>
            <a:graphicFrameLocks noChangeAspect="1"/>
          </p:cNvGraphicFramePr>
          <p:nvPr/>
        </p:nvGraphicFramePr>
        <p:xfrm>
          <a:off x="2809151" y="3982061"/>
          <a:ext cx="1676400" cy="630238"/>
        </p:xfrm>
        <a:graphic>
          <a:graphicData uri="http://schemas.openxmlformats.org/presentationml/2006/ole">
            <mc:AlternateContent xmlns:mc="http://schemas.openxmlformats.org/markup-compatibility/2006">
              <mc:Choice xmlns:v="urn:schemas-microsoft-com:vml" Requires="v">
                <p:oleObj spid="_x0000_s223234" name="Equation" r:id="rId5" imgW="1040948" imgH="393529" progId="Equation.DSMT4">
                  <p:embed/>
                </p:oleObj>
              </mc:Choice>
              <mc:Fallback>
                <p:oleObj name="Equation" r:id="rId5" imgW="1040948" imgH="393529" progId="Equation.DSMT4">
                  <p:embed/>
                  <p:pic>
                    <p:nvPicPr>
                      <p:cNvPr id="6861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151" y="3982061"/>
                        <a:ext cx="1676400"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7" name="Rectangle 8"/>
          <p:cNvSpPr>
            <a:spLocks noChangeArrowheads="1"/>
          </p:cNvSpPr>
          <p:nvPr/>
        </p:nvSpPr>
        <p:spPr bwMode="auto">
          <a:xfrm>
            <a:off x="0" y="3300413"/>
            <a:ext cx="4980851" cy="1200329"/>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Ví</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t/h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hoàn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8</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 8 Chia 8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68618" name="Rectangle 9"/>
          <p:cNvSpPr>
            <a:spLocks noChangeArrowheads="1"/>
          </p:cNvSpPr>
          <p:nvPr/>
        </p:nvSpPr>
        <p:spPr bwMode="auto">
          <a:xfrm>
            <a:off x="1524001" y="31157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8612" name="Object 10"/>
          <p:cNvGraphicFramePr>
            <a:graphicFrameLocks noChangeAspect="1"/>
          </p:cNvGraphicFramePr>
          <p:nvPr/>
        </p:nvGraphicFramePr>
        <p:xfrm>
          <a:off x="4980851" y="3300413"/>
          <a:ext cx="685800" cy="420688"/>
        </p:xfrm>
        <a:graphic>
          <a:graphicData uri="http://schemas.openxmlformats.org/presentationml/2006/ole">
            <mc:AlternateContent xmlns:mc="http://schemas.openxmlformats.org/markup-compatibility/2006">
              <mc:Choice xmlns:v="urn:schemas-microsoft-com:vml" Requires="v">
                <p:oleObj spid="_x0000_s223235" name="Equation" r:id="rId7" imgW="418918" imgH="253890" progId="Equation.DSMT4">
                  <p:embed/>
                </p:oleObj>
              </mc:Choice>
              <mc:Fallback>
                <p:oleObj name="Equation" r:id="rId7" imgW="418918" imgH="253890" progId="Equation.DSMT4">
                  <p:embed/>
                  <p:pic>
                    <p:nvPicPr>
                      <p:cNvPr id="6861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0851" y="3300413"/>
                        <a:ext cx="6858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3522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61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6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6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6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Rectangle 2"/>
          <p:cNvSpPr>
            <a:spLocks noGrp="1" noChangeArrowheads="1"/>
          </p:cNvSpPr>
          <p:nvPr>
            <p:ph type="title"/>
          </p:nvPr>
        </p:nvSpPr>
        <p:spPr>
          <a:xfrm>
            <a:off x="0" y="110207"/>
            <a:ext cx="12192000" cy="914400"/>
          </a:xfrm>
        </p:spPr>
        <p:txBody>
          <a:bodyPr/>
          <a:lstStyle/>
          <a:p>
            <a:pPr algn="l" eaLnBrk="1" hangingPunct="1"/>
            <a:r>
              <a:rPr lang="en-US" sz="2400" i="1">
                <a:solidFill>
                  <a:srgbClr val="0000FF"/>
                </a:solidFill>
              </a:rPr>
              <a:t>4.1.1.  BIẾN ĐỔI FOURIER RỜI RẠC  ĐỐI VỚI DÃY TUẦN HOÀN CÓ CHU KỲ N </a:t>
            </a:r>
            <a:br>
              <a:rPr lang="en-US" sz="2400" i="1">
                <a:solidFill>
                  <a:srgbClr val="0000FF"/>
                </a:solidFill>
              </a:rPr>
            </a:br>
            <a:r>
              <a:rPr lang="en-US" sz="2400" i="1">
                <a:solidFill>
                  <a:srgbClr val="0000FF"/>
                </a:solidFill>
              </a:rPr>
              <a:t>				(Discrete Fourier Series – DFS)</a:t>
            </a:r>
            <a:endParaRPr lang="en-US" sz="1500">
              <a:solidFill>
                <a:srgbClr val="0000FF"/>
              </a:solidFill>
            </a:endParaRPr>
          </a:p>
        </p:txBody>
      </p:sp>
      <p:graphicFrame>
        <p:nvGraphicFramePr>
          <p:cNvPr id="69634" name="Object 3"/>
          <p:cNvGraphicFramePr>
            <a:graphicFrameLocks noChangeAspect="1"/>
          </p:cNvGraphicFramePr>
          <p:nvPr/>
        </p:nvGraphicFramePr>
        <p:xfrm>
          <a:off x="2962539" y="2051868"/>
          <a:ext cx="4800600" cy="917293"/>
        </p:xfrm>
        <a:graphic>
          <a:graphicData uri="http://schemas.openxmlformats.org/presentationml/2006/ole">
            <mc:AlternateContent xmlns:mc="http://schemas.openxmlformats.org/markup-compatibility/2006">
              <mc:Choice xmlns:v="urn:schemas-microsoft-com:vml" Requires="v">
                <p:oleObj spid="_x0000_s224257" name="Equation" r:id="rId3" imgW="2463800" imgH="444500" progId="Equation.DSMT4">
                  <p:embed/>
                </p:oleObj>
              </mc:Choice>
              <mc:Fallback>
                <p:oleObj name="Equation" r:id="rId3" imgW="2463800" imgH="444500" progId="Equation.DSMT4">
                  <p:embed/>
                  <p:pic>
                    <p:nvPicPr>
                      <p:cNvPr id="6963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2539" y="2051868"/>
                        <a:ext cx="4800600" cy="917293"/>
                      </a:xfrm>
                      <a:prstGeom prst="rect">
                        <a:avLst/>
                      </a:prstGeom>
                      <a:noFill/>
                    </p:spPr>
                  </p:pic>
                </p:oleObj>
              </mc:Fallback>
            </mc:AlternateContent>
          </a:graphicData>
        </a:graphic>
      </p:graphicFrame>
      <p:graphicFrame>
        <p:nvGraphicFramePr>
          <p:cNvPr id="69635" name="Object 4"/>
          <p:cNvGraphicFramePr>
            <a:graphicFrameLocks noChangeAspect="1"/>
          </p:cNvGraphicFramePr>
          <p:nvPr/>
        </p:nvGraphicFramePr>
        <p:xfrm>
          <a:off x="1743339" y="2905082"/>
          <a:ext cx="1219200" cy="723900"/>
        </p:xfrm>
        <a:graphic>
          <a:graphicData uri="http://schemas.openxmlformats.org/presentationml/2006/ole">
            <mc:AlternateContent xmlns:mc="http://schemas.openxmlformats.org/markup-compatibility/2006">
              <mc:Choice xmlns:v="urn:schemas-microsoft-com:vml" Requires="v">
                <p:oleObj spid="_x0000_s224258" name="Equation" r:id="rId5" imgW="660113" imgH="393529" progId="Equation.DSMT4">
                  <p:embed/>
                </p:oleObj>
              </mc:Choice>
              <mc:Fallback>
                <p:oleObj name="Equation" r:id="rId5" imgW="660113" imgH="393529" progId="Equation.DSMT4">
                  <p:embed/>
                  <p:pic>
                    <p:nvPicPr>
                      <p:cNvPr id="6963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339" y="2905082"/>
                        <a:ext cx="12192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6" name="Object 5"/>
          <p:cNvGraphicFramePr>
            <a:graphicFrameLocks noChangeAspect="1"/>
          </p:cNvGraphicFramePr>
          <p:nvPr/>
        </p:nvGraphicFramePr>
        <p:xfrm>
          <a:off x="1489394" y="3615931"/>
          <a:ext cx="2514600" cy="660400"/>
        </p:xfrm>
        <a:graphic>
          <a:graphicData uri="http://schemas.openxmlformats.org/presentationml/2006/ole">
            <mc:AlternateContent xmlns:mc="http://schemas.openxmlformats.org/markup-compatibility/2006">
              <mc:Choice xmlns:v="urn:schemas-microsoft-com:vml" Requires="v">
                <p:oleObj spid="_x0000_s224259" name="Equation" r:id="rId7" imgW="1307532" imgH="342751" progId="Equation.DSMT4">
                  <p:embed/>
                </p:oleObj>
              </mc:Choice>
              <mc:Fallback>
                <p:oleObj name="Equation" r:id="rId7" imgW="1307532" imgH="342751" progId="Equation.DSMT4">
                  <p:embed/>
                  <p:pic>
                    <p:nvPicPr>
                      <p:cNvPr id="6963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394" y="3615931"/>
                        <a:ext cx="25146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1" name="Rectangle 6"/>
          <p:cNvSpPr>
            <a:spLocks noChangeArrowheads="1"/>
          </p:cNvSpPr>
          <p:nvPr/>
        </p:nvSpPr>
        <p:spPr bwMode="auto">
          <a:xfrm>
            <a:off x="9694" y="827119"/>
            <a:ext cx="12182306" cy="1569612"/>
          </a:xfrm>
          <a:prstGeom prst="rect">
            <a:avLst/>
          </a:prstGeom>
          <a:noFill/>
          <a:ln w="9525">
            <a:noFill/>
            <a:miter lim="800000"/>
            <a:headEnd/>
            <a:tailEnd/>
          </a:ln>
        </p:spPr>
        <p:txBody>
          <a:bodyPr wrap="square" tIns="76176" bIns="76176" anchor="ctr">
            <a:spAutoFit/>
          </a:bodyPr>
          <a:lstStyle/>
          <a:p>
            <a:pPr marL="457200" marR="0" lvl="0" indent="-457200" algn="just" defTabSz="914400" rtl="0" eaLnBrk="1" fontAlgn="auto" latinLnBrk="0" hangingPunct="1">
              <a:lnSpc>
                <a:spcPct val="100000"/>
              </a:lnSpc>
              <a:spcBef>
                <a:spcPts val="0"/>
              </a:spcBef>
              <a:spcAft>
                <a:spcPts val="0"/>
              </a:spcAft>
              <a:buClrTx/>
              <a:buSzTx/>
              <a:buFontTx/>
              <a:buAutoNum type="alphaLcPeriod"/>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just" defTabSz="914400" rtl="0" eaLnBrk="0"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69642" name="Rectangle 7"/>
          <p:cNvSpPr>
            <a:spLocks noChangeArrowheads="1"/>
          </p:cNvSpPr>
          <p:nvPr/>
        </p:nvSpPr>
        <p:spPr bwMode="auto">
          <a:xfrm>
            <a:off x="1524000" y="3048000"/>
            <a:ext cx="679450" cy="260350"/>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charset="0"/>
                <a:ea typeface="+mn-ea"/>
                <a:cs typeface="Times New Roman" pitchFamily="18" charset="0"/>
              </a:rPr>
              <a:t> </a:t>
            </a: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69643" name="Rectangle 8"/>
          <p:cNvSpPr>
            <a:spLocks noChangeArrowheads="1"/>
          </p:cNvSpPr>
          <p:nvPr/>
        </p:nvSpPr>
        <p:spPr bwMode="auto">
          <a:xfrm>
            <a:off x="1524001" y="35491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644" name="Rectangle 9"/>
          <p:cNvSpPr>
            <a:spLocks noChangeArrowheads="1"/>
          </p:cNvSpPr>
          <p:nvPr/>
        </p:nvSpPr>
        <p:spPr bwMode="auto">
          <a:xfrm>
            <a:off x="-23615" y="2969162"/>
            <a:ext cx="2031325" cy="3046988"/>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69645" name="Rectangle 10"/>
          <p:cNvSpPr>
            <a:spLocks noChangeArrowheads="1"/>
          </p:cNvSpPr>
          <p:nvPr/>
        </p:nvSpPr>
        <p:spPr bwMode="auto">
          <a:xfrm>
            <a:off x="1524001" y="30300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9637" name="Object 11"/>
          <p:cNvGraphicFramePr>
            <a:graphicFrameLocks noChangeAspect="1"/>
          </p:cNvGraphicFramePr>
          <p:nvPr/>
        </p:nvGraphicFramePr>
        <p:xfrm>
          <a:off x="1420863" y="4383242"/>
          <a:ext cx="2514600" cy="825500"/>
        </p:xfrm>
        <a:graphic>
          <a:graphicData uri="http://schemas.openxmlformats.org/presentationml/2006/ole">
            <mc:AlternateContent xmlns:mc="http://schemas.openxmlformats.org/markup-compatibility/2006">
              <mc:Choice xmlns:v="urn:schemas-microsoft-com:vml" Requires="v">
                <p:oleObj spid="_x0000_s224260" name="Equation" r:id="rId9" imgW="1307532" imgH="431613" progId="Equation.DSMT4">
                  <p:embed/>
                </p:oleObj>
              </mc:Choice>
              <mc:Fallback>
                <p:oleObj name="Equation" r:id="rId9" imgW="1307532" imgH="431613" progId="Equation.DSMT4">
                  <p:embed/>
                  <p:pic>
                    <p:nvPicPr>
                      <p:cNvPr id="69637"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0863" y="4383242"/>
                        <a:ext cx="2514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8" name="Object 12"/>
          <p:cNvGraphicFramePr>
            <a:graphicFrameLocks noChangeAspect="1"/>
          </p:cNvGraphicFramePr>
          <p:nvPr/>
        </p:nvGraphicFramePr>
        <p:xfrm>
          <a:off x="1687563" y="5580296"/>
          <a:ext cx="2308225" cy="490537"/>
        </p:xfrm>
        <a:graphic>
          <a:graphicData uri="http://schemas.openxmlformats.org/presentationml/2006/ole">
            <mc:AlternateContent xmlns:mc="http://schemas.openxmlformats.org/markup-compatibility/2006">
              <mc:Choice xmlns:v="urn:schemas-microsoft-com:vml" Requires="v">
                <p:oleObj spid="_x0000_s224261" name="Equation" r:id="rId11" imgW="1295280" imgH="279360" progId="Equation.DSMT4">
                  <p:embed/>
                </p:oleObj>
              </mc:Choice>
              <mc:Fallback>
                <p:oleObj name="Equation" r:id="rId11" imgW="1295280" imgH="279360" progId="Equation.DSMT4">
                  <p:embed/>
                  <p:pic>
                    <p:nvPicPr>
                      <p:cNvPr id="69638"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87563" y="5580296"/>
                        <a:ext cx="2308225"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9" name="Object 13"/>
          <p:cNvGraphicFramePr>
            <a:graphicFrameLocks noChangeAspect="1"/>
          </p:cNvGraphicFramePr>
          <p:nvPr/>
        </p:nvGraphicFramePr>
        <p:xfrm>
          <a:off x="1687563" y="6252647"/>
          <a:ext cx="1981200" cy="422275"/>
        </p:xfrm>
        <a:graphic>
          <a:graphicData uri="http://schemas.openxmlformats.org/presentationml/2006/ole">
            <mc:AlternateContent xmlns:mc="http://schemas.openxmlformats.org/markup-compatibility/2006">
              <mc:Choice xmlns:v="urn:schemas-microsoft-com:vml" Requires="v">
                <p:oleObj spid="_x0000_s224262" name="Equation" r:id="rId13" imgW="1206360" imgH="253800" progId="Equation.DSMT4">
                  <p:embed/>
                </p:oleObj>
              </mc:Choice>
              <mc:Fallback>
                <p:oleObj name="Equation" r:id="rId13" imgW="1206360" imgH="253800" progId="Equation.DSMT4">
                  <p:embed/>
                  <p:pic>
                    <p:nvPicPr>
                      <p:cNvPr id="69639"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87563" y="6252647"/>
                        <a:ext cx="19812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7" name="Rectangle 15"/>
          <p:cNvSpPr>
            <a:spLocks noChangeArrowheads="1"/>
          </p:cNvSpPr>
          <p:nvPr/>
        </p:nvSpPr>
        <p:spPr bwMode="auto">
          <a:xfrm>
            <a:off x="1524001" y="352214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072398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4" name="Rectangle 2"/>
          <p:cNvSpPr>
            <a:spLocks noGrp="1" noChangeArrowheads="1"/>
          </p:cNvSpPr>
          <p:nvPr>
            <p:ph type="title"/>
          </p:nvPr>
        </p:nvSpPr>
        <p:spPr>
          <a:xfrm>
            <a:off x="76200" y="93941"/>
            <a:ext cx="8534400" cy="639763"/>
          </a:xfrm>
        </p:spPr>
        <p:txBody>
          <a:bodyPr>
            <a:normAutofit fontScale="90000"/>
          </a:bodyPr>
          <a:lstStyle/>
          <a:p>
            <a:pPr algn="l" eaLnBrk="1" hangingPunct="1"/>
            <a:r>
              <a:rPr lang="en-US" err="1">
                <a:solidFill>
                  <a:srgbClr val="0066FF"/>
                </a:solidFill>
              </a:rPr>
              <a:t>Ví</a:t>
            </a:r>
            <a:r>
              <a:rPr lang="en-US">
                <a:solidFill>
                  <a:srgbClr val="0066FF"/>
                </a:solidFill>
              </a:rPr>
              <a:t> </a:t>
            </a:r>
            <a:r>
              <a:rPr lang="en-US" err="1">
                <a:solidFill>
                  <a:srgbClr val="0066FF"/>
                </a:solidFill>
              </a:rPr>
              <a:t>Dụ</a:t>
            </a:r>
            <a:endParaRPr lang="en-US">
              <a:solidFill>
                <a:srgbClr val="0066FF"/>
              </a:solidFill>
            </a:endParaRPr>
          </a:p>
        </p:txBody>
      </p:sp>
      <p:graphicFrame>
        <p:nvGraphicFramePr>
          <p:cNvPr id="70658" name="Object 3"/>
          <p:cNvGraphicFramePr>
            <a:graphicFrameLocks noChangeAspect="1"/>
          </p:cNvGraphicFramePr>
          <p:nvPr/>
        </p:nvGraphicFramePr>
        <p:xfrm>
          <a:off x="4525963" y="632178"/>
          <a:ext cx="3033100" cy="874639"/>
        </p:xfrm>
        <a:graphic>
          <a:graphicData uri="http://schemas.openxmlformats.org/presentationml/2006/ole">
            <mc:AlternateContent xmlns:mc="http://schemas.openxmlformats.org/markup-compatibility/2006">
              <mc:Choice xmlns:v="urn:schemas-microsoft-com:vml" Requires="v">
                <p:oleObj spid="_x0000_s225281" name="Equation" r:id="rId3" imgW="1663700" imgH="457200" progId="Equation.DSMT4">
                  <p:embed/>
                </p:oleObj>
              </mc:Choice>
              <mc:Fallback>
                <p:oleObj name="Equation" r:id="rId3" imgW="1663700" imgH="457200" progId="Equation.DSMT4">
                  <p:embed/>
                  <p:pic>
                    <p:nvPicPr>
                      <p:cNvPr id="7065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963" y="632178"/>
                        <a:ext cx="3033100" cy="874639"/>
                      </a:xfrm>
                      <a:prstGeom prst="rect">
                        <a:avLst/>
                      </a:prstGeom>
                      <a:noFill/>
                    </p:spPr>
                  </p:pic>
                </p:oleObj>
              </mc:Fallback>
            </mc:AlternateContent>
          </a:graphicData>
        </a:graphic>
      </p:graphicFrame>
      <p:graphicFrame>
        <p:nvGraphicFramePr>
          <p:cNvPr id="70659" name="Object 4"/>
          <p:cNvGraphicFramePr>
            <a:graphicFrameLocks noChangeAspect="1"/>
          </p:cNvGraphicFramePr>
          <p:nvPr/>
        </p:nvGraphicFramePr>
        <p:xfrm>
          <a:off x="1934407" y="2194286"/>
          <a:ext cx="3352800" cy="780484"/>
        </p:xfrm>
        <a:graphic>
          <a:graphicData uri="http://schemas.openxmlformats.org/presentationml/2006/ole">
            <mc:AlternateContent xmlns:mc="http://schemas.openxmlformats.org/markup-compatibility/2006">
              <mc:Choice xmlns:v="urn:schemas-microsoft-com:vml" Requires="v">
                <p:oleObj spid="_x0000_s225282" name="Equation" r:id="rId5" imgW="2133600" imgH="444500" progId="Equation.DSMT4">
                  <p:embed/>
                </p:oleObj>
              </mc:Choice>
              <mc:Fallback>
                <p:oleObj name="Equation" r:id="rId5" imgW="2133600" imgH="444500" progId="Equation.DSMT4">
                  <p:embed/>
                  <p:pic>
                    <p:nvPicPr>
                      <p:cNvPr id="7065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4407" y="2194286"/>
                        <a:ext cx="3352800" cy="780484"/>
                      </a:xfrm>
                      <a:prstGeom prst="rect">
                        <a:avLst/>
                      </a:prstGeom>
                      <a:noFill/>
                    </p:spPr>
                  </p:pic>
                </p:oleObj>
              </mc:Fallback>
            </mc:AlternateContent>
          </a:graphicData>
        </a:graphic>
      </p:graphicFrame>
      <p:graphicFrame>
        <p:nvGraphicFramePr>
          <p:cNvPr id="70660" name="Object 5"/>
          <p:cNvGraphicFramePr>
            <a:graphicFrameLocks noChangeAspect="1"/>
          </p:cNvGraphicFramePr>
          <p:nvPr/>
        </p:nvGraphicFramePr>
        <p:xfrm>
          <a:off x="1721946" y="2977519"/>
          <a:ext cx="2342053" cy="1117600"/>
        </p:xfrm>
        <a:graphic>
          <a:graphicData uri="http://schemas.openxmlformats.org/presentationml/2006/ole">
            <mc:AlternateContent xmlns:mc="http://schemas.openxmlformats.org/markup-compatibility/2006">
              <mc:Choice xmlns:v="urn:schemas-microsoft-com:vml" Requires="v">
                <p:oleObj spid="_x0000_s225283" name="Equation" r:id="rId7" imgW="1180588" imgH="622030" progId="Equation.DSMT4">
                  <p:embed/>
                </p:oleObj>
              </mc:Choice>
              <mc:Fallback>
                <p:oleObj name="Equation" r:id="rId7" imgW="1180588" imgH="622030" progId="Equation.DSMT4">
                  <p:embed/>
                  <p:pic>
                    <p:nvPicPr>
                      <p:cNvPr id="7066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1946" y="2977519"/>
                        <a:ext cx="2342053" cy="1117600"/>
                      </a:xfrm>
                      <a:prstGeom prst="rect">
                        <a:avLst/>
                      </a:prstGeom>
                      <a:noFill/>
                    </p:spPr>
                  </p:pic>
                </p:oleObj>
              </mc:Fallback>
            </mc:AlternateContent>
          </a:graphicData>
        </a:graphic>
      </p:graphicFrame>
      <p:graphicFrame>
        <p:nvGraphicFramePr>
          <p:cNvPr id="70661" name="Object 6"/>
          <p:cNvGraphicFramePr>
            <a:graphicFrameLocks noChangeAspect="1"/>
          </p:cNvGraphicFramePr>
          <p:nvPr/>
        </p:nvGraphicFramePr>
        <p:xfrm>
          <a:off x="1615463" y="4140275"/>
          <a:ext cx="6196448" cy="1329525"/>
        </p:xfrm>
        <a:graphic>
          <a:graphicData uri="http://schemas.openxmlformats.org/presentationml/2006/ole">
            <mc:AlternateContent xmlns:mc="http://schemas.openxmlformats.org/markup-compatibility/2006">
              <mc:Choice xmlns:v="urn:schemas-microsoft-com:vml" Requires="v">
                <p:oleObj spid="_x0000_s225284" name="Equation" r:id="rId9" imgW="4127400" imgH="812520" progId="Equation.DSMT4">
                  <p:embed/>
                </p:oleObj>
              </mc:Choice>
              <mc:Fallback>
                <p:oleObj name="Equation" r:id="rId9" imgW="4127400" imgH="812520" progId="Equation.DSMT4">
                  <p:embed/>
                  <p:pic>
                    <p:nvPicPr>
                      <p:cNvPr id="70661" name="Object 6"/>
                      <p:cNvPicPr>
                        <a:picLocks noChangeAspect="1" noChangeArrowheads="1"/>
                      </p:cNvPicPr>
                      <p:nvPr/>
                    </p:nvPicPr>
                    <p:blipFill>
                      <a:blip r:embed="rId10"/>
                      <a:srcRect/>
                      <a:stretch>
                        <a:fillRect/>
                      </a:stretch>
                    </p:blipFill>
                    <p:spPr bwMode="auto">
                      <a:xfrm>
                        <a:off x="1615463" y="4140275"/>
                        <a:ext cx="6196448" cy="1329525"/>
                      </a:xfrm>
                      <a:prstGeom prst="rect">
                        <a:avLst/>
                      </a:prstGeom>
                      <a:noFill/>
                    </p:spPr>
                  </p:pic>
                </p:oleObj>
              </mc:Fallback>
            </mc:AlternateContent>
          </a:graphicData>
        </a:graphic>
      </p:graphicFrame>
      <p:graphicFrame>
        <p:nvGraphicFramePr>
          <p:cNvPr id="70662" name="Object 7"/>
          <p:cNvGraphicFramePr>
            <a:graphicFrameLocks noChangeAspect="1"/>
          </p:cNvGraphicFramePr>
          <p:nvPr/>
        </p:nvGraphicFramePr>
        <p:xfrm>
          <a:off x="8610600" y="4601876"/>
          <a:ext cx="990600" cy="320675"/>
        </p:xfrm>
        <a:graphic>
          <a:graphicData uri="http://schemas.openxmlformats.org/presentationml/2006/ole">
            <mc:AlternateContent xmlns:mc="http://schemas.openxmlformats.org/markup-compatibility/2006">
              <mc:Choice xmlns:v="urn:schemas-microsoft-com:vml" Requires="v">
                <p:oleObj spid="_x0000_s225285" name="Equation" r:id="rId11" imgW="558558" imgH="177723" progId="Equation.DSMT4">
                  <p:embed/>
                </p:oleObj>
              </mc:Choice>
              <mc:Fallback>
                <p:oleObj name="Equation" r:id="rId11" imgW="558558" imgH="177723" progId="Equation.DSMT4">
                  <p:embed/>
                  <p:pic>
                    <p:nvPicPr>
                      <p:cNvPr id="70662"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0600" y="4601876"/>
                        <a:ext cx="990600" cy="32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5" name="Rectangle 8"/>
          <p:cNvSpPr>
            <a:spLocks noChangeArrowheads="1"/>
          </p:cNvSpPr>
          <p:nvPr/>
        </p:nvSpPr>
        <p:spPr bwMode="auto">
          <a:xfrm>
            <a:off x="76200" y="829244"/>
            <a:ext cx="4424609" cy="2677656"/>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Cho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hoàn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 10:</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Tìm</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Giải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70666" name="Rectangle 9"/>
          <p:cNvSpPr>
            <a:spLocks noChangeArrowheads="1"/>
          </p:cNvSpPr>
          <p:nvPr/>
        </p:nvSpPr>
        <p:spPr bwMode="auto">
          <a:xfrm>
            <a:off x="1524001" y="756722"/>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0667" name="Rectangle 10"/>
          <p:cNvSpPr>
            <a:spLocks noChangeArrowheads="1"/>
          </p:cNvSpPr>
          <p:nvPr/>
        </p:nvSpPr>
        <p:spPr bwMode="auto">
          <a:xfrm>
            <a:off x="0" y="5610019"/>
            <a:ext cx="10875093"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Lưu</a:t>
            </a:r>
            <a:r>
              <a:rPr kumimoji="0" lang="en-US" sz="24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ý:</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tính toán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chỉ</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k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chạy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từ</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0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9,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lặp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lại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70663" name="Object 11"/>
          <p:cNvGraphicFramePr>
            <a:graphicFrameLocks noGrp="1" noChangeAspect="1"/>
          </p:cNvGraphicFramePr>
          <p:nvPr>
            <p:ph idx="1"/>
          </p:nvPr>
        </p:nvGraphicFramePr>
        <p:xfrm>
          <a:off x="914401" y="1608141"/>
          <a:ext cx="609600" cy="439738"/>
        </p:xfrm>
        <a:graphic>
          <a:graphicData uri="http://schemas.openxmlformats.org/presentationml/2006/ole">
            <mc:AlternateContent xmlns:mc="http://schemas.openxmlformats.org/markup-compatibility/2006">
              <mc:Choice xmlns:v="urn:schemas-microsoft-com:vml" Requires="v">
                <p:oleObj spid="_x0000_s225286" name="Equation" r:id="rId13" imgW="393480" imgH="253800" progId="Equation.DSMT4">
                  <p:embed/>
                </p:oleObj>
              </mc:Choice>
              <mc:Fallback>
                <p:oleObj name="Equation" r:id="rId13" imgW="393480" imgH="253800" progId="Equation.DSMT4">
                  <p:embed/>
                  <p:pic>
                    <p:nvPicPr>
                      <p:cNvPr id="70663"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1" y="1608141"/>
                        <a:ext cx="6096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6290566"/>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0" name="Rectangle 2"/>
          <p:cNvSpPr>
            <a:spLocks noGrp="1" noChangeArrowheads="1"/>
          </p:cNvSpPr>
          <p:nvPr>
            <p:ph type="title"/>
          </p:nvPr>
        </p:nvSpPr>
        <p:spPr>
          <a:xfrm>
            <a:off x="0" y="-6577"/>
            <a:ext cx="10430912" cy="1066800"/>
          </a:xfrm>
        </p:spPr>
        <p:txBody>
          <a:bodyPr>
            <a:normAutofit/>
          </a:bodyPr>
          <a:lstStyle/>
          <a:p>
            <a:pPr algn="l" eaLnBrk="1" hangingPunct="1"/>
            <a:r>
              <a:rPr lang="en-US" sz="2400" i="1">
                <a:solidFill>
                  <a:srgbClr val="0000FF"/>
                </a:solidFill>
              </a:rPr>
              <a:t>b.  </a:t>
            </a:r>
            <a:r>
              <a:rPr lang="en-US" sz="2400" i="1" err="1">
                <a:solidFill>
                  <a:srgbClr val="0000FF"/>
                </a:solidFill>
              </a:rPr>
              <a:t>Định</a:t>
            </a:r>
            <a:r>
              <a:rPr lang="en-US" sz="2400" i="1">
                <a:solidFill>
                  <a:srgbClr val="0000FF"/>
                </a:solidFill>
              </a:rPr>
              <a:t> </a:t>
            </a:r>
            <a:r>
              <a:rPr lang="en-US" sz="2400" i="1" err="1">
                <a:solidFill>
                  <a:srgbClr val="0000FF"/>
                </a:solidFill>
              </a:rPr>
              <a:t>nghĩa</a:t>
            </a:r>
            <a:r>
              <a:rPr lang="en-US" sz="2400" i="1">
                <a:solidFill>
                  <a:srgbClr val="0000FF"/>
                </a:solidFill>
              </a:rPr>
              <a:t> </a:t>
            </a:r>
            <a:r>
              <a:rPr lang="en-US" sz="2400" i="1" err="1">
                <a:solidFill>
                  <a:srgbClr val="0000FF"/>
                </a:solidFill>
              </a:rPr>
              <a:t>biến</a:t>
            </a:r>
            <a:r>
              <a:rPr lang="en-US" sz="2400" i="1">
                <a:solidFill>
                  <a:srgbClr val="0000FF"/>
                </a:solidFill>
              </a:rPr>
              <a:t> </a:t>
            </a:r>
            <a:r>
              <a:rPr lang="en-US" sz="2400" i="1" err="1">
                <a:solidFill>
                  <a:srgbClr val="0000FF"/>
                </a:solidFill>
              </a:rPr>
              <a:t>đổi</a:t>
            </a:r>
            <a:r>
              <a:rPr lang="en-US" sz="2400" i="1">
                <a:solidFill>
                  <a:srgbClr val="0000FF"/>
                </a:solidFill>
              </a:rPr>
              <a:t> Fourier </a:t>
            </a:r>
            <a:r>
              <a:rPr lang="en-US" sz="2400" i="1" err="1">
                <a:solidFill>
                  <a:srgbClr val="0000FF"/>
                </a:solidFill>
              </a:rPr>
              <a:t>rời</a:t>
            </a:r>
            <a:r>
              <a:rPr lang="en-US" sz="2400" i="1">
                <a:solidFill>
                  <a:srgbClr val="0000FF"/>
                </a:solidFill>
              </a:rPr>
              <a:t> </a:t>
            </a:r>
            <a:r>
              <a:rPr lang="en-US" sz="2400" i="1" err="1">
                <a:solidFill>
                  <a:srgbClr val="0000FF"/>
                </a:solidFill>
              </a:rPr>
              <a:t>rạc</a:t>
            </a:r>
            <a:r>
              <a:rPr lang="en-US" sz="2400" i="1">
                <a:solidFill>
                  <a:srgbClr val="0000FF"/>
                </a:solidFill>
              </a:rPr>
              <a:t> </a:t>
            </a:r>
            <a:r>
              <a:rPr lang="en-US" sz="2400" i="1" err="1">
                <a:solidFill>
                  <a:srgbClr val="0000FF"/>
                </a:solidFill>
              </a:rPr>
              <a:t>ngược</a:t>
            </a:r>
            <a:r>
              <a:rPr lang="en-US" sz="2400" i="1">
                <a:solidFill>
                  <a:srgbClr val="0000FF"/>
                </a:solidFill>
              </a:rPr>
              <a:t> IDFS </a:t>
            </a:r>
            <a:r>
              <a:rPr lang="en-US" sz="2400" i="1" err="1">
                <a:solidFill>
                  <a:srgbClr val="0000FF"/>
                </a:solidFill>
              </a:rPr>
              <a:t>đối</a:t>
            </a:r>
            <a:r>
              <a:rPr lang="en-US" sz="2400" i="1">
                <a:solidFill>
                  <a:srgbClr val="0000FF"/>
                </a:solidFill>
              </a:rPr>
              <a:t> </a:t>
            </a:r>
            <a:r>
              <a:rPr lang="en-US" sz="2400" i="1" err="1">
                <a:solidFill>
                  <a:srgbClr val="0000FF"/>
                </a:solidFill>
              </a:rPr>
              <a:t>với</a:t>
            </a:r>
            <a:r>
              <a:rPr lang="en-US" sz="2400" i="1">
                <a:solidFill>
                  <a:srgbClr val="0000FF"/>
                </a:solidFill>
              </a:rPr>
              <a:t> </a:t>
            </a:r>
            <a:r>
              <a:rPr lang="en-US" sz="2400" i="1" err="1">
                <a:solidFill>
                  <a:srgbClr val="0000FF"/>
                </a:solidFill>
              </a:rPr>
              <a:t>dãy</a:t>
            </a:r>
            <a:r>
              <a:rPr lang="en-US" sz="2400" i="1">
                <a:solidFill>
                  <a:srgbClr val="0000FF"/>
                </a:solidFill>
              </a:rPr>
              <a:t> </a:t>
            </a:r>
            <a:r>
              <a:rPr lang="en-US" sz="2400" i="1" err="1">
                <a:solidFill>
                  <a:srgbClr val="0000FF"/>
                </a:solidFill>
              </a:rPr>
              <a:t>tuần</a:t>
            </a:r>
            <a:r>
              <a:rPr lang="en-US" sz="2400" i="1">
                <a:solidFill>
                  <a:srgbClr val="0000FF"/>
                </a:solidFill>
              </a:rPr>
              <a:t> </a:t>
            </a:r>
            <a:r>
              <a:rPr lang="en-US" sz="2400" i="1" err="1">
                <a:solidFill>
                  <a:srgbClr val="0000FF"/>
                </a:solidFill>
              </a:rPr>
              <a:t>hoàn</a:t>
            </a:r>
            <a:r>
              <a:rPr lang="en-US" sz="2400" i="1">
                <a:solidFill>
                  <a:srgbClr val="0000FF"/>
                </a:solidFill>
              </a:rPr>
              <a:t>.</a:t>
            </a:r>
          </a:p>
        </p:txBody>
      </p:sp>
      <p:graphicFrame>
        <p:nvGraphicFramePr>
          <p:cNvPr id="72706" name="Object 3"/>
          <p:cNvGraphicFramePr>
            <a:graphicFrameLocks noChangeAspect="1"/>
          </p:cNvGraphicFramePr>
          <p:nvPr/>
        </p:nvGraphicFramePr>
        <p:xfrm>
          <a:off x="1151467" y="1413162"/>
          <a:ext cx="3127386" cy="947664"/>
        </p:xfrm>
        <a:graphic>
          <a:graphicData uri="http://schemas.openxmlformats.org/presentationml/2006/ole">
            <mc:AlternateContent xmlns:mc="http://schemas.openxmlformats.org/markup-compatibility/2006">
              <mc:Choice xmlns:v="urn:schemas-microsoft-com:vml" Requires="v">
                <p:oleObj spid="_x0000_s226305" name="Equation" r:id="rId3" imgW="1586811" imgH="444307" progId="Equation.DSMT4">
                  <p:embed/>
                </p:oleObj>
              </mc:Choice>
              <mc:Fallback>
                <p:oleObj name="Equation" r:id="rId3" imgW="1586811" imgH="444307" progId="Equation.DSMT4">
                  <p:embed/>
                  <p:pic>
                    <p:nvPicPr>
                      <p:cNvPr id="727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67" y="1413162"/>
                        <a:ext cx="3127386" cy="947664"/>
                      </a:xfrm>
                      <a:prstGeom prst="rect">
                        <a:avLst/>
                      </a:prstGeom>
                      <a:noFill/>
                    </p:spPr>
                  </p:pic>
                </p:oleObj>
              </mc:Fallback>
            </mc:AlternateContent>
          </a:graphicData>
        </a:graphic>
      </p:graphicFrame>
      <p:graphicFrame>
        <p:nvGraphicFramePr>
          <p:cNvPr id="72707" name="Object 4"/>
          <p:cNvGraphicFramePr>
            <a:graphicFrameLocks noChangeAspect="1"/>
          </p:cNvGraphicFramePr>
          <p:nvPr/>
        </p:nvGraphicFramePr>
        <p:xfrm>
          <a:off x="6857998" y="1367162"/>
          <a:ext cx="3347157" cy="993664"/>
        </p:xfrm>
        <a:graphic>
          <a:graphicData uri="http://schemas.openxmlformats.org/presentationml/2006/ole">
            <mc:AlternateContent xmlns:mc="http://schemas.openxmlformats.org/markup-compatibility/2006">
              <mc:Choice xmlns:v="urn:schemas-microsoft-com:vml" Requires="v">
                <p:oleObj spid="_x0000_s226306" name="Equation" r:id="rId5" imgW="1536700" imgH="431800" progId="Equation.DSMT4">
                  <p:embed/>
                </p:oleObj>
              </mc:Choice>
              <mc:Fallback>
                <p:oleObj name="Equation" r:id="rId5" imgW="1536700" imgH="431800" progId="Equation.DSMT4">
                  <p:embed/>
                  <p:pic>
                    <p:nvPicPr>
                      <p:cNvPr id="7270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7998" y="1367162"/>
                        <a:ext cx="3347157" cy="993664"/>
                      </a:xfrm>
                      <a:prstGeom prst="rect">
                        <a:avLst/>
                      </a:prstGeom>
                      <a:noFill/>
                    </p:spPr>
                  </p:pic>
                </p:oleObj>
              </mc:Fallback>
            </mc:AlternateContent>
          </a:graphicData>
        </a:graphic>
      </p:graphicFrame>
      <p:graphicFrame>
        <p:nvGraphicFramePr>
          <p:cNvPr id="72708" name="Object 5"/>
          <p:cNvGraphicFramePr>
            <a:graphicFrameLocks noChangeAspect="1"/>
          </p:cNvGraphicFramePr>
          <p:nvPr/>
        </p:nvGraphicFramePr>
        <p:xfrm>
          <a:off x="2591662" y="2654987"/>
          <a:ext cx="2615565" cy="563285"/>
        </p:xfrm>
        <a:graphic>
          <a:graphicData uri="http://schemas.openxmlformats.org/presentationml/2006/ole">
            <mc:AlternateContent xmlns:mc="http://schemas.openxmlformats.org/markup-compatibility/2006">
              <mc:Choice xmlns:v="urn:schemas-microsoft-com:vml" Requires="v">
                <p:oleObj spid="_x0000_s226307" name="Equation" r:id="rId7" imgW="1346040" imgH="279360" progId="Equation.DSMT4">
                  <p:embed/>
                </p:oleObj>
              </mc:Choice>
              <mc:Fallback>
                <p:oleObj name="Equation" r:id="rId7" imgW="1346040" imgH="279360" progId="Equation.DSMT4">
                  <p:embed/>
                  <p:pic>
                    <p:nvPicPr>
                      <p:cNvPr id="72708"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1662" y="2654987"/>
                        <a:ext cx="2615565" cy="563285"/>
                      </a:xfrm>
                      <a:prstGeom prst="rect">
                        <a:avLst/>
                      </a:prstGeom>
                      <a:noFill/>
                    </p:spPr>
                  </p:pic>
                </p:oleObj>
              </mc:Fallback>
            </mc:AlternateContent>
          </a:graphicData>
        </a:graphic>
      </p:graphicFrame>
      <p:graphicFrame>
        <p:nvGraphicFramePr>
          <p:cNvPr id="72709" name="Object 6"/>
          <p:cNvGraphicFramePr>
            <a:graphicFrameLocks noChangeAspect="1"/>
          </p:cNvGraphicFramePr>
          <p:nvPr/>
        </p:nvGraphicFramePr>
        <p:xfrm>
          <a:off x="2513144" y="3512433"/>
          <a:ext cx="2589434" cy="562856"/>
        </p:xfrm>
        <a:graphic>
          <a:graphicData uri="http://schemas.openxmlformats.org/presentationml/2006/ole">
            <mc:AlternateContent xmlns:mc="http://schemas.openxmlformats.org/markup-compatibility/2006">
              <mc:Choice xmlns:v="urn:schemas-microsoft-com:vml" Requires="v">
                <p:oleObj spid="_x0000_s226308" name="Equation" r:id="rId9" imgW="1231560" imgH="253800" progId="Equation.DSMT4">
                  <p:embed/>
                </p:oleObj>
              </mc:Choice>
              <mc:Fallback>
                <p:oleObj name="Equation" r:id="rId9" imgW="1231560" imgH="253800" progId="Equation.DSMT4">
                  <p:embed/>
                  <p:pic>
                    <p:nvPicPr>
                      <p:cNvPr id="7270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3144" y="3512433"/>
                        <a:ext cx="2589434" cy="562856"/>
                      </a:xfrm>
                      <a:prstGeom prst="rect">
                        <a:avLst/>
                      </a:prstGeom>
                      <a:noFill/>
                    </p:spPr>
                  </p:pic>
                </p:oleObj>
              </mc:Fallback>
            </mc:AlternateContent>
          </a:graphicData>
        </a:graphic>
      </p:graphicFrame>
      <p:sp>
        <p:nvSpPr>
          <p:cNvPr id="72711" name="Rectangle 7"/>
          <p:cNvSpPr>
            <a:spLocks noChangeArrowheads="1"/>
          </p:cNvSpPr>
          <p:nvPr/>
        </p:nvSpPr>
        <p:spPr bwMode="auto">
          <a:xfrm>
            <a:off x="9095" y="804990"/>
            <a:ext cx="8539517" cy="461665"/>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IDFS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72712" name="Rectangle 8"/>
          <p:cNvSpPr>
            <a:spLocks noChangeArrowheads="1"/>
          </p:cNvSpPr>
          <p:nvPr/>
        </p:nvSpPr>
        <p:spPr bwMode="auto">
          <a:xfrm>
            <a:off x="481819" y="2556530"/>
            <a:ext cx="2031325" cy="461665"/>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72713" name="Rectangle 9"/>
          <p:cNvSpPr>
            <a:spLocks noChangeArrowheads="1"/>
          </p:cNvSpPr>
          <p:nvPr/>
        </p:nvSpPr>
        <p:spPr bwMode="auto">
          <a:xfrm>
            <a:off x="301195" y="4680693"/>
            <a:ext cx="11602329" cy="830997"/>
          </a:xfrm>
          <a:prstGeom prst="rect">
            <a:avLst/>
          </a:prstGeom>
          <a:noFill/>
          <a:ln w="9525">
            <a:noFill/>
            <a:miter lim="800000"/>
            <a:headEnd/>
            <a:tailEnd/>
          </a:ln>
        </p:spPr>
        <p:txBody>
          <a:bodyPr wrap="square" anchor="ctr">
            <a:spAutoFit/>
          </a:bodyPr>
          <a:lstStyle/>
          <a:p>
            <a:pPr marL="0" marR="0" lvl="0" indent="0" algn="just"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Cách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IDFS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toàn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DFT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dấu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 (+)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1/N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trước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dấu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Vì</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xét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DFT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rồi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IDFT.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Về</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mặt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thuật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toán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72714" name="Rectangle 10"/>
          <p:cNvSpPr>
            <a:spLocks noChangeArrowheads="1"/>
          </p:cNvSpPr>
          <p:nvPr/>
        </p:nvSpPr>
        <p:spPr bwMode="auto">
          <a:xfrm>
            <a:off x="5239020" y="1652874"/>
            <a:ext cx="658812" cy="336550"/>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Hay:</a:t>
            </a:r>
          </a:p>
        </p:txBody>
      </p:sp>
    </p:spTree>
    <p:extLst>
      <p:ext uri="{BB962C8B-B14F-4D97-AF65-F5344CB8AC3E}">
        <p14:creationId xmlns:p14="http://schemas.microsoft.com/office/powerpoint/2010/main" val="3802709040"/>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2"/>
          <a:srcRect/>
          <a:stretch>
            <a:fillRect/>
          </a:stretch>
        </p:blipFill>
        <p:spPr bwMode="auto">
          <a:xfrm>
            <a:off x="956603" y="196850"/>
            <a:ext cx="10424160" cy="6661150"/>
          </a:xfrm>
          <a:prstGeom prst="rect">
            <a:avLst/>
          </a:prstGeom>
          <a:noFill/>
          <a:ln w="9525">
            <a:noFill/>
            <a:miter lim="800000"/>
            <a:headEnd/>
            <a:tailEnd/>
          </a:ln>
        </p:spPr>
      </p:pic>
    </p:spTree>
    <p:extLst>
      <p:ext uri="{BB962C8B-B14F-4D97-AF65-F5344CB8AC3E}">
        <p14:creationId xmlns:p14="http://schemas.microsoft.com/office/powerpoint/2010/main" val="1861778055"/>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a:xfrm>
            <a:off x="-1" y="19017"/>
            <a:ext cx="12051323" cy="762000"/>
          </a:xfrm>
        </p:spPr>
        <p:txBody>
          <a:bodyPr>
            <a:normAutofit fontScale="90000"/>
          </a:bodyPr>
          <a:lstStyle/>
          <a:p>
            <a:pPr algn="l" eaLnBrk="1" hangingPunct="1"/>
            <a:br>
              <a:rPr lang="en-US" sz="2400">
                <a:solidFill>
                  <a:srgbClr val="0000FF"/>
                </a:solidFill>
              </a:rPr>
            </a:br>
            <a:r>
              <a:rPr lang="en-US" sz="2700">
                <a:solidFill>
                  <a:srgbClr val="0000FF"/>
                </a:solidFill>
              </a:rPr>
              <a:t>4.1.2 </a:t>
            </a:r>
            <a:r>
              <a:rPr lang="en-US" sz="2700" err="1">
                <a:solidFill>
                  <a:srgbClr val="0000FF"/>
                </a:solidFill>
              </a:rPr>
              <a:t>Biến</a:t>
            </a:r>
            <a:r>
              <a:rPr lang="en-US" sz="2700">
                <a:solidFill>
                  <a:srgbClr val="0000FF"/>
                </a:solidFill>
              </a:rPr>
              <a:t> </a:t>
            </a:r>
            <a:r>
              <a:rPr lang="en-US" sz="2700" err="1">
                <a:solidFill>
                  <a:srgbClr val="0000FF"/>
                </a:solidFill>
              </a:rPr>
              <a:t>đổi</a:t>
            </a:r>
            <a:r>
              <a:rPr lang="en-US" sz="2700">
                <a:solidFill>
                  <a:srgbClr val="0000FF"/>
                </a:solidFill>
              </a:rPr>
              <a:t> Fourier </a:t>
            </a:r>
            <a:r>
              <a:rPr lang="en-US" sz="2700" err="1">
                <a:solidFill>
                  <a:srgbClr val="0000FF"/>
                </a:solidFill>
              </a:rPr>
              <a:t>rời</a:t>
            </a:r>
            <a:r>
              <a:rPr lang="en-US" sz="2700">
                <a:solidFill>
                  <a:srgbClr val="0000FF"/>
                </a:solidFill>
              </a:rPr>
              <a:t> </a:t>
            </a:r>
            <a:r>
              <a:rPr lang="en-US" sz="2700" err="1">
                <a:solidFill>
                  <a:srgbClr val="0000FF"/>
                </a:solidFill>
              </a:rPr>
              <a:t>rạc</a:t>
            </a:r>
            <a:r>
              <a:rPr lang="en-US" sz="2700">
                <a:solidFill>
                  <a:srgbClr val="0000FF"/>
                </a:solidFill>
              </a:rPr>
              <a:t> </a:t>
            </a:r>
            <a:r>
              <a:rPr lang="en-US" sz="2700" err="1">
                <a:solidFill>
                  <a:srgbClr val="0000FF"/>
                </a:solidFill>
              </a:rPr>
              <a:t>đối</a:t>
            </a:r>
            <a:r>
              <a:rPr lang="en-US" sz="2700">
                <a:solidFill>
                  <a:srgbClr val="0000FF"/>
                </a:solidFill>
              </a:rPr>
              <a:t> </a:t>
            </a:r>
            <a:r>
              <a:rPr lang="en-US" sz="2700" err="1">
                <a:solidFill>
                  <a:srgbClr val="0000FF"/>
                </a:solidFill>
              </a:rPr>
              <a:t>với</a:t>
            </a:r>
            <a:r>
              <a:rPr lang="en-US" sz="2700">
                <a:solidFill>
                  <a:srgbClr val="0000FF"/>
                </a:solidFill>
              </a:rPr>
              <a:t> </a:t>
            </a:r>
            <a:r>
              <a:rPr lang="en-US" sz="2700" err="1">
                <a:solidFill>
                  <a:srgbClr val="0000FF"/>
                </a:solidFill>
              </a:rPr>
              <a:t>dãy</a:t>
            </a:r>
            <a:r>
              <a:rPr lang="en-US" sz="2700">
                <a:solidFill>
                  <a:srgbClr val="0000FF"/>
                </a:solidFill>
              </a:rPr>
              <a:t> </a:t>
            </a:r>
            <a:r>
              <a:rPr lang="en-US" sz="2700" err="1">
                <a:solidFill>
                  <a:srgbClr val="0000FF"/>
                </a:solidFill>
              </a:rPr>
              <a:t>không</a:t>
            </a:r>
            <a:r>
              <a:rPr lang="en-US" sz="2700">
                <a:solidFill>
                  <a:srgbClr val="0000FF"/>
                </a:solidFill>
              </a:rPr>
              <a:t> </a:t>
            </a:r>
            <a:r>
              <a:rPr lang="en-US" sz="2700" err="1">
                <a:solidFill>
                  <a:srgbClr val="0000FF"/>
                </a:solidFill>
              </a:rPr>
              <a:t>tuần</a:t>
            </a:r>
            <a:r>
              <a:rPr lang="en-US" sz="2700">
                <a:solidFill>
                  <a:srgbClr val="0000FF"/>
                </a:solidFill>
              </a:rPr>
              <a:t> </a:t>
            </a:r>
            <a:r>
              <a:rPr lang="en-US" sz="2700" err="1">
                <a:solidFill>
                  <a:srgbClr val="0000FF"/>
                </a:solidFill>
              </a:rPr>
              <a:t>hoàn</a:t>
            </a:r>
            <a:r>
              <a:rPr lang="en-US" sz="2700">
                <a:solidFill>
                  <a:srgbClr val="0000FF"/>
                </a:solidFill>
              </a:rPr>
              <a:t> </a:t>
            </a:r>
            <a:r>
              <a:rPr lang="en-US" sz="2700" err="1">
                <a:solidFill>
                  <a:srgbClr val="0000FF"/>
                </a:solidFill>
              </a:rPr>
              <a:t>có</a:t>
            </a:r>
            <a:r>
              <a:rPr lang="en-US" sz="2700">
                <a:solidFill>
                  <a:srgbClr val="0000FF"/>
                </a:solidFill>
              </a:rPr>
              <a:t> </a:t>
            </a:r>
            <a:r>
              <a:rPr lang="en-US" sz="2700" err="1">
                <a:solidFill>
                  <a:srgbClr val="0000FF"/>
                </a:solidFill>
              </a:rPr>
              <a:t>chiều</a:t>
            </a:r>
            <a:r>
              <a:rPr lang="en-US" sz="2700">
                <a:solidFill>
                  <a:srgbClr val="0000FF"/>
                </a:solidFill>
              </a:rPr>
              <a:t> </a:t>
            </a:r>
            <a:r>
              <a:rPr lang="en-US" sz="2700" err="1">
                <a:solidFill>
                  <a:srgbClr val="0000FF"/>
                </a:solidFill>
              </a:rPr>
              <a:t>dài</a:t>
            </a:r>
            <a:r>
              <a:rPr lang="en-US" sz="2700">
                <a:solidFill>
                  <a:srgbClr val="0000FF"/>
                </a:solidFill>
              </a:rPr>
              <a:t> </a:t>
            </a:r>
            <a:r>
              <a:rPr lang="en-US" sz="2700" err="1">
                <a:solidFill>
                  <a:srgbClr val="0000FF"/>
                </a:solidFill>
              </a:rPr>
              <a:t>hữu</a:t>
            </a:r>
            <a:r>
              <a:rPr lang="en-US" sz="2700">
                <a:solidFill>
                  <a:srgbClr val="0000FF"/>
                </a:solidFill>
              </a:rPr>
              <a:t> </a:t>
            </a:r>
            <a:r>
              <a:rPr lang="en-US" sz="2700" err="1">
                <a:solidFill>
                  <a:srgbClr val="0000FF"/>
                </a:solidFill>
              </a:rPr>
              <a:t>hạn</a:t>
            </a:r>
            <a:r>
              <a:rPr lang="en-US" sz="2700">
                <a:solidFill>
                  <a:srgbClr val="0000FF"/>
                </a:solidFill>
              </a:rPr>
              <a:t> </a:t>
            </a:r>
            <a:br>
              <a:rPr lang="en-US" sz="2700">
                <a:solidFill>
                  <a:srgbClr val="0000FF"/>
                </a:solidFill>
              </a:rPr>
            </a:br>
            <a:r>
              <a:rPr lang="en-US" sz="2700">
                <a:solidFill>
                  <a:srgbClr val="0000FF"/>
                </a:solidFill>
              </a:rPr>
              <a:t>(Discrete Fourier </a:t>
            </a:r>
            <a:r>
              <a:rPr lang="en-US" sz="2700" err="1">
                <a:solidFill>
                  <a:srgbClr val="0000FF"/>
                </a:solidFill>
              </a:rPr>
              <a:t>Tranform</a:t>
            </a:r>
            <a:r>
              <a:rPr lang="en-US" sz="2700">
                <a:solidFill>
                  <a:srgbClr val="0000FF"/>
                </a:solidFill>
              </a:rPr>
              <a:t> - DFT)</a:t>
            </a:r>
          </a:p>
        </p:txBody>
      </p:sp>
      <p:sp>
        <p:nvSpPr>
          <p:cNvPr id="73734" name="Rectangle 3"/>
          <p:cNvSpPr>
            <a:spLocks noChangeArrowheads="1"/>
          </p:cNvSpPr>
          <p:nvPr/>
        </p:nvSpPr>
        <p:spPr bwMode="auto">
          <a:xfrm>
            <a:off x="267287" y="1415108"/>
            <a:ext cx="10529594" cy="1569660"/>
          </a:xfrm>
          <a:prstGeom prst="rect">
            <a:avLst/>
          </a:prstGeom>
          <a:noFill/>
          <a:ln w="9525">
            <a:noFill/>
            <a:miter lim="800000"/>
            <a:headEnd/>
            <a:tailEnd/>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Chúng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đã</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xét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rời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đối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hoàn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Ưu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điểm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bật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Fourier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rời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DFT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xuôi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đổi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ngược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đều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cùng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thuật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toán.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xét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hoàn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chiều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dài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hữu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hạn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như</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73735" name="Rectangle 4"/>
          <p:cNvSpPr>
            <a:spLocks noChangeArrowheads="1"/>
          </p:cNvSpPr>
          <p:nvPr/>
        </p:nvSpPr>
        <p:spPr bwMode="auto">
          <a:xfrm>
            <a:off x="1524001" y="2563297"/>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73730" name="Object 5"/>
          <p:cNvGraphicFramePr>
            <a:graphicFrameLocks noChangeAspect="1"/>
          </p:cNvGraphicFramePr>
          <p:nvPr/>
        </p:nvGraphicFramePr>
        <p:xfrm>
          <a:off x="2590800" y="3249638"/>
          <a:ext cx="3429000" cy="1450975"/>
        </p:xfrm>
        <a:graphic>
          <a:graphicData uri="http://schemas.openxmlformats.org/presentationml/2006/ole">
            <mc:AlternateContent xmlns:mc="http://schemas.openxmlformats.org/markup-compatibility/2006">
              <mc:Choice xmlns:v="urn:schemas-microsoft-com:vml" Requires="v">
                <p:oleObj spid="_x0000_s228353" r:id="rId3" imgW="3065983" imgH="1192073" progId="">
                  <p:embed/>
                </p:oleObj>
              </mc:Choice>
              <mc:Fallback>
                <p:oleObj r:id="rId3" imgW="3065983" imgH="1192073" progId="">
                  <p:embed/>
                  <p:pic>
                    <p:nvPicPr>
                      <p:cNvPr id="7373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49638"/>
                        <a:ext cx="3429000" cy="145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6" name="Rectangle 6"/>
          <p:cNvSpPr>
            <a:spLocks noChangeArrowheads="1"/>
          </p:cNvSpPr>
          <p:nvPr/>
        </p:nvSpPr>
        <p:spPr bwMode="auto">
          <a:xfrm>
            <a:off x="-255244" y="4625112"/>
            <a:ext cx="12177693" cy="461665"/>
          </a:xfrm>
          <a:prstGeom prst="rect">
            <a:avLst/>
          </a:prstGeom>
          <a:noFill/>
          <a:ln w="9525">
            <a:noFill/>
            <a:miter lim="800000"/>
            <a:headEnd/>
            <a:tailEnd/>
          </a:ln>
        </p:spPr>
        <p:txBody>
          <a:bodyPr wrap="none" anchor="ctr">
            <a:spAutoFit/>
          </a:bodyPr>
          <a:lstStyle/>
          <a:p>
            <a:pPr marL="0" marR="0" lvl="0" indent="3810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coi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chiều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dài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như</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trên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một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hoàn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M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như</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73731" name="Object 7"/>
          <p:cNvGraphicFramePr>
            <a:graphicFrameLocks noChangeAspect="1"/>
          </p:cNvGraphicFramePr>
          <p:nvPr/>
        </p:nvGraphicFramePr>
        <p:xfrm>
          <a:off x="2590800" y="5383238"/>
          <a:ext cx="3219450" cy="1362075"/>
        </p:xfrm>
        <a:graphic>
          <a:graphicData uri="http://schemas.openxmlformats.org/presentationml/2006/ole">
            <mc:AlternateContent xmlns:mc="http://schemas.openxmlformats.org/markup-compatibility/2006">
              <mc:Choice xmlns:v="urn:schemas-microsoft-com:vml" Requires="v">
                <p:oleObj spid="_x0000_s228354" r:id="rId5" imgW="3064154" imgH="1192073" progId="">
                  <p:embed/>
                </p:oleObj>
              </mc:Choice>
              <mc:Fallback>
                <p:oleObj r:id="rId5" imgW="3064154" imgH="1192073" progId="">
                  <p:embed/>
                  <p:pic>
                    <p:nvPicPr>
                      <p:cNvPr id="7373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383238"/>
                        <a:ext cx="3219450"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7" name="Rectangle 8"/>
          <p:cNvSpPr>
            <a:spLocks noChangeArrowheads="1"/>
          </p:cNvSpPr>
          <p:nvPr/>
        </p:nvSpPr>
        <p:spPr bwMode="auto">
          <a:xfrm>
            <a:off x="5172814" y="5057775"/>
            <a:ext cx="2369559" cy="338554"/>
          </a:xfrm>
          <a:prstGeom prst="rect">
            <a:avLst/>
          </a:prstGeom>
          <a:noFill/>
          <a:ln w="9525">
            <a:noFill/>
            <a:miter lim="800000"/>
            <a:headEnd/>
            <a:tailEnd/>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M ≥ N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thường</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chọn</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M =</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73732" name="Object 9"/>
          <p:cNvGraphicFramePr>
            <a:graphicFrameLocks noChangeAspect="1"/>
          </p:cNvGraphicFramePr>
          <p:nvPr/>
        </p:nvGraphicFramePr>
        <p:xfrm>
          <a:off x="7528305" y="5015571"/>
          <a:ext cx="288925" cy="304800"/>
        </p:xfrm>
        <a:graphic>
          <a:graphicData uri="http://schemas.openxmlformats.org/presentationml/2006/ole">
            <mc:AlternateContent xmlns:mc="http://schemas.openxmlformats.org/markup-compatibility/2006">
              <mc:Choice xmlns:v="urn:schemas-microsoft-com:vml" Requires="v">
                <p:oleObj spid="_x0000_s228355" name="Equation" r:id="rId7" imgW="190417" imgH="203112" progId="Equation.DSMT4">
                  <p:embed/>
                </p:oleObj>
              </mc:Choice>
              <mc:Fallback>
                <p:oleObj name="Equation" r:id="rId7" imgW="190417" imgH="203112" progId="Equation.DSMT4">
                  <p:embed/>
                  <p:pic>
                    <p:nvPicPr>
                      <p:cNvPr id="7373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8305" y="5015571"/>
                        <a:ext cx="28892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4311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7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37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p:bldP spid="73736" grpId="0"/>
      <p:bldP spid="737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0205156" cy="258532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Tổng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tượng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xen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phủ</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Acos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Acos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(2F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 +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kF</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(k: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nguyên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trong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họ</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cho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cùng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kết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quả</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x</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p:cNvSpPr txBox="1"/>
          <p:nvPr/>
        </p:nvSpPr>
        <p:spPr>
          <a:xfrm>
            <a:off x="0" y="2495012"/>
            <a:ext cx="11864622" cy="332398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lý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lớn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nhất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F</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max</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B</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Nếu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tần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&gt; 2F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max</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2B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thì</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thể</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phục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hồi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bị</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mất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tin.</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phục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hồi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Hàm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nội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suy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g(t) = [Sin(2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Bt)]/(2Bt)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x</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(n)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kết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quả</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mẫu</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T</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1/F</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s</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 Chu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kỳ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lấy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p>
        </p:txBody>
      </p:sp>
      <mc:AlternateContent xmlns:mc="http://schemas.openxmlformats.org/markup-compatibility/2006">
        <mc:Choice xmlns:a14="http://schemas.microsoft.com/office/drawing/2010/main" Requires="a14">
          <p:sp>
            <p:nvSpPr>
              <p:cNvPr id="4" name="Rectangle 3"/>
              <p:cNvSpPr/>
              <p:nvPr/>
            </p:nvSpPr>
            <p:spPr>
              <a:xfrm>
                <a:off x="2879070" y="5735090"/>
                <a:ext cx="3589059" cy="8476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limLoc m:val="undOvr"/>
                          <m:grow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e>
                          <m:d>
                            <m:dPr>
                              <m:beg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sub>
                              </m:sSub>
                            </m:e>
                          </m:d>
                        </m:e>
                      </m:nary>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4" name="Rectangle 3"/>
              <p:cNvSpPr>
                <a:spLocks noRot="1" noChangeAspect="1" noMove="1" noResize="1" noEditPoints="1" noAdjustHandles="1" noChangeArrowheads="1" noChangeShapeType="1" noTextEdit="1"/>
              </p:cNvSpPr>
              <p:nvPr/>
            </p:nvSpPr>
            <p:spPr>
              <a:xfrm>
                <a:off x="2879070" y="5735090"/>
                <a:ext cx="3589059" cy="8476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8962838"/>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0" name="Rectangle 2"/>
          <p:cNvSpPr>
            <a:spLocks noGrp="1" noChangeArrowheads="1"/>
          </p:cNvSpPr>
          <p:nvPr>
            <p:ph type="title"/>
          </p:nvPr>
        </p:nvSpPr>
        <p:spPr>
          <a:xfrm>
            <a:off x="0" y="17523"/>
            <a:ext cx="8534400" cy="838200"/>
          </a:xfrm>
        </p:spPr>
        <p:txBody>
          <a:bodyPr>
            <a:normAutofit/>
          </a:bodyPr>
          <a:lstStyle/>
          <a:p>
            <a:pPr algn="l" eaLnBrk="1" hangingPunct="1"/>
            <a:r>
              <a:rPr lang="en-US" sz="2400" b="1" err="1"/>
              <a:t>Định</a:t>
            </a:r>
            <a:r>
              <a:rPr lang="en-US" sz="2400" b="1"/>
              <a:t> </a:t>
            </a:r>
            <a:r>
              <a:rPr lang="en-US" sz="2400" b="1" err="1"/>
              <a:t>nghĩa</a:t>
            </a:r>
            <a:r>
              <a:rPr lang="en-US" sz="2400" b="1"/>
              <a:t> </a:t>
            </a:r>
            <a:r>
              <a:rPr lang="en-US" sz="2400" b="1" err="1"/>
              <a:t>cặp</a:t>
            </a:r>
            <a:r>
              <a:rPr lang="en-US" sz="2400" b="1"/>
              <a:t> DFT </a:t>
            </a:r>
            <a:r>
              <a:rPr lang="en-US" sz="2400" b="1" err="1"/>
              <a:t>đối</a:t>
            </a:r>
            <a:r>
              <a:rPr lang="en-US" sz="2400" b="1"/>
              <a:t> </a:t>
            </a:r>
            <a:r>
              <a:rPr lang="en-US" sz="2400" b="1" err="1"/>
              <a:t>với</a:t>
            </a:r>
            <a:r>
              <a:rPr lang="en-US" sz="2400" b="1"/>
              <a:t> </a:t>
            </a:r>
            <a:r>
              <a:rPr lang="en-US" sz="2400" b="1" err="1"/>
              <a:t>dãy</a:t>
            </a:r>
            <a:r>
              <a:rPr lang="en-US" sz="2400" b="1"/>
              <a:t> </a:t>
            </a:r>
            <a:r>
              <a:rPr lang="en-US" sz="2400" b="1" err="1"/>
              <a:t>có</a:t>
            </a:r>
            <a:r>
              <a:rPr lang="en-US" sz="2400" b="1"/>
              <a:t> </a:t>
            </a:r>
            <a:r>
              <a:rPr lang="en-US" sz="2400" b="1" err="1"/>
              <a:t>chiều</a:t>
            </a:r>
            <a:r>
              <a:rPr lang="en-US" sz="2400" b="1"/>
              <a:t> </a:t>
            </a:r>
            <a:r>
              <a:rPr lang="en-US" sz="2400" b="1" err="1"/>
              <a:t>dài</a:t>
            </a:r>
            <a:r>
              <a:rPr lang="en-US" sz="2400" b="1"/>
              <a:t> </a:t>
            </a:r>
            <a:r>
              <a:rPr lang="en-US" sz="2400" b="1" err="1"/>
              <a:t>hữu</a:t>
            </a:r>
            <a:r>
              <a:rPr lang="en-US" sz="2400" b="1"/>
              <a:t> </a:t>
            </a:r>
            <a:r>
              <a:rPr lang="en-US" sz="2400" b="1" err="1"/>
              <a:t>hạn</a:t>
            </a:r>
            <a:r>
              <a:rPr lang="en-US" sz="2400" b="1"/>
              <a:t> N:</a:t>
            </a:r>
          </a:p>
        </p:txBody>
      </p:sp>
      <p:graphicFrame>
        <p:nvGraphicFramePr>
          <p:cNvPr id="74754" name="Object 3"/>
          <p:cNvGraphicFramePr>
            <a:graphicFrameLocks noChangeAspect="1"/>
          </p:cNvGraphicFramePr>
          <p:nvPr/>
        </p:nvGraphicFramePr>
        <p:xfrm>
          <a:off x="3180224" y="1050985"/>
          <a:ext cx="4134976" cy="1238191"/>
        </p:xfrm>
        <a:graphic>
          <a:graphicData uri="http://schemas.openxmlformats.org/presentationml/2006/ole">
            <mc:AlternateContent xmlns:mc="http://schemas.openxmlformats.org/markup-compatibility/2006">
              <mc:Choice xmlns:v="urn:schemas-microsoft-com:vml" Requires="v">
                <p:oleObj spid="_x0000_s229377" name="Equation" r:id="rId3" imgW="2260600" imgH="685800" progId="Equation.DSMT4">
                  <p:embed/>
                </p:oleObj>
              </mc:Choice>
              <mc:Fallback>
                <p:oleObj name="Equation" r:id="rId3" imgW="2260600" imgH="685800" progId="Equation.DSMT4">
                  <p:embed/>
                  <p:pic>
                    <p:nvPicPr>
                      <p:cNvPr id="7475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224" y="1050985"/>
                        <a:ext cx="4134976" cy="1238191"/>
                      </a:xfrm>
                      <a:prstGeom prst="rect">
                        <a:avLst/>
                      </a:prstGeom>
                      <a:noFill/>
                    </p:spPr>
                  </p:pic>
                </p:oleObj>
              </mc:Fallback>
            </mc:AlternateContent>
          </a:graphicData>
        </a:graphic>
      </p:graphicFrame>
      <p:graphicFrame>
        <p:nvGraphicFramePr>
          <p:cNvPr id="74755" name="Object 4"/>
          <p:cNvGraphicFramePr>
            <a:graphicFrameLocks noChangeAspect="1"/>
          </p:cNvGraphicFramePr>
          <p:nvPr/>
        </p:nvGraphicFramePr>
        <p:xfrm>
          <a:off x="3083755" y="2533651"/>
          <a:ext cx="2288345" cy="547687"/>
        </p:xfrm>
        <a:graphic>
          <a:graphicData uri="http://schemas.openxmlformats.org/presentationml/2006/ole">
            <mc:AlternateContent xmlns:mc="http://schemas.openxmlformats.org/markup-compatibility/2006">
              <mc:Choice xmlns:v="urn:schemas-microsoft-com:vml" Requires="v">
                <p:oleObj spid="_x0000_s229378" name="Equation" r:id="rId5" imgW="1282700" imgH="279400" progId="Equation.DSMT4">
                  <p:embed/>
                </p:oleObj>
              </mc:Choice>
              <mc:Fallback>
                <p:oleObj name="Equation" r:id="rId5" imgW="1282700" imgH="279400" progId="Equation.DSMT4">
                  <p:embed/>
                  <p:pic>
                    <p:nvPicPr>
                      <p:cNvPr id="7475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755" y="2533651"/>
                        <a:ext cx="2288345" cy="547687"/>
                      </a:xfrm>
                      <a:prstGeom prst="rect">
                        <a:avLst/>
                      </a:prstGeom>
                      <a:noFill/>
                    </p:spPr>
                  </p:pic>
                </p:oleObj>
              </mc:Fallback>
            </mc:AlternateContent>
          </a:graphicData>
        </a:graphic>
      </p:graphicFrame>
      <p:graphicFrame>
        <p:nvGraphicFramePr>
          <p:cNvPr id="74756" name="Object 5"/>
          <p:cNvGraphicFramePr>
            <a:graphicFrameLocks noChangeAspect="1"/>
          </p:cNvGraphicFramePr>
          <p:nvPr/>
        </p:nvGraphicFramePr>
        <p:xfrm>
          <a:off x="3056206" y="3132138"/>
          <a:ext cx="2421988" cy="565151"/>
        </p:xfrm>
        <a:graphic>
          <a:graphicData uri="http://schemas.openxmlformats.org/presentationml/2006/ole">
            <mc:AlternateContent xmlns:mc="http://schemas.openxmlformats.org/markup-compatibility/2006">
              <mc:Choice xmlns:v="urn:schemas-microsoft-com:vml" Requires="v">
                <p:oleObj spid="_x0000_s229379" name="Equation" r:id="rId7" imgW="1205977" imgH="253890" progId="Equation.DSMT4">
                  <p:embed/>
                </p:oleObj>
              </mc:Choice>
              <mc:Fallback>
                <p:oleObj name="Equation" r:id="rId7" imgW="1205977" imgH="253890" progId="Equation.DSMT4">
                  <p:embed/>
                  <p:pic>
                    <p:nvPicPr>
                      <p:cNvPr id="7475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6206" y="3132138"/>
                        <a:ext cx="2421988" cy="565151"/>
                      </a:xfrm>
                      <a:prstGeom prst="rect">
                        <a:avLst/>
                      </a:prstGeom>
                      <a:noFill/>
                    </p:spPr>
                  </p:pic>
                </p:oleObj>
              </mc:Fallback>
            </mc:AlternateContent>
          </a:graphicData>
        </a:graphic>
      </p:graphicFrame>
      <p:graphicFrame>
        <p:nvGraphicFramePr>
          <p:cNvPr id="74757" name="Object 6"/>
          <p:cNvGraphicFramePr>
            <a:graphicFrameLocks noChangeAspect="1"/>
          </p:cNvGraphicFramePr>
          <p:nvPr/>
        </p:nvGraphicFramePr>
        <p:xfrm>
          <a:off x="3037912" y="4106010"/>
          <a:ext cx="4419600" cy="1216084"/>
        </p:xfrm>
        <a:graphic>
          <a:graphicData uri="http://schemas.openxmlformats.org/presentationml/2006/ole">
            <mc:AlternateContent xmlns:mc="http://schemas.openxmlformats.org/markup-compatibility/2006">
              <mc:Choice xmlns:v="urn:schemas-microsoft-com:vml" Requires="v">
                <p:oleObj spid="_x0000_s229380" name="Equation" r:id="rId9" imgW="2489200" imgH="685800" progId="Equation.DSMT4">
                  <p:embed/>
                </p:oleObj>
              </mc:Choice>
              <mc:Fallback>
                <p:oleObj name="Equation" r:id="rId9" imgW="2489200" imgH="685800" progId="Equation.DSMT4">
                  <p:embed/>
                  <p:pic>
                    <p:nvPicPr>
                      <p:cNvPr id="7475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7912" y="4106010"/>
                        <a:ext cx="4419600" cy="1216084"/>
                      </a:xfrm>
                      <a:prstGeom prst="rect">
                        <a:avLst/>
                      </a:prstGeom>
                      <a:noFill/>
                    </p:spPr>
                  </p:pic>
                </p:oleObj>
              </mc:Fallback>
            </mc:AlternateContent>
          </a:graphicData>
        </a:graphic>
      </p:graphicFrame>
      <p:graphicFrame>
        <p:nvGraphicFramePr>
          <p:cNvPr id="74758" name="Object 7"/>
          <p:cNvGraphicFramePr>
            <a:graphicFrameLocks noChangeAspect="1"/>
          </p:cNvGraphicFramePr>
          <p:nvPr/>
        </p:nvGraphicFramePr>
        <p:xfrm>
          <a:off x="2930769" y="5540316"/>
          <a:ext cx="2133600" cy="433388"/>
        </p:xfrm>
        <a:graphic>
          <a:graphicData uri="http://schemas.openxmlformats.org/presentationml/2006/ole">
            <mc:AlternateContent xmlns:mc="http://schemas.openxmlformats.org/markup-compatibility/2006">
              <mc:Choice xmlns:v="urn:schemas-microsoft-com:vml" Requires="v">
                <p:oleObj spid="_x0000_s229381" name="Equation" r:id="rId11" imgW="1358900" imgH="279400" progId="Equation.DSMT4">
                  <p:embed/>
                </p:oleObj>
              </mc:Choice>
              <mc:Fallback>
                <p:oleObj name="Equation" r:id="rId11" imgW="1358900" imgH="279400" progId="Equation.DSMT4">
                  <p:embed/>
                  <p:pic>
                    <p:nvPicPr>
                      <p:cNvPr id="74758"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30769" y="5540316"/>
                        <a:ext cx="213360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9" name="Object 8"/>
          <p:cNvGraphicFramePr>
            <a:graphicFrameLocks noChangeAspect="1"/>
          </p:cNvGraphicFramePr>
          <p:nvPr/>
        </p:nvGraphicFramePr>
        <p:xfrm>
          <a:off x="2854569" y="6214146"/>
          <a:ext cx="2209800" cy="454025"/>
        </p:xfrm>
        <a:graphic>
          <a:graphicData uri="http://schemas.openxmlformats.org/presentationml/2006/ole">
            <mc:AlternateContent xmlns:mc="http://schemas.openxmlformats.org/markup-compatibility/2006">
              <mc:Choice xmlns:v="urn:schemas-microsoft-com:vml" Requires="v">
                <p:oleObj spid="_x0000_s229382" name="Equation" r:id="rId13" imgW="1244600" imgH="254000" progId="Equation.DSMT4">
                  <p:embed/>
                </p:oleObj>
              </mc:Choice>
              <mc:Fallback>
                <p:oleObj name="Equation" r:id="rId13" imgW="1244600" imgH="254000" progId="Equation.DSMT4">
                  <p:embed/>
                  <p:pic>
                    <p:nvPicPr>
                      <p:cNvPr id="74759"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4569" y="6214146"/>
                        <a:ext cx="22098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61" name="Rectangle 9"/>
          <p:cNvSpPr>
            <a:spLocks noChangeArrowheads="1"/>
          </p:cNvSpPr>
          <p:nvPr/>
        </p:nvSpPr>
        <p:spPr bwMode="auto">
          <a:xfrm>
            <a:off x="-486460" y="908268"/>
            <a:ext cx="2914772" cy="400110"/>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DFT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thuận</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74762" name="Rectangle 10"/>
          <p:cNvSpPr>
            <a:spLocks noChangeArrowheads="1"/>
          </p:cNvSpPr>
          <p:nvPr/>
        </p:nvSpPr>
        <p:spPr bwMode="auto">
          <a:xfrm>
            <a:off x="-486460" y="2599472"/>
            <a:ext cx="1656223" cy="400110"/>
          </a:xfrm>
          <a:prstGeom prst="rect">
            <a:avLst/>
          </a:prstGeom>
          <a:noFill/>
          <a:ln w="9525">
            <a:noFill/>
            <a:miter lim="800000"/>
            <a:headEnd/>
            <a:tailEnd/>
          </a:ln>
        </p:spPr>
        <p:txBody>
          <a:bodyPr wrap="none"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74763" name="Rectangle 11"/>
          <p:cNvSpPr>
            <a:spLocks noChangeArrowheads="1"/>
          </p:cNvSpPr>
          <p:nvPr/>
        </p:nvSpPr>
        <p:spPr bwMode="auto">
          <a:xfrm>
            <a:off x="-486460" y="3972322"/>
            <a:ext cx="3613874" cy="400110"/>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DFT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IDFT:</a:t>
            </a:r>
            <a:endParaRPr kumimoji="0" lang="en-US" sz="20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74764" name="Rectangle 12"/>
          <p:cNvSpPr>
            <a:spLocks noChangeArrowheads="1"/>
          </p:cNvSpPr>
          <p:nvPr/>
        </p:nvSpPr>
        <p:spPr bwMode="auto">
          <a:xfrm>
            <a:off x="-486460" y="5541453"/>
            <a:ext cx="1656223" cy="400110"/>
          </a:xfrm>
          <a:prstGeom prst="rect">
            <a:avLst/>
          </a:prstGeom>
          <a:noFill/>
          <a:ln w="9525">
            <a:noFill/>
            <a:miter lim="800000"/>
            <a:headEnd/>
            <a:tailEnd/>
          </a:ln>
        </p:spPr>
        <p:txBody>
          <a:bodyPr wrap="none"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0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0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2" name="TextBox 1"/>
          <p:cNvSpPr txBox="1"/>
          <p:nvPr/>
        </p:nvSpPr>
        <p:spPr>
          <a:xfrm>
            <a:off x="7315200" y="5638800"/>
            <a:ext cx="14067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14" name="Object 7"/>
          <p:cNvGraphicFramePr>
            <a:graphicFrameLocks noChangeAspect="1"/>
          </p:cNvGraphicFramePr>
          <p:nvPr/>
        </p:nvGraphicFramePr>
        <p:xfrm>
          <a:off x="8569325" y="5822950"/>
          <a:ext cx="1836738" cy="811213"/>
        </p:xfrm>
        <a:graphic>
          <a:graphicData uri="http://schemas.openxmlformats.org/presentationml/2006/ole">
            <mc:AlternateContent xmlns:mc="http://schemas.openxmlformats.org/markup-compatibility/2006">
              <mc:Choice xmlns:v="urn:schemas-microsoft-com:vml" Requires="v">
                <p:oleObj spid="_x0000_s229383" name="Equation" r:id="rId15" imgW="838080" imgH="342720" progId="Equation.DSMT4">
                  <p:embed/>
                </p:oleObj>
              </mc:Choice>
              <mc:Fallback>
                <p:oleObj name="Equation" r:id="rId15" imgW="838080" imgH="342720" progId="Equation.DSMT4">
                  <p:embed/>
                  <p:pic>
                    <p:nvPicPr>
                      <p:cNvPr id="14" name="Object 7"/>
                      <p:cNvPicPr>
                        <a:picLocks noChangeAspect="1" noChangeArrowheads="1"/>
                      </p:cNvPicPr>
                      <p:nvPr/>
                    </p:nvPicPr>
                    <p:blipFill>
                      <a:blip r:embed="rId16"/>
                      <a:srcRect/>
                      <a:stretch>
                        <a:fillRect/>
                      </a:stretch>
                    </p:blipFill>
                    <p:spPr bwMode="auto">
                      <a:xfrm>
                        <a:off x="8569325" y="5822950"/>
                        <a:ext cx="1836738" cy="811213"/>
                      </a:xfrm>
                      <a:prstGeom prst="rect">
                        <a:avLst/>
                      </a:prstGeom>
                      <a:noFill/>
                    </p:spPr>
                  </p:pic>
                </p:oleObj>
              </mc:Fallback>
            </mc:AlternateContent>
          </a:graphicData>
        </a:graphic>
      </p:graphicFrame>
    </p:spTree>
    <p:extLst>
      <p:ext uri="{BB962C8B-B14F-4D97-AF65-F5344CB8AC3E}">
        <p14:creationId xmlns:p14="http://schemas.microsoft.com/office/powerpoint/2010/main" val="59517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7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7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7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7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7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7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 grpId="0"/>
      <p:bldP spid="74761" grpId="0"/>
      <p:bldP spid="74762" grpId="0"/>
      <p:bldP spid="74763" grpId="0"/>
      <p:bldP spid="74764" grpId="0"/>
      <p:bldP spid="2"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890713" y="124178"/>
          <a:ext cx="6305550" cy="1566510"/>
        </p:xfrm>
        <a:graphic>
          <a:graphicData uri="http://schemas.openxmlformats.org/presentationml/2006/ole">
            <mc:AlternateContent xmlns:mc="http://schemas.openxmlformats.org/markup-compatibility/2006">
              <mc:Choice xmlns:v="urn:schemas-microsoft-com:vml" Requires="v">
                <p:oleObj spid="_x0000_s230401" name="Equation" r:id="rId3" imgW="2247840" imgH="685800" progId="Equation.DSMT4">
                  <p:embed/>
                </p:oleObj>
              </mc:Choice>
              <mc:Fallback>
                <p:oleObj name="Equation" r:id="rId3" imgW="2247840" imgH="685800" progId="Equation.DSMT4">
                  <p:embed/>
                  <p:pic>
                    <p:nvPicPr>
                      <p:cNvPr id="4" name="Object 3"/>
                      <p:cNvPicPr>
                        <a:picLocks noChangeAspect="1" noChangeArrowheads="1"/>
                      </p:cNvPicPr>
                      <p:nvPr/>
                    </p:nvPicPr>
                    <p:blipFill>
                      <a:blip r:embed="rId4"/>
                      <a:srcRect/>
                      <a:stretch>
                        <a:fillRect/>
                      </a:stretch>
                    </p:blipFill>
                    <p:spPr bwMode="auto">
                      <a:xfrm>
                        <a:off x="1890713" y="124178"/>
                        <a:ext cx="6305550" cy="1566510"/>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1890713" y="2415823"/>
          <a:ext cx="2362023" cy="725840"/>
        </p:xfrm>
        <a:graphic>
          <a:graphicData uri="http://schemas.openxmlformats.org/presentationml/2006/ole">
            <mc:AlternateContent xmlns:mc="http://schemas.openxmlformats.org/markup-compatibility/2006">
              <mc:Choice xmlns:v="urn:schemas-microsoft-com:vml" Requires="v">
                <p:oleObj spid="_x0000_s230402" name="Equation" r:id="rId5" imgW="914400" imgH="253800" progId="Equation.DSMT4">
                  <p:embed/>
                </p:oleObj>
              </mc:Choice>
              <mc:Fallback>
                <p:oleObj name="Equation" r:id="rId5" imgW="914400" imgH="253800" progId="Equation.DSMT4">
                  <p:embed/>
                  <p:pic>
                    <p:nvPicPr>
                      <p:cNvPr id="5" name="Object 4"/>
                      <p:cNvPicPr>
                        <a:picLocks noChangeAspect="1" noChangeArrowheads="1"/>
                      </p:cNvPicPr>
                      <p:nvPr/>
                    </p:nvPicPr>
                    <p:blipFill>
                      <a:blip r:embed="rId6"/>
                      <a:srcRect/>
                      <a:stretch>
                        <a:fillRect/>
                      </a:stretch>
                    </p:blipFill>
                    <p:spPr bwMode="auto">
                      <a:xfrm>
                        <a:off x="1890713" y="2415823"/>
                        <a:ext cx="2362023" cy="725840"/>
                      </a:xfrm>
                      <a:prstGeom prst="rect">
                        <a:avLst/>
                      </a:prstGeom>
                      <a:noFill/>
                    </p:spPr>
                  </p:pic>
                </p:oleObj>
              </mc:Fallback>
            </mc:AlternateContent>
          </a:graphicData>
        </a:graphic>
      </p:graphicFrame>
      <p:graphicFrame>
        <p:nvGraphicFramePr>
          <p:cNvPr id="6" name="Object 5"/>
          <p:cNvGraphicFramePr>
            <a:graphicFrameLocks noChangeAspect="1"/>
          </p:cNvGraphicFramePr>
          <p:nvPr/>
        </p:nvGraphicFramePr>
        <p:xfrm>
          <a:off x="6378222" y="2415821"/>
          <a:ext cx="2157766" cy="703260"/>
        </p:xfrm>
        <a:graphic>
          <a:graphicData uri="http://schemas.openxmlformats.org/presentationml/2006/ole">
            <mc:AlternateContent xmlns:mc="http://schemas.openxmlformats.org/markup-compatibility/2006">
              <mc:Choice xmlns:v="urn:schemas-microsoft-com:vml" Requires="v">
                <p:oleObj spid="_x0000_s230403" name="Equation" r:id="rId7" imgW="838080" imgH="253800" progId="Equation.DSMT4">
                  <p:embed/>
                </p:oleObj>
              </mc:Choice>
              <mc:Fallback>
                <p:oleObj name="Equation" r:id="rId7" imgW="838080" imgH="253800" progId="Equation.DSMT4">
                  <p:embed/>
                  <p:pic>
                    <p:nvPicPr>
                      <p:cNvPr id="6" name="Object 5"/>
                      <p:cNvPicPr>
                        <a:picLocks noChangeAspect="1" noChangeArrowheads="1"/>
                      </p:cNvPicPr>
                      <p:nvPr/>
                    </p:nvPicPr>
                    <p:blipFill>
                      <a:blip r:embed="rId8"/>
                      <a:srcRect/>
                      <a:stretch>
                        <a:fillRect/>
                      </a:stretch>
                    </p:blipFill>
                    <p:spPr bwMode="auto">
                      <a:xfrm>
                        <a:off x="6378222" y="2415821"/>
                        <a:ext cx="2157766" cy="703260"/>
                      </a:xfrm>
                      <a:prstGeom prst="rect">
                        <a:avLst/>
                      </a:prstGeom>
                      <a:noFill/>
                    </p:spPr>
                  </p:pic>
                </p:oleObj>
              </mc:Fallback>
            </mc:AlternateContent>
          </a:graphicData>
        </a:graphic>
      </p:graphicFrame>
      <p:graphicFrame>
        <p:nvGraphicFramePr>
          <p:cNvPr id="7" name="Object 6"/>
          <p:cNvGraphicFramePr>
            <a:graphicFrameLocks noChangeAspect="1"/>
          </p:cNvGraphicFramePr>
          <p:nvPr/>
        </p:nvGraphicFramePr>
        <p:xfrm>
          <a:off x="4252736" y="2415823"/>
          <a:ext cx="2125486" cy="725838"/>
        </p:xfrm>
        <a:graphic>
          <a:graphicData uri="http://schemas.openxmlformats.org/presentationml/2006/ole">
            <mc:AlternateContent xmlns:mc="http://schemas.openxmlformats.org/markup-compatibility/2006">
              <mc:Choice xmlns:v="urn:schemas-microsoft-com:vml" Requires="v">
                <p:oleObj spid="_x0000_s230404" name="Equation" r:id="rId9" imgW="761760" imgH="253800" progId="Equation.DSMT4">
                  <p:embed/>
                </p:oleObj>
              </mc:Choice>
              <mc:Fallback>
                <p:oleObj name="Equation" r:id="rId9" imgW="761760" imgH="253800" progId="Equation.DSMT4">
                  <p:embed/>
                  <p:pic>
                    <p:nvPicPr>
                      <p:cNvPr id="7" name="Object 6"/>
                      <p:cNvPicPr>
                        <a:picLocks noChangeAspect="1" noChangeArrowheads="1"/>
                      </p:cNvPicPr>
                      <p:nvPr/>
                    </p:nvPicPr>
                    <p:blipFill>
                      <a:blip r:embed="rId10"/>
                      <a:srcRect/>
                      <a:stretch>
                        <a:fillRect/>
                      </a:stretch>
                    </p:blipFill>
                    <p:spPr bwMode="auto">
                      <a:xfrm>
                        <a:off x="4252736" y="2415823"/>
                        <a:ext cx="2125486" cy="725838"/>
                      </a:xfrm>
                      <a:prstGeom prst="rect">
                        <a:avLst/>
                      </a:prstGeom>
                      <a:noFill/>
                    </p:spPr>
                  </p:pic>
                </p:oleObj>
              </mc:Fallback>
            </mc:AlternateContent>
          </a:graphicData>
        </a:graphic>
      </p:graphicFrame>
      <p:graphicFrame>
        <p:nvGraphicFramePr>
          <p:cNvPr id="8" name="Object 7"/>
          <p:cNvGraphicFramePr>
            <a:graphicFrameLocks noChangeAspect="1"/>
          </p:cNvGraphicFramePr>
          <p:nvPr/>
        </p:nvGraphicFramePr>
        <p:xfrm>
          <a:off x="8387645" y="2359377"/>
          <a:ext cx="2074863" cy="759704"/>
        </p:xfrm>
        <a:graphic>
          <a:graphicData uri="http://schemas.openxmlformats.org/presentationml/2006/ole">
            <mc:AlternateContent xmlns:mc="http://schemas.openxmlformats.org/markup-compatibility/2006">
              <mc:Choice xmlns:v="urn:schemas-microsoft-com:vml" Requires="v">
                <p:oleObj spid="_x0000_s230405" name="Equation" r:id="rId11" imgW="660240" imgH="253800" progId="Equation.DSMT4">
                  <p:embed/>
                </p:oleObj>
              </mc:Choice>
              <mc:Fallback>
                <p:oleObj name="Equation" r:id="rId11" imgW="660240" imgH="253800" progId="Equation.DSMT4">
                  <p:embed/>
                  <p:pic>
                    <p:nvPicPr>
                      <p:cNvPr id="8" name="Object 7"/>
                      <p:cNvPicPr>
                        <a:picLocks noChangeAspect="1" noChangeArrowheads="1"/>
                      </p:cNvPicPr>
                      <p:nvPr/>
                    </p:nvPicPr>
                    <p:blipFill>
                      <a:blip r:embed="rId12"/>
                      <a:srcRect/>
                      <a:stretch>
                        <a:fillRect/>
                      </a:stretch>
                    </p:blipFill>
                    <p:spPr bwMode="auto">
                      <a:xfrm>
                        <a:off x="8387645" y="2359377"/>
                        <a:ext cx="2074863" cy="759704"/>
                      </a:xfrm>
                      <a:prstGeom prst="rect">
                        <a:avLst/>
                      </a:prstGeom>
                      <a:noFill/>
                    </p:spPr>
                  </p:pic>
                </p:oleObj>
              </mc:Fallback>
            </mc:AlternateContent>
          </a:graphicData>
        </a:graphic>
      </p:graphicFrame>
    </p:spTree>
    <p:extLst>
      <p:ext uri="{BB962C8B-B14F-4D97-AF65-F5344CB8AC3E}">
        <p14:creationId xmlns:p14="http://schemas.microsoft.com/office/powerpoint/2010/main" val="40218492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lstStyle/>
          <a:p>
            <a:r>
              <a:rPr lang="en-US" err="1"/>
              <a:t>Ví</a:t>
            </a:r>
            <a:r>
              <a:rPr lang="en-US"/>
              <a:t> </a:t>
            </a:r>
            <a:r>
              <a:rPr lang="en-US" err="1"/>
              <a:t>dụ</a:t>
            </a:r>
            <a:r>
              <a:rPr lang="en-US"/>
              <a:t> 2: </a:t>
            </a:r>
            <a:r>
              <a:rPr lang="en-US" err="1"/>
              <a:t>Xác</a:t>
            </a:r>
            <a:r>
              <a:rPr lang="en-US"/>
              <a:t> </a:t>
            </a:r>
            <a:r>
              <a:rPr lang="en-US" err="1"/>
              <a:t>định</a:t>
            </a:r>
            <a:r>
              <a:rPr lang="en-US"/>
              <a:t> </a:t>
            </a:r>
            <a:r>
              <a:rPr lang="en-US" err="1"/>
              <a:t>DFT</a:t>
            </a:r>
            <a:r>
              <a:rPr lang="en-US"/>
              <a:t> </a:t>
            </a:r>
            <a:r>
              <a:rPr lang="en-US" err="1"/>
              <a:t>của</a:t>
            </a:r>
            <a:r>
              <a:rPr lang="en-US"/>
              <a:t> </a:t>
            </a:r>
            <a:r>
              <a:rPr lang="en-US" err="1"/>
              <a:t>dãy</a:t>
            </a:r>
            <a:r>
              <a:rPr lang="en-US"/>
              <a:t> </a:t>
            </a:r>
            <a:r>
              <a:rPr lang="en-US" err="1"/>
              <a:t>sau</a:t>
            </a:r>
            <a:r>
              <a:rPr lang="en-US"/>
              <a:t>:</a:t>
            </a:r>
          </a:p>
          <a:p>
            <a:endParaRPr lang="en-US"/>
          </a:p>
          <a:p>
            <a:r>
              <a:rPr lang="en-US" err="1"/>
              <a:t>Giải</a:t>
            </a:r>
            <a:r>
              <a:rPr lang="en-US"/>
              <a:t>:</a:t>
            </a:r>
          </a:p>
          <a:p>
            <a:pPr>
              <a:buNone/>
            </a:pPr>
            <a:r>
              <a:rPr lang="en-US"/>
              <a:t>	- Ta </a:t>
            </a:r>
            <a:r>
              <a:rPr lang="en-US" err="1"/>
              <a:t>có</a:t>
            </a:r>
            <a:r>
              <a:rPr lang="en-US"/>
              <a:t>: </a:t>
            </a:r>
            <a:r>
              <a:rPr lang="pt-BR"/>
              <a:t>chiều dài dãy x</a:t>
            </a:r>
            <a:r>
              <a:rPr lang="pt-BR" baseline="-25000"/>
              <a:t>2</a:t>
            </a:r>
            <a:r>
              <a:rPr lang="pt-BR"/>
              <a:t>(n): N=4</a:t>
            </a:r>
            <a:endParaRPr lang="en-US"/>
          </a:p>
          <a:p>
            <a:pPr>
              <a:buNone/>
            </a:pPr>
            <a:r>
              <a:rPr lang="en-US"/>
              <a:t> 	- </a:t>
            </a:r>
            <a:r>
              <a:rPr lang="en-US" err="1"/>
              <a:t>Khi</a:t>
            </a:r>
            <a:r>
              <a:rPr lang="en-US"/>
              <a:t> </a:t>
            </a:r>
            <a:r>
              <a:rPr lang="en-US" err="1"/>
              <a:t>đó</a:t>
            </a:r>
            <a:r>
              <a:rPr lang="en-US"/>
              <a:t>:						</a:t>
            </a:r>
          </a:p>
          <a:p>
            <a:pPr>
              <a:buNone/>
            </a:pPr>
            <a:r>
              <a:rPr lang="en-US"/>
              <a:t>								</a:t>
            </a:r>
            <a:r>
              <a:rPr lang="en-US" err="1"/>
              <a:t>với</a:t>
            </a:r>
            <a:endParaRPr lang="en-US"/>
          </a:p>
          <a:p>
            <a:pPr>
              <a:buNone/>
            </a:pPr>
            <a:r>
              <a:rPr lang="en-US"/>
              <a:t>	</a:t>
            </a:r>
          </a:p>
          <a:p>
            <a:pPr>
              <a:buNone/>
            </a:pPr>
            <a:endParaRPr lang="en-US"/>
          </a:p>
          <a:p>
            <a:pPr>
              <a:buNone/>
            </a:pPr>
            <a:r>
              <a:rPr lang="en-US"/>
              <a:t>	- Ta </a:t>
            </a:r>
            <a:r>
              <a:rPr lang="en-US" err="1"/>
              <a:t>lại</a:t>
            </a:r>
            <a:r>
              <a:rPr lang="en-US"/>
              <a:t> </a:t>
            </a:r>
            <a:r>
              <a:rPr lang="en-US" err="1"/>
              <a:t>có</a:t>
            </a:r>
            <a:r>
              <a:rPr lang="en-US"/>
              <a:t>:</a:t>
            </a:r>
          </a:p>
          <a:p>
            <a:pPr>
              <a:buNone/>
            </a:pPr>
            <a:r>
              <a:rPr lang="en-US"/>
              <a:t>		  </a:t>
            </a:r>
          </a:p>
          <a:p>
            <a:pPr>
              <a:buNone/>
            </a:pPr>
            <a:r>
              <a:rPr lang="en-US"/>
              <a:t>	</a:t>
            </a:r>
          </a:p>
        </p:txBody>
      </p:sp>
      <p:sp>
        <p:nvSpPr>
          <p:cNvPr id="36761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7617" name="Object 1"/>
          <p:cNvGraphicFramePr>
            <a:graphicFrameLocks noChangeAspect="1"/>
          </p:cNvGraphicFramePr>
          <p:nvPr/>
        </p:nvGraphicFramePr>
        <p:xfrm>
          <a:off x="4065588" y="422031"/>
          <a:ext cx="2155825" cy="720969"/>
        </p:xfrm>
        <a:graphic>
          <a:graphicData uri="http://schemas.openxmlformats.org/presentationml/2006/ole">
            <mc:AlternateContent xmlns:mc="http://schemas.openxmlformats.org/markup-compatibility/2006">
              <mc:Choice xmlns:v="urn:schemas-microsoft-com:vml" Requires="v">
                <p:oleObj spid="_x0000_s231425" name="Equation" r:id="rId3" imgW="1117440" imgH="355320" progId="Equation.DSMT4">
                  <p:embed/>
                </p:oleObj>
              </mc:Choice>
              <mc:Fallback>
                <p:oleObj name="Equation" r:id="rId3" imgW="1117440" imgH="355320" progId="Equation.DSMT4">
                  <p:embed/>
                  <p:pic>
                    <p:nvPicPr>
                      <p:cNvPr id="367617" name="Object 1"/>
                      <p:cNvPicPr>
                        <a:picLocks noChangeAspect="1" noChangeArrowheads="1"/>
                      </p:cNvPicPr>
                      <p:nvPr/>
                    </p:nvPicPr>
                    <p:blipFill>
                      <a:blip r:embed="rId4"/>
                      <a:srcRect/>
                      <a:stretch>
                        <a:fillRect/>
                      </a:stretch>
                    </p:blipFill>
                    <p:spPr bwMode="auto">
                      <a:xfrm>
                        <a:off x="4065588" y="422031"/>
                        <a:ext cx="2155825" cy="720969"/>
                      </a:xfrm>
                      <a:prstGeom prst="rect">
                        <a:avLst/>
                      </a:prstGeom>
                      <a:noFill/>
                    </p:spPr>
                  </p:pic>
                </p:oleObj>
              </mc:Fallback>
            </mc:AlternateContent>
          </a:graphicData>
        </a:graphic>
      </p:graphicFrame>
      <p:sp>
        <p:nvSpPr>
          <p:cNvPr id="36762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7619" name="Object 3"/>
          <p:cNvGraphicFramePr>
            <a:graphicFrameLocks noChangeAspect="1"/>
          </p:cNvGraphicFramePr>
          <p:nvPr/>
        </p:nvGraphicFramePr>
        <p:xfrm>
          <a:off x="3001108" y="2028092"/>
          <a:ext cx="4566138" cy="902677"/>
        </p:xfrm>
        <a:graphic>
          <a:graphicData uri="http://schemas.openxmlformats.org/presentationml/2006/ole">
            <mc:AlternateContent xmlns:mc="http://schemas.openxmlformats.org/markup-compatibility/2006">
              <mc:Choice xmlns:v="urn:schemas-microsoft-com:vml" Requires="v">
                <p:oleObj spid="_x0000_s231426" name="Equation" r:id="rId5" imgW="2260600" imgH="431800" progId="Equation.DSMT4">
                  <p:embed/>
                </p:oleObj>
              </mc:Choice>
              <mc:Fallback>
                <p:oleObj name="Equation" r:id="rId5" imgW="2260600" imgH="431800" progId="Equation.DSMT4">
                  <p:embed/>
                  <p:pic>
                    <p:nvPicPr>
                      <p:cNvPr id="3676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1108" y="2028092"/>
                        <a:ext cx="4566138" cy="902677"/>
                      </a:xfrm>
                      <a:prstGeom prst="rect">
                        <a:avLst/>
                      </a:prstGeom>
                      <a:noFill/>
                    </p:spPr>
                  </p:pic>
                </p:oleObj>
              </mc:Fallback>
            </mc:AlternateContent>
          </a:graphicData>
        </a:graphic>
      </p:graphicFrame>
      <p:sp>
        <p:nvSpPr>
          <p:cNvPr id="367622"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7621" name="Object 5"/>
          <p:cNvGraphicFramePr>
            <a:graphicFrameLocks noChangeAspect="1"/>
          </p:cNvGraphicFramePr>
          <p:nvPr/>
        </p:nvGraphicFramePr>
        <p:xfrm>
          <a:off x="9044354" y="2327031"/>
          <a:ext cx="990600" cy="304800"/>
        </p:xfrm>
        <a:graphic>
          <a:graphicData uri="http://schemas.openxmlformats.org/presentationml/2006/ole">
            <mc:AlternateContent xmlns:mc="http://schemas.openxmlformats.org/markup-compatibility/2006">
              <mc:Choice xmlns:v="urn:schemas-microsoft-com:vml" Requires="v">
                <p:oleObj spid="_x0000_s231427" name="Equation" r:id="rId7" imgW="571004" imgH="177646" progId="Equation.DSMT4">
                  <p:embed/>
                </p:oleObj>
              </mc:Choice>
              <mc:Fallback>
                <p:oleObj name="Equation" r:id="rId7" imgW="571004" imgH="177646" progId="Equation.DSMT4">
                  <p:embed/>
                  <p:pic>
                    <p:nvPicPr>
                      <p:cNvPr id="36762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4354" y="2327031"/>
                        <a:ext cx="990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7624"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67623" name="Object 7"/>
          <p:cNvGraphicFramePr>
            <a:graphicFrameLocks noChangeAspect="1"/>
          </p:cNvGraphicFramePr>
          <p:nvPr/>
        </p:nvGraphicFramePr>
        <p:xfrm>
          <a:off x="3001108" y="4133314"/>
          <a:ext cx="2143125" cy="811213"/>
        </p:xfrm>
        <a:graphic>
          <a:graphicData uri="http://schemas.openxmlformats.org/presentationml/2006/ole">
            <mc:AlternateContent xmlns:mc="http://schemas.openxmlformats.org/markup-compatibility/2006">
              <mc:Choice xmlns:v="urn:schemas-microsoft-com:vml" Requires="v">
                <p:oleObj spid="_x0000_s231428" name="Equation" r:id="rId9" imgW="977760" imgH="342720" progId="Equation.DSMT4">
                  <p:embed/>
                </p:oleObj>
              </mc:Choice>
              <mc:Fallback>
                <p:oleObj name="Equation" r:id="rId9" imgW="977760" imgH="342720" progId="Equation.DSMT4">
                  <p:embed/>
                  <p:pic>
                    <p:nvPicPr>
                      <p:cNvPr id="367623" name="Object 7"/>
                      <p:cNvPicPr>
                        <a:picLocks noChangeAspect="1" noChangeArrowheads="1"/>
                      </p:cNvPicPr>
                      <p:nvPr/>
                    </p:nvPicPr>
                    <p:blipFill>
                      <a:blip r:embed="rId10"/>
                      <a:srcRect/>
                      <a:stretch>
                        <a:fillRect/>
                      </a:stretch>
                    </p:blipFill>
                    <p:spPr bwMode="auto">
                      <a:xfrm>
                        <a:off x="3001108" y="4133314"/>
                        <a:ext cx="2143125" cy="811213"/>
                      </a:xfrm>
                      <a:prstGeom prst="rect">
                        <a:avLst/>
                      </a:prstGeom>
                      <a:noFill/>
                    </p:spPr>
                  </p:pic>
                </p:oleObj>
              </mc:Fallback>
            </mc:AlternateContent>
          </a:graphicData>
        </a:graphic>
      </p:graphicFrame>
      <p:sp>
        <p:nvSpPr>
          <p:cNvPr id="367626"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3" name="Object 7"/>
          <p:cNvGraphicFramePr>
            <a:graphicFrameLocks noChangeAspect="1"/>
          </p:cNvGraphicFramePr>
          <p:nvPr/>
        </p:nvGraphicFramePr>
        <p:xfrm>
          <a:off x="9999662" y="4354943"/>
          <a:ext cx="919163" cy="660400"/>
        </p:xfrm>
        <a:graphic>
          <a:graphicData uri="http://schemas.openxmlformats.org/presentationml/2006/ole">
            <mc:AlternateContent xmlns:mc="http://schemas.openxmlformats.org/markup-compatibility/2006">
              <mc:Choice xmlns:v="urn:schemas-microsoft-com:vml" Requires="v">
                <p:oleObj spid="_x0000_s231429" name="Equation" r:id="rId11" imgW="419040" imgH="279360" progId="Equation.DSMT4">
                  <p:embed/>
                </p:oleObj>
              </mc:Choice>
              <mc:Fallback>
                <p:oleObj name="Equation" r:id="rId11" imgW="419040" imgH="279360" progId="Equation.DSMT4">
                  <p:embed/>
                  <p:pic>
                    <p:nvPicPr>
                      <p:cNvPr id="13" name="Object 7"/>
                      <p:cNvPicPr>
                        <a:picLocks noChangeAspect="1" noChangeArrowheads="1"/>
                      </p:cNvPicPr>
                      <p:nvPr/>
                    </p:nvPicPr>
                    <p:blipFill>
                      <a:blip r:embed="rId12"/>
                      <a:srcRect/>
                      <a:stretch>
                        <a:fillRect/>
                      </a:stretch>
                    </p:blipFill>
                    <p:spPr bwMode="auto">
                      <a:xfrm>
                        <a:off x="9999662" y="4354943"/>
                        <a:ext cx="919163" cy="660400"/>
                      </a:xfrm>
                      <a:prstGeom prst="rect">
                        <a:avLst/>
                      </a:prstGeom>
                      <a:noFill/>
                    </p:spPr>
                  </p:pic>
                </p:oleObj>
              </mc:Fallback>
            </mc:AlternateContent>
          </a:graphicData>
        </a:graphic>
      </p:graphicFrame>
      <p:graphicFrame>
        <p:nvGraphicFramePr>
          <p:cNvPr id="14" name="Object 7"/>
          <p:cNvGraphicFramePr>
            <a:graphicFrameLocks noChangeAspect="1"/>
          </p:cNvGraphicFramePr>
          <p:nvPr/>
        </p:nvGraphicFramePr>
        <p:xfrm>
          <a:off x="6096000" y="4096855"/>
          <a:ext cx="3786187" cy="1143000"/>
        </p:xfrm>
        <a:graphic>
          <a:graphicData uri="http://schemas.openxmlformats.org/presentationml/2006/ole">
            <mc:AlternateContent xmlns:mc="http://schemas.openxmlformats.org/markup-compatibility/2006">
              <mc:Choice xmlns:v="urn:schemas-microsoft-com:vml" Requires="v">
                <p:oleObj spid="_x0000_s231430" name="Equation" r:id="rId13" imgW="1726920" imgH="482400" progId="Equation.DSMT4">
                  <p:embed/>
                </p:oleObj>
              </mc:Choice>
              <mc:Fallback>
                <p:oleObj name="Equation" r:id="rId13" imgW="1726920" imgH="482400" progId="Equation.DSMT4">
                  <p:embed/>
                  <p:pic>
                    <p:nvPicPr>
                      <p:cNvPr id="14" name="Object 7"/>
                      <p:cNvPicPr>
                        <a:picLocks noChangeAspect="1" noChangeArrowheads="1"/>
                      </p:cNvPicPr>
                      <p:nvPr/>
                    </p:nvPicPr>
                    <p:blipFill>
                      <a:blip r:embed="rId14"/>
                      <a:srcRect/>
                      <a:stretch>
                        <a:fillRect/>
                      </a:stretch>
                    </p:blipFill>
                    <p:spPr bwMode="auto">
                      <a:xfrm>
                        <a:off x="6096000" y="4096855"/>
                        <a:ext cx="3786187" cy="1143000"/>
                      </a:xfrm>
                      <a:prstGeom prst="rect">
                        <a:avLst/>
                      </a:prstGeom>
                      <a:noFill/>
                    </p:spPr>
                  </p:pic>
                </p:oleObj>
              </mc:Fallback>
            </mc:AlternateContent>
          </a:graphicData>
        </a:graphic>
      </p:graphicFrame>
      <p:graphicFrame>
        <p:nvGraphicFramePr>
          <p:cNvPr id="15" name="Object 7"/>
          <p:cNvGraphicFramePr>
            <a:graphicFrameLocks noChangeAspect="1"/>
          </p:cNvGraphicFramePr>
          <p:nvPr/>
        </p:nvGraphicFramePr>
        <p:xfrm>
          <a:off x="5143500" y="4178557"/>
          <a:ext cx="835025" cy="720725"/>
        </p:xfrm>
        <a:graphic>
          <a:graphicData uri="http://schemas.openxmlformats.org/presentationml/2006/ole">
            <mc:AlternateContent xmlns:mc="http://schemas.openxmlformats.org/markup-compatibility/2006">
              <mc:Choice xmlns:v="urn:schemas-microsoft-com:vml" Requires="v">
                <p:oleObj spid="_x0000_s231431" name="Equation" r:id="rId15" imgW="380880" imgH="304560" progId="Equation.DSMT4">
                  <p:embed/>
                </p:oleObj>
              </mc:Choice>
              <mc:Fallback>
                <p:oleObj name="Equation" r:id="rId15" imgW="380880" imgH="304560" progId="Equation.DSMT4">
                  <p:embed/>
                  <p:pic>
                    <p:nvPicPr>
                      <p:cNvPr id="15" name="Object 7"/>
                      <p:cNvPicPr>
                        <a:picLocks noChangeAspect="1" noChangeArrowheads="1"/>
                      </p:cNvPicPr>
                      <p:nvPr/>
                    </p:nvPicPr>
                    <p:blipFill>
                      <a:blip r:embed="rId16"/>
                      <a:srcRect/>
                      <a:stretch>
                        <a:fillRect/>
                      </a:stretch>
                    </p:blipFill>
                    <p:spPr bwMode="auto">
                      <a:xfrm>
                        <a:off x="5143500" y="4178557"/>
                        <a:ext cx="835025" cy="720725"/>
                      </a:xfrm>
                      <a:prstGeom prst="rect">
                        <a:avLst/>
                      </a:prstGeom>
                      <a:noFill/>
                    </p:spPr>
                  </p:pic>
                </p:oleObj>
              </mc:Fallback>
            </mc:AlternateContent>
          </a:graphicData>
        </a:graphic>
      </p:graphicFrame>
    </p:spTree>
    <p:extLst>
      <p:ext uri="{BB962C8B-B14F-4D97-AF65-F5344CB8AC3E}">
        <p14:creationId xmlns:p14="http://schemas.microsoft.com/office/powerpoint/2010/main" val="3286510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76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76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76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76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4416" y="360457"/>
            <a:ext cx="18389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Các </a:t>
            </a:r>
            <a:r>
              <a:rPr kumimoji="0" lang="en-US" sz="1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giá</a:t>
            </a: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trị</a:t>
            </a: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 </a:t>
            </a:r>
            <a:r>
              <a:rPr kumimoji="0" lang="en-US" sz="18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(k):</a:t>
            </a:r>
          </a:p>
        </p:txBody>
      </p:sp>
      <p:graphicFrame>
        <p:nvGraphicFramePr>
          <p:cNvPr id="5" name="Object 9"/>
          <p:cNvGraphicFramePr>
            <a:graphicFrameLocks noChangeAspect="1"/>
          </p:cNvGraphicFramePr>
          <p:nvPr/>
        </p:nvGraphicFramePr>
        <p:xfrm>
          <a:off x="772136" y="973443"/>
          <a:ext cx="7772400" cy="604837"/>
        </p:xfrm>
        <a:graphic>
          <a:graphicData uri="http://schemas.openxmlformats.org/presentationml/2006/ole">
            <mc:AlternateContent xmlns:mc="http://schemas.openxmlformats.org/markup-compatibility/2006">
              <mc:Choice xmlns:v="urn:schemas-microsoft-com:vml" Requires="v">
                <p:oleObj spid="_x0000_s232449" name="Equation" r:id="rId3" imgW="3149280" imgH="241200" progId="Equation.DSMT4">
                  <p:embed/>
                </p:oleObj>
              </mc:Choice>
              <mc:Fallback>
                <p:oleObj name="Equation" r:id="rId3" imgW="3149280" imgH="241200" progId="Equation.DSMT4">
                  <p:embed/>
                  <p:pic>
                    <p:nvPicPr>
                      <p:cNvPr id="5" name="Object 9"/>
                      <p:cNvPicPr>
                        <a:picLocks noChangeAspect="1" noChangeArrowheads="1"/>
                      </p:cNvPicPr>
                      <p:nvPr/>
                    </p:nvPicPr>
                    <p:blipFill>
                      <a:blip r:embed="rId4"/>
                      <a:srcRect/>
                      <a:stretch>
                        <a:fillRect/>
                      </a:stretch>
                    </p:blipFill>
                    <p:spPr bwMode="auto">
                      <a:xfrm>
                        <a:off x="772136" y="973443"/>
                        <a:ext cx="7772400" cy="604837"/>
                      </a:xfrm>
                      <a:prstGeom prst="rect">
                        <a:avLst/>
                      </a:prstGeom>
                      <a:noFill/>
                    </p:spPr>
                  </p:pic>
                </p:oleObj>
              </mc:Fallback>
            </mc:AlternateContent>
          </a:graphicData>
        </a:graphic>
      </p:graphicFrame>
      <p:graphicFrame>
        <p:nvGraphicFramePr>
          <p:cNvPr id="6" name="Object 9"/>
          <p:cNvGraphicFramePr>
            <a:graphicFrameLocks noChangeAspect="1"/>
          </p:cNvGraphicFramePr>
          <p:nvPr/>
        </p:nvGraphicFramePr>
        <p:xfrm>
          <a:off x="2809508" y="5252130"/>
          <a:ext cx="7302500" cy="571500"/>
        </p:xfrm>
        <a:graphic>
          <a:graphicData uri="http://schemas.openxmlformats.org/presentationml/2006/ole">
            <mc:AlternateContent xmlns:mc="http://schemas.openxmlformats.org/markup-compatibility/2006">
              <mc:Choice xmlns:v="urn:schemas-microsoft-com:vml" Requires="v">
                <p:oleObj spid="_x0000_s232450" name="Equation" r:id="rId5" imgW="2958840" imgH="228600" progId="Equation.DSMT4">
                  <p:embed/>
                </p:oleObj>
              </mc:Choice>
              <mc:Fallback>
                <p:oleObj name="Equation" r:id="rId5" imgW="2958840" imgH="228600" progId="Equation.DSMT4">
                  <p:embed/>
                  <p:pic>
                    <p:nvPicPr>
                      <p:cNvPr id="6" name="Object 9"/>
                      <p:cNvPicPr>
                        <a:picLocks noChangeAspect="1" noChangeArrowheads="1"/>
                      </p:cNvPicPr>
                      <p:nvPr/>
                    </p:nvPicPr>
                    <p:blipFill>
                      <a:blip r:embed="rId6"/>
                      <a:srcRect/>
                      <a:stretch>
                        <a:fillRect/>
                      </a:stretch>
                    </p:blipFill>
                    <p:spPr bwMode="auto">
                      <a:xfrm>
                        <a:off x="2809508" y="5252130"/>
                        <a:ext cx="7302500" cy="571500"/>
                      </a:xfrm>
                      <a:prstGeom prst="rect">
                        <a:avLst/>
                      </a:prstGeom>
                      <a:noFill/>
                    </p:spPr>
                  </p:pic>
                </p:oleObj>
              </mc:Fallback>
            </mc:AlternateContent>
          </a:graphicData>
        </a:graphic>
      </p:graphicFrame>
      <p:graphicFrame>
        <p:nvGraphicFramePr>
          <p:cNvPr id="8" name="Object 9"/>
          <p:cNvGraphicFramePr>
            <a:graphicFrameLocks noChangeAspect="1"/>
          </p:cNvGraphicFramePr>
          <p:nvPr/>
        </p:nvGraphicFramePr>
        <p:xfrm>
          <a:off x="2935043" y="2473506"/>
          <a:ext cx="5735637" cy="571500"/>
        </p:xfrm>
        <a:graphic>
          <a:graphicData uri="http://schemas.openxmlformats.org/presentationml/2006/ole">
            <mc:AlternateContent xmlns:mc="http://schemas.openxmlformats.org/markup-compatibility/2006">
              <mc:Choice xmlns:v="urn:schemas-microsoft-com:vml" Requires="v">
                <p:oleObj spid="_x0000_s232451" name="Equation" r:id="rId7" imgW="2323800" imgH="228600" progId="Equation.DSMT4">
                  <p:embed/>
                </p:oleObj>
              </mc:Choice>
              <mc:Fallback>
                <p:oleObj name="Equation" r:id="rId7" imgW="2323800" imgH="228600" progId="Equation.DSMT4">
                  <p:embed/>
                  <p:pic>
                    <p:nvPicPr>
                      <p:cNvPr id="8" name="Object 9"/>
                      <p:cNvPicPr>
                        <a:picLocks noChangeAspect="1" noChangeArrowheads="1"/>
                      </p:cNvPicPr>
                      <p:nvPr/>
                    </p:nvPicPr>
                    <p:blipFill>
                      <a:blip r:embed="rId8"/>
                      <a:srcRect/>
                      <a:stretch>
                        <a:fillRect/>
                      </a:stretch>
                    </p:blipFill>
                    <p:spPr bwMode="auto">
                      <a:xfrm>
                        <a:off x="2935043" y="2473506"/>
                        <a:ext cx="5735637" cy="571500"/>
                      </a:xfrm>
                      <a:prstGeom prst="rect">
                        <a:avLst/>
                      </a:prstGeom>
                      <a:noFill/>
                    </p:spPr>
                  </p:pic>
                </p:oleObj>
              </mc:Fallback>
            </mc:AlternateContent>
          </a:graphicData>
        </a:graphic>
      </p:graphicFrame>
      <p:graphicFrame>
        <p:nvGraphicFramePr>
          <p:cNvPr id="9" name="Object 9"/>
          <p:cNvGraphicFramePr>
            <a:graphicFrameLocks noChangeAspect="1"/>
          </p:cNvGraphicFramePr>
          <p:nvPr/>
        </p:nvGraphicFramePr>
        <p:xfrm>
          <a:off x="629443" y="3156978"/>
          <a:ext cx="7458075" cy="604838"/>
        </p:xfrm>
        <a:graphic>
          <a:graphicData uri="http://schemas.openxmlformats.org/presentationml/2006/ole">
            <mc:AlternateContent xmlns:mc="http://schemas.openxmlformats.org/markup-compatibility/2006">
              <mc:Choice xmlns:v="urn:schemas-microsoft-com:vml" Requires="v">
                <p:oleObj spid="_x0000_s232452" name="Equation" r:id="rId9" imgW="3022560" imgH="241200" progId="Equation.DSMT4">
                  <p:embed/>
                </p:oleObj>
              </mc:Choice>
              <mc:Fallback>
                <p:oleObj name="Equation" r:id="rId9" imgW="3022560" imgH="241200" progId="Equation.DSMT4">
                  <p:embed/>
                  <p:pic>
                    <p:nvPicPr>
                      <p:cNvPr id="9" name="Object 9"/>
                      <p:cNvPicPr>
                        <a:picLocks noChangeAspect="1" noChangeArrowheads="1"/>
                      </p:cNvPicPr>
                      <p:nvPr/>
                    </p:nvPicPr>
                    <p:blipFill>
                      <a:blip r:embed="rId10"/>
                      <a:srcRect/>
                      <a:stretch>
                        <a:fillRect/>
                      </a:stretch>
                    </p:blipFill>
                    <p:spPr bwMode="auto">
                      <a:xfrm>
                        <a:off x="629443" y="3156978"/>
                        <a:ext cx="7458075" cy="604838"/>
                      </a:xfrm>
                      <a:prstGeom prst="rect">
                        <a:avLst/>
                      </a:prstGeom>
                      <a:noFill/>
                    </p:spPr>
                  </p:pic>
                </p:oleObj>
              </mc:Fallback>
            </mc:AlternateContent>
          </a:graphicData>
        </a:graphic>
      </p:graphicFrame>
      <p:graphicFrame>
        <p:nvGraphicFramePr>
          <p:cNvPr id="11" name="Object 9"/>
          <p:cNvGraphicFramePr>
            <a:graphicFrameLocks noChangeAspect="1"/>
          </p:cNvGraphicFramePr>
          <p:nvPr/>
        </p:nvGraphicFramePr>
        <p:xfrm>
          <a:off x="8544536" y="1039271"/>
          <a:ext cx="2476500" cy="446087"/>
        </p:xfrm>
        <a:graphic>
          <a:graphicData uri="http://schemas.openxmlformats.org/presentationml/2006/ole">
            <mc:AlternateContent xmlns:mc="http://schemas.openxmlformats.org/markup-compatibility/2006">
              <mc:Choice xmlns:v="urn:schemas-microsoft-com:vml" Requires="v">
                <p:oleObj spid="_x0000_s232453" name="Equation" r:id="rId11" imgW="1002960" imgH="177480" progId="Equation.DSMT4">
                  <p:embed/>
                </p:oleObj>
              </mc:Choice>
              <mc:Fallback>
                <p:oleObj name="Equation" r:id="rId11" imgW="1002960" imgH="177480" progId="Equation.DSMT4">
                  <p:embed/>
                  <p:pic>
                    <p:nvPicPr>
                      <p:cNvPr id="11" name="Object 9"/>
                      <p:cNvPicPr>
                        <a:picLocks noChangeAspect="1" noChangeArrowheads="1"/>
                      </p:cNvPicPr>
                      <p:nvPr/>
                    </p:nvPicPr>
                    <p:blipFill>
                      <a:blip r:embed="rId12"/>
                      <a:srcRect/>
                      <a:stretch>
                        <a:fillRect/>
                      </a:stretch>
                    </p:blipFill>
                    <p:spPr bwMode="auto">
                      <a:xfrm>
                        <a:off x="8544536" y="1039271"/>
                        <a:ext cx="2476500" cy="446087"/>
                      </a:xfrm>
                      <a:prstGeom prst="rect">
                        <a:avLst/>
                      </a:prstGeom>
                      <a:noFill/>
                    </p:spPr>
                  </p:pic>
                </p:oleObj>
              </mc:Fallback>
            </mc:AlternateContent>
          </a:graphicData>
        </a:graphic>
      </p:graphicFrame>
      <p:graphicFrame>
        <p:nvGraphicFramePr>
          <p:cNvPr id="12" name="Object 9"/>
          <p:cNvGraphicFramePr>
            <a:graphicFrameLocks noChangeAspect="1"/>
          </p:cNvGraphicFramePr>
          <p:nvPr/>
        </p:nvGraphicFramePr>
        <p:xfrm>
          <a:off x="754063" y="1814578"/>
          <a:ext cx="7208837" cy="603250"/>
        </p:xfrm>
        <a:graphic>
          <a:graphicData uri="http://schemas.openxmlformats.org/presentationml/2006/ole">
            <mc:AlternateContent xmlns:mc="http://schemas.openxmlformats.org/markup-compatibility/2006">
              <mc:Choice xmlns:v="urn:schemas-microsoft-com:vml" Requires="v">
                <p:oleObj spid="_x0000_s232454" name="Equation" r:id="rId13" imgW="2920680" imgH="241200" progId="Equation.DSMT4">
                  <p:embed/>
                </p:oleObj>
              </mc:Choice>
              <mc:Fallback>
                <p:oleObj name="Equation" r:id="rId13" imgW="2920680" imgH="241200" progId="Equation.DSMT4">
                  <p:embed/>
                  <p:pic>
                    <p:nvPicPr>
                      <p:cNvPr id="12" name="Object 9"/>
                      <p:cNvPicPr>
                        <a:picLocks noChangeAspect="1" noChangeArrowheads="1"/>
                      </p:cNvPicPr>
                      <p:nvPr/>
                    </p:nvPicPr>
                    <p:blipFill>
                      <a:blip r:embed="rId14"/>
                      <a:srcRect/>
                      <a:stretch>
                        <a:fillRect/>
                      </a:stretch>
                    </p:blipFill>
                    <p:spPr bwMode="auto">
                      <a:xfrm>
                        <a:off x="754063" y="1814578"/>
                        <a:ext cx="7208837" cy="603250"/>
                      </a:xfrm>
                      <a:prstGeom prst="rect">
                        <a:avLst/>
                      </a:prstGeom>
                      <a:noFill/>
                    </p:spPr>
                  </p:pic>
                </p:oleObj>
              </mc:Fallback>
            </mc:AlternateContent>
          </a:graphicData>
        </a:graphic>
      </p:graphicFrame>
      <p:graphicFrame>
        <p:nvGraphicFramePr>
          <p:cNvPr id="15" name="Object 9"/>
          <p:cNvGraphicFramePr>
            <a:graphicFrameLocks noChangeAspect="1"/>
          </p:cNvGraphicFramePr>
          <p:nvPr/>
        </p:nvGraphicFramePr>
        <p:xfrm>
          <a:off x="8670680" y="2560533"/>
          <a:ext cx="1535113" cy="508000"/>
        </p:xfrm>
        <a:graphic>
          <a:graphicData uri="http://schemas.openxmlformats.org/presentationml/2006/ole">
            <mc:AlternateContent xmlns:mc="http://schemas.openxmlformats.org/markup-compatibility/2006">
              <mc:Choice xmlns:v="urn:schemas-microsoft-com:vml" Requires="v">
                <p:oleObj spid="_x0000_s232455" name="Equation" r:id="rId15" imgW="622080" imgH="203040" progId="Equation.DSMT4">
                  <p:embed/>
                </p:oleObj>
              </mc:Choice>
              <mc:Fallback>
                <p:oleObj name="Equation" r:id="rId15" imgW="622080" imgH="203040" progId="Equation.DSMT4">
                  <p:embed/>
                  <p:pic>
                    <p:nvPicPr>
                      <p:cNvPr id="15" name="Object 9"/>
                      <p:cNvPicPr>
                        <a:picLocks noChangeAspect="1" noChangeArrowheads="1"/>
                      </p:cNvPicPr>
                      <p:nvPr/>
                    </p:nvPicPr>
                    <p:blipFill>
                      <a:blip r:embed="rId16"/>
                      <a:srcRect/>
                      <a:stretch>
                        <a:fillRect/>
                      </a:stretch>
                    </p:blipFill>
                    <p:spPr bwMode="auto">
                      <a:xfrm>
                        <a:off x="8670680" y="2560533"/>
                        <a:ext cx="1535113" cy="508000"/>
                      </a:xfrm>
                      <a:prstGeom prst="rect">
                        <a:avLst/>
                      </a:prstGeom>
                      <a:noFill/>
                    </p:spPr>
                  </p:pic>
                </p:oleObj>
              </mc:Fallback>
            </mc:AlternateContent>
          </a:graphicData>
        </a:graphic>
      </p:graphicFrame>
      <p:graphicFrame>
        <p:nvGraphicFramePr>
          <p:cNvPr id="16" name="Object 9"/>
          <p:cNvGraphicFramePr>
            <a:graphicFrameLocks noChangeAspect="1"/>
          </p:cNvGraphicFramePr>
          <p:nvPr/>
        </p:nvGraphicFramePr>
        <p:xfrm>
          <a:off x="2935043" y="3873788"/>
          <a:ext cx="6110288" cy="573087"/>
        </p:xfrm>
        <a:graphic>
          <a:graphicData uri="http://schemas.openxmlformats.org/presentationml/2006/ole">
            <mc:AlternateContent xmlns:mc="http://schemas.openxmlformats.org/markup-compatibility/2006">
              <mc:Choice xmlns:v="urn:schemas-microsoft-com:vml" Requires="v">
                <p:oleObj spid="_x0000_s232456" name="Equation" r:id="rId17" imgW="2476440" imgH="228600" progId="Equation.DSMT4">
                  <p:embed/>
                </p:oleObj>
              </mc:Choice>
              <mc:Fallback>
                <p:oleObj name="Equation" r:id="rId17" imgW="2476440" imgH="228600" progId="Equation.DSMT4">
                  <p:embed/>
                  <p:pic>
                    <p:nvPicPr>
                      <p:cNvPr id="16" name="Object 9"/>
                      <p:cNvPicPr>
                        <a:picLocks noChangeAspect="1" noChangeArrowheads="1"/>
                      </p:cNvPicPr>
                      <p:nvPr/>
                    </p:nvPicPr>
                    <p:blipFill>
                      <a:blip r:embed="rId18"/>
                      <a:srcRect/>
                      <a:stretch>
                        <a:fillRect/>
                      </a:stretch>
                    </p:blipFill>
                    <p:spPr bwMode="auto">
                      <a:xfrm>
                        <a:off x="2935043" y="3873788"/>
                        <a:ext cx="6110288" cy="573087"/>
                      </a:xfrm>
                      <a:prstGeom prst="rect">
                        <a:avLst/>
                      </a:prstGeom>
                      <a:noFill/>
                    </p:spPr>
                  </p:pic>
                </p:oleObj>
              </mc:Fallback>
            </mc:AlternateContent>
          </a:graphicData>
        </a:graphic>
      </p:graphicFrame>
      <p:graphicFrame>
        <p:nvGraphicFramePr>
          <p:cNvPr id="17" name="Object 9"/>
          <p:cNvGraphicFramePr>
            <a:graphicFrameLocks noChangeAspect="1"/>
          </p:cNvGraphicFramePr>
          <p:nvPr/>
        </p:nvGraphicFramePr>
        <p:xfrm>
          <a:off x="9045331" y="3906640"/>
          <a:ext cx="501650" cy="412750"/>
        </p:xfrm>
        <a:graphic>
          <a:graphicData uri="http://schemas.openxmlformats.org/presentationml/2006/ole">
            <mc:AlternateContent xmlns:mc="http://schemas.openxmlformats.org/markup-compatibility/2006">
              <mc:Choice xmlns:v="urn:schemas-microsoft-com:vml" Requires="v">
                <p:oleObj spid="_x0000_s232457" name="Equation" r:id="rId19" imgW="203040" imgH="164880" progId="Equation.DSMT4">
                  <p:embed/>
                </p:oleObj>
              </mc:Choice>
              <mc:Fallback>
                <p:oleObj name="Equation" r:id="rId19" imgW="203040" imgH="164880" progId="Equation.DSMT4">
                  <p:embed/>
                  <p:pic>
                    <p:nvPicPr>
                      <p:cNvPr id="17" name="Object 9"/>
                      <p:cNvPicPr>
                        <a:picLocks noChangeAspect="1" noChangeArrowheads="1"/>
                      </p:cNvPicPr>
                      <p:nvPr/>
                    </p:nvPicPr>
                    <p:blipFill>
                      <a:blip r:embed="rId20"/>
                      <a:srcRect/>
                      <a:stretch>
                        <a:fillRect/>
                      </a:stretch>
                    </p:blipFill>
                    <p:spPr bwMode="auto">
                      <a:xfrm>
                        <a:off x="9045331" y="3906640"/>
                        <a:ext cx="501650" cy="412750"/>
                      </a:xfrm>
                      <a:prstGeom prst="rect">
                        <a:avLst/>
                      </a:prstGeom>
                      <a:noFill/>
                    </p:spPr>
                  </p:pic>
                </p:oleObj>
              </mc:Fallback>
            </mc:AlternateContent>
          </a:graphicData>
        </a:graphic>
      </p:graphicFrame>
      <p:graphicFrame>
        <p:nvGraphicFramePr>
          <p:cNvPr id="18" name="Object 9"/>
          <p:cNvGraphicFramePr>
            <a:graphicFrameLocks noChangeAspect="1"/>
          </p:cNvGraphicFramePr>
          <p:nvPr/>
        </p:nvGraphicFramePr>
        <p:xfrm>
          <a:off x="629443" y="4567071"/>
          <a:ext cx="7396162" cy="1081088"/>
        </p:xfrm>
        <a:graphic>
          <a:graphicData uri="http://schemas.openxmlformats.org/presentationml/2006/ole">
            <mc:AlternateContent xmlns:mc="http://schemas.openxmlformats.org/markup-compatibility/2006">
              <mc:Choice xmlns:v="urn:schemas-microsoft-com:vml" Requires="v">
                <p:oleObj spid="_x0000_s232458" name="Equation" r:id="rId21" imgW="2997000" imgH="431640" progId="Equation.DSMT4">
                  <p:embed/>
                </p:oleObj>
              </mc:Choice>
              <mc:Fallback>
                <p:oleObj name="Equation" r:id="rId21" imgW="2997000" imgH="431640" progId="Equation.DSMT4">
                  <p:embed/>
                  <p:pic>
                    <p:nvPicPr>
                      <p:cNvPr id="18" name="Object 9"/>
                      <p:cNvPicPr>
                        <a:picLocks noChangeAspect="1" noChangeArrowheads="1"/>
                      </p:cNvPicPr>
                      <p:nvPr/>
                    </p:nvPicPr>
                    <p:blipFill>
                      <a:blip r:embed="rId22"/>
                      <a:srcRect/>
                      <a:stretch>
                        <a:fillRect/>
                      </a:stretch>
                    </p:blipFill>
                    <p:spPr bwMode="auto">
                      <a:xfrm>
                        <a:off x="629443" y="4567071"/>
                        <a:ext cx="7396162" cy="1081088"/>
                      </a:xfrm>
                      <a:prstGeom prst="rect">
                        <a:avLst/>
                      </a:prstGeom>
                      <a:noFill/>
                    </p:spPr>
                  </p:pic>
                </p:oleObj>
              </mc:Fallback>
            </mc:AlternateContent>
          </a:graphicData>
        </a:graphic>
      </p:graphicFrame>
    </p:spTree>
    <p:extLst>
      <p:ext uri="{BB962C8B-B14F-4D97-AF65-F5344CB8AC3E}">
        <p14:creationId xmlns:p14="http://schemas.microsoft.com/office/powerpoint/2010/main" val="33136893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1524000" y="152401"/>
            <a:ext cx="8534400" cy="639763"/>
          </a:xfrm>
        </p:spPr>
        <p:txBody>
          <a:bodyPr/>
          <a:lstStyle/>
          <a:p>
            <a:pPr algn="l" eaLnBrk="1" hangingPunct="1"/>
            <a:r>
              <a:rPr lang="en-US" sz="2800">
                <a:solidFill>
                  <a:srgbClr val="0000FF"/>
                </a:solidFill>
              </a:rPr>
              <a:t>4.2. </a:t>
            </a:r>
            <a:r>
              <a:rPr lang="en-US" sz="2800" err="1">
                <a:solidFill>
                  <a:srgbClr val="0000FF"/>
                </a:solidFill>
              </a:rPr>
              <a:t>Biến</a:t>
            </a:r>
            <a:r>
              <a:rPr lang="en-US" sz="2800">
                <a:solidFill>
                  <a:srgbClr val="0000FF"/>
                </a:solidFill>
              </a:rPr>
              <a:t> </a:t>
            </a:r>
            <a:r>
              <a:rPr lang="en-US" sz="2800" err="1">
                <a:solidFill>
                  <a:srgbClr val="0000FF"/>
                </a:solidFill>
              </a:rPr>
              <a:t>đổi</a:t>
            </a:r>
            <a:r>
              <a:rPr lang="en-US" sz="2800">
                <a:solidFill>
                  <a:srgbClr val="0000FF"/>
                </a:solidFill>
              </a:rPr>
              <a:t> </a:t>
            </a:r>
            <a:r>
              <a:rPr lang="en-US" sz="2800" err="1">
                <a:solidFill>
                  <a:srgbClr val="0000FF"/>
                </a:solidFill>
              </a:rPr>
              <a:t>FFT</a:t>
            </a:r>
            <a:r>
              <a:rPr lang="en-US" sz="2800">
                <a:solidFill>
                  <a:srgbClr val="0000FF"/>
                </a:solidFill>
              </a:rPr>
              <a:t> </a:t>
            </a:r>
            <a:r>
              <a:rPr lang="en-US" sz="2800" err="1">
                <a:solidFill>
                  <a:srgbClr val="0000FF"/>
                </a:solidFill>
              </a:rPr>
              <a:t>nhanh</a:t>
            </a:r>
            <a:r>
              <a:rPr lang="en-US" sz="2800">
                <a:solidFill>
                  <a:srgbClr val="0000FF"/>
                </a:solidFill>
              </a:rPr>
              <a:t> (Fast Fourier Transform)</a:t>
            </a:r>
          </a:p>
        </p:txBody>
      </p:sp>
      <p:sp>
        <p:nvSpPr>
          <p:cNvPr id="160771" name="Rectangle 3"/>
          <p:cNvSpPr>
            <a:spLocks noGrp="1" noChangeArrowheads="1"/>
          </p:cNvSpPr>
          <p:nvPr>
            <p:ph type="body" idx="1"/>
          </p:nvPr>
        </p:nvSpPr>
        <p:spPr>
          <a:xfrm>
            <a:off x="1524000" y="1066800"/>
            <a:ext cx="9144000" cy="5791200"/>
          </a:xfrm>
        </p:spPr>
        <p:txBody>
          <a:bodyPr/>
          <a:lstStyle/>
          <a:p>
            <a:r>
              <a:rPr lang="en-US"/>
              <a:t>Phép </a:t>
            </a:r>
            <a:r>
              <a:rPr lang="en-US" err="1"/>
              <a:t>biến</a:t>
            </a:r>
            <a:r>
              <a:rPr lang="en-US"/>
              <a:t> </a:t>
            </a:r>
            <a:r>
              <a:rPr lang="en-US" err="1"/>
              <a:t>đổi</a:t>
            </a:r>
            <a:r>
              <a:rPr lang="en-US"/>
              <a:t> FFT </a:t>
            </a:r>
            <a:r>
              <a:rPr lang="en-US" err="1"/>
              <a:t>là</a:t>
            </a:r>
            <a:r>
              <a:rPr lang="en-US"/>
              <a:t> </a:t>
            </a:r>
            <a:r>
              <a:rPr lang="en-US" err="1"/>
              <a:t>một</a:t>
            </a:r>
            <a:r>
              <a:rPr lang="en-US"/>
              <a:t> </a:t>
            </a:r>
            <a:r>
              <a:rPr lang="en-US" err="1"/>
              <a:t>thuật</a:t>
            </a:r>
            <a:r>
              <a:rPr lang="en-US"/>
              <a:t> toán </a:t>
            </a:r>
            <a:r>
              <a:rPr lang="en-US" err="1"/>
              <a:t>hiệu</a:t>
            </a:r>
            <a:r>
              <a:rPr lang="en-US"/>
              <a:t> </a:t>
            </a:r>
            <a:r>
              <a:rPr lang="en-US" err="1"/>
              <a:t>quả</a:t>
            </a:r>
            <a:r>
              <a:rPr lang="en-US"/>
              <a:t> </a:t>
            </a:r>
            <a:r>
              <a:rPr lang="en-US" err="1"/>
              <a:t>cao</a:t>
            </a:r>
            <a:r>
              <a:rPr lang="en-US"/>
              <a:t> </a:t>
            </a:r>
            <a:r>
              <a:rPr lang="en-US" err="1"/>
              <a:t>để</a:t>
            </a:r>
            <a:r>
              <a:rPr lang="en-US"/>
              <a:t> tính toán </a:t>
            </a:r>
            <a:r>
              <a:rPr lang="en-US" err="1"/>
              <a:t>nhanh</a:t>
            </a:r>
            <a:r>
              <a:rPr lang="en-US"/>
              <a:t> </a:t>
            </a:r>
            <a:r>
              <a:rPr lang="en-US" err="1"/>
              <a:t>biến</a:t>
            </a:r>
            <a:r>
              <a:rPr lang="en-US"/>
              <a:t> </a:t>
            </a:r>
            <a:r>
              <a:rPr lang="en-US" err="1"/>
              <a:t>đổi</a:t>
            </a:r>
            <a:r>
              <a:rPr lang="en-US"/>
              <a:t> DFT </a:t>
            </a:r>
            <a:r>
              <a:rPr lang="en-US" err="1"/>
              <a:t>của</a:t>
            </a:r>
            <a:r>
              <a:rPr lang="en-US"/>
              <a:t> </a:t>
            </a:r>
            <a:r>
              <a:rPr lang="en-US" err="1"/>
              <a:t>một</a:t>
            </a:r>
            <a:r>
              <a:rPr lang="en-US"/>
              <a:t> </a:t>
            </a:r>
            <a:r>
              <a:rPr lang="en-US" err="1"/>
              <a:t>chuỗi</a:t>
            </a:r>
            <a:r>
              <a:rPr lang="en-US"/>
              <a:t> </a:t>
            </a:r>
            <a:r>
              <a:rPr lang="en-US" err="1"/>
              <a:t>tín</a:t>
            </a:r>
            <a:r>
              <a:rPr lang="en-US"/>
              <a:t> </a:t>
            </a:r>
            <a:r>
              <a:rPr lang="en-US" err="1"/>
              <a:t>hiệu</a:t>
            </a:r>
            <a:r>
              <a:rPr lang="en-US"/>
              <a:t> </a:t>
            </a:r>
            <a:r>
              <a:rPr lang="en-US" err="1"/>
              <a:t>rời</a:t>
            </a:r>
            <a:r>
              <a:rPr lang="en-US"/>
              <a:t> </a:t>
            </a:r>
            <a:r>
              <a:rPr lang="en-US" err="1"/>
              <a:t>rạc</a:t>
            </a:r>
            <a:endParaRPr lang="en-US"/>
          </a:p>
          <a:p>
            <a:r>
              <a:rPr lang="en-US" err="1"/>
              <a:t>Được</a:t>
            </a:r>
            <a:r>
              <a:rPr lang="en-US"/>
              <a:t> </a:t>
            </a:r>
            <a:r>
              <a:rPr lang="en-US" err="1"/>
              <a:t>công</a:t>
            </a:r>
            <a:r>
              <a:rPr lang="en-US"/>
              <a:t> </a:t>
            </a:r>
            <a:r>
              <a:rPr lang="en-US" err="1"/>
              <a:t>bố</a:t>
            </a:r>
            <a:r>
              <a:rPr lang="en-US"/>
              <a:t> </a:t>
            </a:r>
            <a:r>
              <a:rPr lang="en-US" err="1"/>
              <a:t>bởi</a:t>
            </a:r>
            <a:r>
              <a:rPr lang="en-US"/>
              <a:t> Cooley &amp; </a:t>
            </a:r>
            <a:r>
              <a:rPr lang="en-US" err="1"/>
              <a:t>Tukey</a:t>
            </a:r>
            <a:r>
              <a:rPr lang="en-US"/>
              <a:t> </a:t>
            </a:r>
            <a:r>
              <a:rPr lang="en-US" err="1"/>
              <a:t>năm</a:t>
            </a:r>
            <a:r>
              <a:rPr lang="en-US"/>
              <a:t> 1965</a:t>
            </a:r>
          </a:p>
          <a:p>
            <a:r>
              <a:rPr lang="en-US"/>
              <a:t>Các </a:t>
            </a:r>
            <a:r>
              <a:rPr lang="en-US" err="1"/>
              <a:t>vấn</a:t>
            </a:r>
            <a:r>
              <a:rPr lang="en-US"/>
              <a:t> </a:t>
            </a:r>
            <a:r>
              <a:rPr lang="en-US" err="1"/>
              <a:t>đề</a:t>
            </a:r>
            <a:r>
              <a:rPr lang="en-US"/>
              <a:t> </a:t>
            </a:r>
            <a:r>
              <a:rPr lang="en-US" err="1"/>
              <a:t>chính</a:t>
            </a:r>
            <a:r>
              <a:rPr lang="en-US"/>
              <a:t>:</a:t>
            </a:r>
          </a:p>
          <a:p>
            <a:pPr lvl="1"/>
            <a:r>
              <a:rPr lang="en-US" err="1">
                <a:latin typeface="Times New Roman" pitchFamily="18" charset="0"/>
                <a:cs typeface="Times New Roman" pitchFamily="18" charset="0"/>
              </a:rPr>
              <a:t>Độ</a:t>
            </a:r>
            <a:r>
              <a:rPr lang="en-US">
                <a:latin typeface="Times New Roman" pitchFamily="18" charset="0"/>
                <a:cs typeface="Times New Roman" pitchFamily="18" charset="0"/>
              </a:rPr>
              <a:t> </a:t>
            </a:r>
            <a:r>
              <a:rPr lang="en-US" err="1">
                <a:latin typeface="Times New Roman" pitchFamily="18" charset="0"/>
                <a:cs typeface="Times New Roman" pitchFamily="18" charset="0"/>
              </a:rPr>
              <a:t>phức</a:t>
            </a:r>
            <a:r>
              <a:rPr lang="en-US">
                <a:latin typeface="Times New Roman" pitchFamily="18" charset="0"/>
                <a:cs typeface="Times New Roman" pitchFamily="18" charset="0"/>
              </a:rPr>
              <a:t> </a:t>
            </a:r>
            <a:r>
              <a:rPr lang="en-US" err="1">
                <a:latin typeface="Times New Roman" pitchFamily="18" charset="0"/>
                <a:cs typeface="Times New Roman" pitchFamily="18" charset="0"/>
              </a:rPr>
              <a:t>tạp</a:t>
            </a:r>
            <a:r>
              <a:rPr lang="en-US">
                <a:latin typeface="Times New Roman" pitchFamily="18" charset="0"/>
                <a:cs typeface="Times New Roman" pitchFamily="18" charset="0"/>
              </a:rPr>
              <a:t> </a:t>
            </a:r>
            <a:r>
              <a:rPr lang="en-US" err="1">
                <a:latin typeface="Times New Roman" pitchFamily="18" charset="0"/>
                <a:cs typeface="Times New Roman" pitchFamily="18" charset="0"/>
              </a:rPr>
              <a:t>trong</a:t>
            </a:r>
            <a:r>
              <a:rPr lang="en-US">
                <a:latin typeface="Times New Roman" pitchFamily="18" charset="0"/>
                <a:cs typeface="Times New Roman" pitchFamily="18" charset="0"/>
              </a:rPr>
              <a:t> tính toán DFT</a:t>
            </a:r>
          </a:p>
          <a:p>
            <a:pPr lvl="1"/>
            <a:r>
              <a:rPr lang="en-US" err="1">
                <a:latin typeface="Times New Roman" pitchFamily="18" charset="0"/>
                <a:cs typeface="Times New Roman" pitchFamily="18" charset="0"/>
              </a:rPr>
              <a:t>Cơ</a:t>
            </a:r>
            <a:r>
              <a:rPr lang="en-US">
                <a:latin typeface="Times New Roman" pitchFamily="18" charset="0"/>
                <a:cs typeface="Times New Roman" pitchFamily="18" charset="0"/>
              </a:rPr>
              <a:t> </a:t>
            </a:r>
            <a:r>
              <a:rPr lang="en-US" err="1">
                <a:latin typeface="Times New Roman" pitchFamily="18" charset="0"/>
                <a:cs typeface="Times New Roman" pitchFamily="18" charset="0"/>
              </a:rPr>
              <a:t>sở</a:t>
            </a:r>
            <a:r>
              <a:rPr lang="en-US">
                <a:latin typeface="Times New Roman" pitchFamily="18" charset="0"/>
                <a:cs typeface="Times New Roman" pitchFamily="18" charset="0"/>
              </a:rPr>
              <a:t> tính toán Fourier </a:t>
            </a:r>
            <a:r>
              <a:rPr lang="en-US" err="1">
                <a:latin typeface="Times New Roman" pitchFamily="18" charset="0"/>
                <a:cs typeface="Times New Roman" pitchFamily="18" charset="0"/>
              </a:rPr>
              <a:t>nhanh</a:t>
            </a:r>
            <a:endParaRPr lang="en-US">
              <a:latin typeface="Times New Roman" pitchFamily="18" charset="0"/>
              <a:cs typeface="Times New Roman" pitchFamily="18" charset="0"/>
            </a:endParaRPr>
          </a:p>
          <a:p>
            <a:pPr lvl="1"/>
            <a:r>
              <a:rPr lang="en-US" err="1">
                <a:latin typeface="Times New Roman" pitchFamily="18" charset="0"/>
                <a:cs typeface="Times New Roman" pitchFamily="18" charset="0"/>
              </a:rPr>
              <a:t>Thuật</a:t>
            </a:r>
            <a:r>
              <a:rPr lang="en-US">
                <a:latin typeface="Times New Roman" pitchFamily="18" charset="0"/>
                <a:cs typeface="Times New Roman" pitchFamily="18" charset="0"/>
              </a:rPr>
              <a:t> toán FFT </a:t>
            </a:r>
            <a:r>
              <a:rPr lang="en-US" err="1">
                <a:latin typeface="Times New Roman" pitchFamily="18" charset="0"/>
                <a:cs typeface="Times New Roman" pitchFamily="18" charset="0"/>
              </a:rPr>
              <a:t>cơ</a:t>
            </a:r>
            <a:r>
              <a:rPr lang="en-US">
                <a:latin typeface="Times New Roman" pitchFamily="18" charset="0"/>
                <a:cs typeface="Times New Roman" pitchFamily="18" charset="0"/>
              </a:rPr>
              <a:t> </a:t>
            </a:r>
            <a:r>
              <a:rPr lang="en-US" err="1">
                <a:latin typeface="Times New Roman" pitchFamily="18" charset="0"/>
                <a:cs typeface="Times New Roman" pitchFamily="18" charset="0"/>
              </a:rPr>
              <a:t>số</a:t>
            </a:r>
            <a:r>
              <a:rPr lang="en-US">
                <a:latin typeface="Times New Roman" pitchFamily="18" charset="0"/>
                <a:cs typeface="Times New Roman" pitchFamily="18" charset="0"/>
              </a:rPr>
              <a:t> 2</a:t>
            </a:r>
          </a:p>
          <a:p>
            <a:pPr lvl="1"/>
            <a:r>
              <a:rPr lang="en-US" err="1">
                <a:latin typeface="Times New Roman" pitchFamily="18" charset="0"/>
                <a:cs typeface="Times New Roman" pitchFamily="18" charset="0"/>
              </a:rPr>
              <a:t>Cách</a:t>
            </a:r>
            <a:r>
              <a:rPr lang="en-US">
                <a:latin typeface="Times New Roman" pitchFamily="18" charset="0"/>
                <a:cs typeface="Times New Roman" pitchFamily="18" charset="0"/>
              </a:rPr>
              <a:t> </a:t>
            </a:r>
            <a:r>
              <a:rPr lang="en-US" err="1">
                <a:latin typeface="Times New Roman" pitchFamily="18" charset="0"/>
                <a:cs typeface="Times New Roman" pitchFamily="18" charset="0"/>
              </a:rPr>
              <a:t>thực</a:t>
            </a:r>
            <a:r>
              <a:rPr lang="en-US">
                <a:latin typeface="Times New Roman" pitchFamily="18" charset="0"/>
                <a:cs typeface="Times New Roman" pitchFamily="18" charset="0"/>
              </a:rPr>
              <a:t> </a:t>
            </a:r>
            <a:r>
              <a:rPr lang="en-US" err="1">
                <a:latin typeface="Times New Roman" pitchFamily="18" charset="0"/>
                <a:cs typeface="Times New Roman" pitchFamily="18" charset="0"/>
              </a:rPr>
              <a:t>hiện</a:t>
            </a:r>
            <a:r>
              <a:rPr lang="en-US">
                <a:latin typeface="Times New Roman" pitchFamily="18" charset="0"/>
                <a:cs typeface="Times New Roman" pitchFamily="18" charset="0"/>
              </a:rPr>
              <a:t> </a:t>
            </a:r>
            <a:r>
              <a:rPr lang="en-US" err="1">
                <a:latin typeface="Times New Roman" pitchFamily="18" charset="0"/>
                <a:cs typeface="Times New Roman" pitchFamily="18" charset="0"/>
              </a:rPr>
              <a:t>thuật</a:t>
            </a:r>
            <a:r>
              <a:rPr lang="en-US">
                <a:latin typeface="Times New Roman" pitchFamily="18" charset="0"/>
                <a:cs typeface="Times New Roman" pitchFamily="18" charset="0"/>
              </a:rPr>
              <a:t> toán FFT</a:t>
            </a:r>
          </a:p>
          <a:p>
            <a:endParaRPr lang="en-US"/>
          </a:p>
        </p:txBody>
      </p:sp>
    </p:spTree>
    <p:extLst>
      <p:ext uri="{BB962C8B-B14F-4D97-AF65-F5344CB8AC3E}">
        <p14:creationId xmlns:p14="http://schemas.microsoft.com/office/powerpoint/2010/main" val="2076009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77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077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7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077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077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77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07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lstStyle/>
          <a:p>
            <a:r>
              <a:rPr lang="en-US" err="1"/>
              <a:t>Độ</a:t>
            </a:r>
            <a:r>
              <a:rPr lang="en-US"/>
              <a:t> </a:t>
            </a:r>
            <a:r>
              <a:rPr lang="en-US" err="1"/>
              <a:t>phức</a:t>
            </a:r>
            <a:r>
              <a:rPr lang="en-US"/>
              <a:t> </a:t>
            </a:r>
            <a:r>
              <a:rPr lang="en-US" err="1"/>
              <a:t>tạp</a:t>
            </a:r>
            <a:r>
              <a:rPr lang="en-US"/>
              <a:t> </a:t>
            </a:r>
            <a:r>
              <a:rPr lang="en-US" err="1"/>
              <a:t>trong</a:t>
            </a:r>
            <a:r>
              <a:rPr lang="en-US"/>
              <a:t> tính toán DFT:</a:t>
            </a:r>
          </a:p>
          <a:p>
            <a:pPr>
              <a:buFontTx/>
              <a:buChar char="-"/>
            </a:pPr>
            <a:r>
              <a:rPr lang="en-US" err="1"/>
              <a:t>Từ</a:t>
            </a:r>
            <a:r>
              <a:rPr lang="en-US"/>
              <a:t> </a:t>
            </a:r>
            <a:r>
              <a:rPr lang="en-US" err="1"/>
              <a:t>công</a:t>
            </a:r>
            <a:r>
              <a:rPr lang="en-US"/>
              <a:t> </a:t>
            </a:r>
            <a:r>
              <a:rPr lang="en-US" err="1"/>
              <a:t>thức</a:t>
            </a:r>
            <a:r>
              <a:rPr lang="en-US"/>
              <a:t> tính DFT:</a:t>
            </a:r>
          </a:p>
          <a:p>
            <a:pPr>
              <a:buFontTx/>
              <a:buChar char="-"/>
            </a:pPr>
            <a:endParaRPr lang="en-US"/>
          </a:p>
          <a:p>
            <a:pPr>
              <a:buFontTx/>
              <a:buChar char="-"/>
            </a:pPr>
            <a:endParaRPr lang="en-US"/>
          </a:p>
          <a:p>
            <a:pPr>
              <a:buFontTx/>
              <a:buChar char="-"/>
            </a:pPr>
            <a:r>
              <a:rPr lang="pt-BR"/>
              <a:t>Từ biểu thức ta thấy rằng đối với mỗi giá trị của k (k = 0 ÷ (N-1)) cách tính trực tiếp DFT phải thực hiện N phép nhân phức và (N-1) phép cộng phức. Vậy cách tính DFT trực tiếp phải thực hiện N</a:t>
            </a:r>
            <a:r>
              <a:rPr lang="pt-BR" baseline="30000"/>
              <a:t>2</a:t>
            </a:r>
            <a:r>
              <a:rPr lang="pt-BR"/>
              <a:t> phép nhân phức và N(N-1) phép cộng phức (Khi N &gt;&gt; thì N(N-1) ≈ N</a:t>
            </a:r>
            <a:r>
              <a:rPr lang="pt-BR" baseline="30000"/>
              <a:t>2</a:t>
            </a:r>
            <a:r>
              <a:rPr lang="pt-BR"/>
              <a:t>). Khi đó số phép tính nhân phức và cộng phức ta phải thực hiện là rất lớn, thời gian tính toán dài, dung lượng máy tính phải rất lớn mới đáp ứng được yêu cầu.</a:t>
            </a:r>
          </a:p>
          <a:p>
            <a:pPr>
              <a:buNone/>
            </a:pPr>
            <a:r>
              <a:rPr lang="en-US"/>
              <a:t>- 	</a:t>
            </a:r>
            <a:r>
              <a:rPr lang="pt-BR"/>
              <a:t>Chính vì lý do này mà các nhà toán học đã tìm ra một phép biến đổi khác hiệu quả hơn thuật toán DFT  gọi là thuật toán biến đổi Fourier nhanh FFT. Nhờ thuật toán này thì số phép nhân và cộng phức giảm xuống chỉ còn </a:t>
            </a:r>
            <a:endParaRPr lang="en-US"/>
          </a:p>
          <a:p>
            <a:pPr>
              <a:buNone/>
            </a:pPr>
            <a:endParaRPr lang="en-US"/>
          </a:p>
        </p:txBody>
      </p:sp>
      <p:sp>
        <p:nvSpPr>
          <p:cNvPr id="37171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1713" name="Object 1"/>
          <p:cNvGraphicFramePr>
            <a:graphicFrameLocks noChangeAspect="1"/>
          </p:cNvGraphicFramePr>
          <p:nvPr/>
        </p:nvGraphicFramePr>
        <p:xfrm>
          <a:off x="3886200" y="990600"/>
          <a:ext cx="2514600" cy="685800"/>
        </p:xfrm>
        <a:graphic>
          <a:graphicData uri="http://schemas.openxmlformats.org/presentationml/2006/ole">
            <mc:AlternateContent xmlns:mc="http://schemas.openxmlformats.org/markup-compatibility/2006">
              <mc:Choice xmlns:v="urn:schemas-microsoft-com:vml" Requires="v">
                <p:oleObj spid="_x0000_s234497" name="Equation" r:id="rId3" imgW="1257300" imgH="431800" progId="Equation.DSMT4">
                  <p:embed/>
                </p:oleObj>
              </mc:Choice>
              <mc:Fallback>
                <p:oleObj name="Equation" r:id="rId3" imgW="1257300" imgH="431800" progId="Equation.DSMT4">
                  <p:embed/>
                  <p:pic>
                    <p:nvPicPr>
                      <p:cNvPr id="37171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990600"/>
                        <a:ext cx="25146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1716"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1715" name="Object 3"/>
          <p:cNvGraphicFramePr>
            <a:graphicFrameLocks noChangeAspect="1"/>
          </p:cNvGraphicFramePr>
          <p:nvPr/>
        </p:nvGraphicFramePr>
        <p:xfrm>
          <a:off x="3792414" y="5447568"/>
          <a:ext cx="1565031" cy="824278"/>
        </p:xfrm>
        <a:graphic>
          <a:graphicData uri="http://schemas.openxmlformats.org/presentationml/2006/ole">
            <mc:AlternateContent xmlns:mc="http://schemas.openxmlformats.org/markup-compatibility/2006">
              <mc:Choice xmlns:v="urn:schemas-microsoft-com:vml" Requires="v">
                <p:oleObj spid="_x0000_s234498" name="Equation" r:id="rId5" imgW="622030" imgH="393529" progId="Equation.DSMT4">
                  <p:embed/>
                </p:oleObj>
              </mc:Choice>
              <mc:Fallback>
                <p:oleObj name="Equation" r:id="rId5" imgW="622030" imgH="393529" progId="Equation.DSMT4">
                  <p:embed/>
                  <p:pic>
                    <p:nvPicPr>
                      <p:cNvPr id="3717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414" y="5447568"/>
                        <a:ext cx="1565031" cy="824278"/>
                      </a:xfrm>
                      <a:prstGeom prst="rect">
                        <a:avLst/>
                      </a:prstGeom>
                      <a:noFill/>
                    </p:spPr>
                  </p:pic>
                </p:oleObj>
              </mc:Fallback>
            </mc:AlternateContent>
          </a:graphicData>
        </a:graphic>
      </p:graphicFrame>
    </p:spTree>
    <p:extLst>
      <p:ext uri="{BB962C8B-B14F-4D97-AF65-F5344CB8AC3E}">
        <p14:creationId xmlns:p14="http://schemas.microsoft.com/office/powerpoint/2010/main" val="1189487985"/>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274062" cy="6858000"/>
          </a:xfrm>
        </p:spPr>
        <p:txBody>
          <a:bodyPr/>
          <a:lstStyle/>
          <a:p>
            <a:r>
              <a:rPr lang="en-US" err="1"/>
              <a:t>Cơ</a:t>
            </a:r>
            <a:r>
              <a:rPr lang="en-US"/>
              <a:t> </a:t>
            </a:r>
            <a:r>
              <a:rPr lang="en-US" err="1"/>
              <a:t>sở</a:t>
            </a:r>
            <a:r>
              <a:rPr lang="en-US"/>
              <a:t> </a:t>
            </a:r>
            <a:r>
              <a:rPr lang="en-US" err="1"/>
              <a:t>thuật</a:t>
            </a:r>
            <a:r>
              <a:rPr lang="en-US"/>
              <a:t> toán FFT </a:t>
            </a:r>
            <a:r>
              <a:rPr lang="en-US" err="1"/>
              <a:t>nhanh</a:t>
            </a:r>
            <a:r>
              <a:rPr lang="en-US"/>
              <a:t>:</a:t>
            </a:r>
          </a:p>
          <a:p>
            <a:pPr>
              <a:buFontTx/>
              <a:buChar char="-"/>
            </a:pPr>
            <a:r>
              <a:rPr lang="en-US"/>
              <a:t>Tính </a:t>
            </a:r>
            <a:r>
              <a:rPr lang="en-US" err="1"/>
              <a:t>tuần</a:t>
            </a:r>
            <a:r>
              <a:rPr lang="en-US"/>
              <a:t> </a:t>
            </a:r>
            <a:r>
              <a:rPr lang="en-US" err="1"/>
              <a:t>hoàn</a:t>
            </a:r>
            <a:r>
              <a:rPr lang="en-US"/>
              <a:t> </a:t>
            </a:r>
            <a:r>
              <a:rPr lang="en-US" err="1"/>
              <a:t>của</a:t>
            </a:r>
            <a:r>
              <a:rPr lang="en-US"/>
              <a:t>         </a:t>
            </a:r>
            <a:r>
              <a:rPr lang="en-US" err="1"/>
              <a:t>được</a:t>
            </a:r>
            <a:r>
              <a:rPr lang="en-US"/>
              <a:t> </a:t>
            </a:r>
            <a:r>
              <a:rPr lang="en-US" err="1"/>
              <a:t>xác</a:t>
            </a:r>
            <a:r>
              <a:rPr lang="en-US"/>
              <a:t> </a:t>
            </a:r>
            <a:r>
              <a:rPr lang="en-US" err="1"/>
              <a:t>định</a:t>
            </a:r>
            <a:r>
              <a:rPr lang="en-US"/>
              <a:t> </a:t>
            </a:r>
            <a:r>
              <a:rPr lang="en-US" err="1"/>
              <a:t>như</a:t>
            </a:r>
            <a:r>
              <a:rPr lang="en-US"/>
              <a:t> </a:t>
            </a:r>
            <a:r>
              <a:rPr lang="en-US" err="1"/>
              <a:t>sau</a:t>
            </a:r>
            <a:r>
              <a:rPr lang="en-US"/>
              <a:t>:</a:t>
            </a:r>
          </a:p>
          <a:p>
            <a:pPr>
              <a:buFontTx/>
              <a:buChar char="-"/>
            </a:pPr>
            <a:endParaRPr lang="en-US"/>
          </a:p>
          <a:p>
            <a:r>
              <a:rPr lang="pt-BR"/>
              <a:t>Ví dụ: Cho DFT với N = 8. Dùng tính chất tuần hoàn của W</a:t>
            </a:r>
            <a:r>
              <a:rPr lang="pt-BR" baseline="-25000"/>
              <a:t>N</a:t>
            </a:r>
            <a:r>
              <a:rPr lang="pt-BR" baseline="30000"/>
              <a:t>k n</a:t>
            </a:r>
            <a:r>
              <a:rPr lang="pt-BR"/>
              <a:t> để tính X(7).</a:t>
            </a:r>
            <a:endParaRPr lang="en-US"/>
          </a:p>
          <a:p>
            <a:r>
              <a:rPr lang="pt-BR"/>
              <a:t>Ta có:</a:t>
            </a:r>
          </a:p>
          <a:p>
            <a:pPr>
              <a:buNone/>
            </a:pPr>
            <a:endParaRPr lang="pt-BR"/>
          </a:p>
          <a:p>
            <a:endParaRPr lang="pt-BR"/>
          </a:p>
          <a:p>
            <a:endParaRPr lang="pt-BR"/>
          </a:p>
          <a:p>
            <a:r>
              <a:rPr lang="pt-BR"/>
              <a:t>Theo tính tuần hoàn ta có:</a:t>
            </a:r>
          </a:p>
          <a:p>
            <a:endParaRPr lang="pt-BR"/>
          </a:p>
          <a:p>
            <a:r>
              <a:rPr lang="pt-BR"/>
              <a:t>Vậy:</a:t>
            </a:r>
            <a:endParaRPr lang="en-US"/>
          </a:p>
        </p:txBody>
      </p:sp>
      <p:sp>
        <p:nvSpPr>
          <p:cNvPr id="3727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2737" name="Object 1"/>
          <p:cNvGraphicFramePr>
            <a:graphicFrameLocks noChangeAspect="1"/>
          </p:cNvGraphicFramePr>
          <p:nvPr/>
        </p:nvGraphicFramePr>
        <p:xfrm>
          <a:off x="3082926" y="4267200"/>
          <a:ext cx="6518275" cy="1498600"/>
        </p:xfrm>
        <a:graphic>
          <a:graphicData uri="http://schemas.openxmlformats.org/presentationml/2006/ole">
            <mc:AlternateContent xmlns:mc="http://schemas.openxmlformats.org/markup-compatibility/2006">
              <mc:Choice xmlns:v="urn:schemas-microsoft-com:vml" Requires="v">
                <p:oleObj spid="_x0000_s235521" name="Equation" r:id="rId3" imgW="3530520" imgH="749160" progId="Equation.DSMT4">
                  <p:embed/>
                </p:oleObj>
              </mc:Choice>
              <mc:Fallback>
                <p:oleObj name="Equation" r:id="rId3" imgW="3530520" imgH="749160" progId="Equation.DSMT4">
                  <p:embed/>
                  <p:pic>
                    <p:nvPicPr>
                      <p:cNvPr id="37273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926" y="4267200"/>
                        <a:ext cx="6518275" cy="149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2739" name="Object 3"/>
          <p:cNvGraphicFramePr>
            <a:graphicFrameLocks noChangeAspect="1"/>
          </p:cNvGraphicFramePr>
          <p:nvPr/>
        </p:nvGraphicFramePr>
        <p:xfrm>
          <a:off x="2856793" y="527049"/>
          <a:ext cx="603250" cy="431299"/>
        </p:xfrm>
        <a:graphic>
          <a:graphicData uri="http://schemas.openxmlformats.org/presentationml/2006/ole">
            <mc:AlternateContent xmlns:mc="http://schemas.openxmlformats.org/markup-compatibility/2006">
              <mc:Choice xmlns:v="urn:schemas-microsoft-com:vml" Requires="v">
                <p:oleObj spid="_x0000_s235522" name="Equation" r:id="rId5" imgW="291960" imgH="241200" progId="Equation.DSMT4">
                  <p:embed/>
                </p:oleObj>
              </mc:Choice>
              <mc:Fallback>
                <p:oleObj name="Equation" r:id="rId5" imgW="291960" imgH="241200" progId="Equation.DSMT4">
                  <p:embed/>
                  <p:pic>
                    <p:nvPicPr>
                      <p:cNvPr id="3727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6793" y="527049"/>
                        <a:ext cx="603250" cy="431299"/>
                      </a:xfrm>
                      <a:prstGeom prst="rect">
                        <a:avLst/>
                      </a:prstGeom>
                      <a:noFill/>
                      <a:ln>
                        <a:noFill/>
                      </a:ln>
                      <a:effectLst/>
                    </p:spPr>
                  </p:pic>
                </p:oleObj>
              </mc:Fallback>
            </mc:AlternateContent>
          </a:graphicData>
        </a:graphic>
      </p:graphicFrame>
      <p:sp>
        <p:nvSpPr>
          <p:cNvPr id="372741"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2740" name="Object 4"/>
          <p:cNvGraphicFramePr>
            <a:graphicFrameLocks noChangeAspect="1"/>
          </p:cNvGraphicFramePr>
          <p:nvPr/>
        </p:nvGraphicFramePr>
        <p:xfrm>
          <a:off x="3505199" y="1852247"/>
          <a:ext cx="5884985" cy="703385"/>
        </p:xfrm>
        <a:graphic>
          <a:graphicData uri="http://schemas.openxmlformats.org/presentationml/2006/ole">
            <mc:AlternateContent xmlns:mc="http://schemas.openxmlformats.org/markup-compatibility/2006">
              <mc:Choice xmlns:v="urn:schemas-microsoft-com:vml" Requires="v">
                <p:oleObj spid="_x0000_s235523" name="Equation" r:id="rId7" imgW="4025900" imgH="431800" progId="Equation.DSMT4">
                  <p:embed/>
                </p:oleObj>
              </mc:Choice>
              <mc:Fallback>
                <p:oleObj name="Equation" r:id="rId7" imgW="4025900" imgH="431800" progId="Equation.DSMT4">
                  <p:embed/>
                  <p:pic>
                    <p:nvPicPr>
                      <p:cNvPr id="3727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199" y="1852247"/>
                        <a:ext cx="5884985" cy="703385"/>
                      </a:xfrm>
                      <a:prstGeom prst="rect">
                        <a:avLst/>
                      </a:prstGeom>
                      <a:noFill/>
                    </p:spPr>
                  </p:pic>
                </p:oleObj>
              </mc:Fallback>
            </mc:AlternateContent>
          </a:graphicData>
        </a:graphic>
      </p:graphicFrame>
      <p:sp>
        <p:nvSpPr>
          <p:cNvPr id="372743" name="Rectangle 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2742" name="Object 6"/>
          <p:cNvGraphicFramePr>
            <a:graphicFrameLocks noChangeAspect="1"/>
          </p:cNvGraphicFramePr>
          <p:nvPr/>
        </p:nvGraphicFramePr>
        <p:xfrm>
          <a:off x="592014" y="2587868"/>
          <a:ext cx="10245319" cy="905650"/>
        </p:xfrm>
        <a:graphic>
          <a:graphicData uri="http://schemas.openxmlformats.org/presentationml/2006/ole">
            <mc:AlternateContent xmlns:mc="http://schemas.openxmlformats.org/markup-compatibility/2006">
              <mc:Choice xmlns:v="urn:schemas-microsoft-com:vml" Requires="v">
                <p:oleObj spid="_x0000_s235524" name="Equation" r:id="rId9" imgW="6172200" imgH="482400" progId="Equation.DSMT4">
                  <p:embed/>
                </p:oleObj>
              </mc:Choice>
              <mc:Fallback>
                <p:oleObj name="Equation" r:id="rId9" imgW="6172200" imgH="482400" progId="Equation.DSMT4">
                  <p:embed/>
                  <p:pic>
                    <p:nvPicPr>
                      <p:cNvPr id="372742" name="Object 6"/>
                      <p:cNvPicPr>
                        <a:picLocks noChangeAspect="1" noChangeArrowheads="1"/>
                      </p:cNvPicPr>
                      <p:nvPr/>
                    </p:nvPicPr>
                    <p:blipFill>
                      <a:blip r:embed="rId10"/>
                      <a:srcRect/>
                      <a:stretch>
                        <a:fillRect/>
                      </a:stretch>
                    </p:blipFill>
                    <p:spPr bwMode="auto">
                      <a:xfrm>
                        <a:off x="592014" y="2587868"/>
                        <a:ext cx="10245319" cy="905650"/>
                      </a:xfrm>
                      <a:prstGeom prst="rect">
                        <a:avLst/>
                      </a:prstGeom>
                      <a:noFill/>
                    </p:spPr>
                  </p:pic>
                </p:oleObj>
              </mc:Fallback>
            </mc:AlternateContent>
          </a:graphicData>
        </a:graphic>
      </p:graphicFrame>
      <p:sp>
        <p:nvSpPr>
          <p:cNvPr id="372745"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2744" name="Object 8"/>
          <p:cNvGraphicFramePr>
            <a:graphicFrameLocks noChangeAspect="1"/>
          </p:cNvGraphicFramePr>
          <p:nvPr/>
        </p:nvGraphicFramePr>
        <p:xfrm>
          <a:off x="4549419" y="3621739"/>
          <a:ext cx="3197578" cy="589016"/>
        </p:xfrm>
        <a:graphic>
          <a:graphicData uri="http://schemas.openxmlformats.org/presentationml/2006/ole">
            <mc:AlternateContent xmlns:mc="http://schemas.openxmlformats.org/markup-compatibility/2006">
              <mc:Choice xmlns:v="urn:schemas-microsoft-com:vml" Requires="v">
                <p:oleObj spid="_x0000_s235525" name="Equation" r:id="rId11" imgW="1485255" imgH="266584" progId="Equation.DSMT4">
                  <p:embed/>
                </p:oleObj>
              </mc:Choice>
              <mc:Fallback>
                <p:oleObj name="Equation" r:id="rId11" imgW="1485255" imgH="266584" progId="Equation.DSMT4">
                  <p:embed/>
                  <p:pic>
                    <p:nvPicPr>
                      <p:cNvPr id="37274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9419" y="3621739"/>
                        <a:ext cx="3197578" cy="589016"/>
                      </a:xfrm>
                      <a:prstGeom prst="rect">
                        <a:avLst/>
                      </a:prstGeom>
                      <a:noFill/>
                    </p:spPr>
                  </p:pic>
                </p:oleObj>
              </mc:Fallback>
            </mc:AlternateContent>
          </a:graphicData>
        </a:graphic>
      </p:graphicFrame>
      <p:sp>
        <p:nvSpPr>
          <p:cNvPr id="372747"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2746" name="Object 10"/>
          <p:cNvGraphicFramePr>
            <a:graphicFrameLocks noChangeAspect="1"/>
          </p:cNvGraphicFramePr>
          <p:nvPr/>
        </p:nvGraphicFramePr>
        <p:xfrm>
          <a:off x="592014" y="5950466"/>
          <a:ext cx="10075986" cy="450334"/>
        </p:xfrm>
        <a:graphic>
          <a:graphicData uri="http://schemas.openxmlformats.org/presentationml/2006/ole">
            <mc:AlternateContent xmlns:mc="http://schemas.openxmlformats.org/markup-compatibility/2006">
              <mc:Choice xmlns:v="urn:schemas-microsoft-com:vml" Requires="v">
                <p:oleObj spid="_x0000_s235526" name="Equation" r:id="rId13" imgW="5638800" imgH="241300" progId="Equation.DSMT4">
                  <p:embed/>
                </p:oleObj>
              </mc:Choice>
              <mc:Fallback>
                <p:oleObj name="Equation" r:id="rId13" imgW="5638800" imgH="241300" progId="Equation.DSMT4">
                  <p:embed/>
                  <p:pic>
                    <p:nvPicPr>
                      <p:cNvPr id="372746"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2014" y="5950466"/>
                        <a:ext cx="10075986" cy="450334"/>
                      </a:xfrm>
                      <a:prstGeom prst="rect">
                        <a:avLst/>
                      </a:prstGeom>
                      <a:noFill/>
                    </p:spPr>
                  </p:pic>
                </p:oleObj>
              </mc:Fallback>
            </mc:AlternateContent>
          </a:graphicData>
        </a:graphic>
      </p:graphicFrame>
      <p:graphicFrame>
        <p:nvGraphicFramePr>
          <p:cNvPr id="15" name="Object 8"/>
          <p:cNvGraphicFramePr>
            <a:graphicFrameLocks noChangeAspect="1"/>
          </p:cNvGraphicFramePr>
          <p:nvPr/>
        </p:nvGraphicFramePr>
        <p:xfrm>
          <a:off x="3574341" y="824523"/>
          <a:ext cx="2819400" cy="533400"/>
        </p:xfrm>
        <a:graphic>
          <a:graphicData uri="http://schemas.openxmlformats.org/presentationml/2006/ole">
            <mc:AlternateContent xmlns:mc="http://schemas.openxmlformats.org/markup-compatibility/2006">
              <mc:Choice xmlns:v="urn:schemas-microsoft-com:vml" Requires="v">
                <p:oleObj spid="_x0000_s235527" name="Equation" r:id="rId11" imgW="1485255" imgH="266584" progId="Equation.DSMT4">
                  <p:embed/>
                </p:oleObj>
              </mc:Choice>
              <mc:Fallback>
                <p:oleObj name="Equation" r:id="rId11" imgW="1485255" imgH="266584" progId="Equation.DSMT4">
                  <p:embed/>
                  <p:pic>
                    <p:nvPicPr>
                      <p:cNvPr id="15"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4341" y="824523"/>
                        <a:ext cx="2819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7354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7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7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7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27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27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2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40676" y="0"/>
            <a:ext cx="12051323" cy="6858000"/>
          </a:xfrm>
        </p:spPr>
        <p:txBody>
          <a:bodyPr/>
          <a:lstStyle/>
          <a:p>
            <a:r>
              <a:rPr lang="pt-BR"/>
              <a:t>Tính chất đối xứng của W</a:t>
            </a:r>
            <a:r>
              <a:rPr lang="pt-BR" baseline="-25000"/>
              <a:t>N</a:t>
            </a:r>
            <a:r>
              <a:rPr lang="pt-BR" baseline="30000"/>
              <a:t>kn</a:t>
            </a:r>
            <a:r>
              <a:rPr lang="pt-BR"/>
              <a:t> được định nghĩa như sau:</a:t>
            </a:r>
          </a:p>
          <a:p>
            <a:endParaRPr lang="pt-BR"/>
          </a:p>
          <a:p>
            <a:endParaRPr lang="pt-BR"/>
          </a:p>
          <a:p>
            <a:r>
              <a:rPr lang="pt-BR"/>
              <a:t>Nhận xét: Thuật toán tính nhanh đều dựa trên cùng một nguyên tắc là phân việc tính toán DFT của một dãy có chiều dài nhỏ hơn, bằng cách khai thác tính chất đối xứng và tuần hoàn của hàm mũ phức.</a:t>
            </a:r>
          </a:p>
          <a:p>
            <a:pPr>
              <a:buNone/>
            </a:pPr>
            <a:endParaRPr lang="pt-BR"/>
          </a:p>
          <a:p>
            <a:r>
              <a:rPr lang="pt-BR"/>
              <a:t>Thuật toán FFT cơ số 2 (FFT_R</a:t>
            </a:r>
            <a:r>
              <a:rPr lang="pt-BR" baseline="-25000"/>
              <a:t>2</a:t>
            </a:r>
            <a:r>
              <a:rPr lang="pt-BR"/>
              <a:t>):</a:t>
            </a:r>
          </a:p>
          <a:p>
            <a:pPr>
              <a:buNone/>
            </a:pPr>
            <a:r>
              <a:rPr lang="en-US"/>
              <a:t>	</a:t>
            </a:r>
            <a:r>
              <a:rPr lang="pt-BR"/>
              <a:t> - Thuật toán này áp dụng cho các dãy có chiều dài N = 2</a:t>
            </a:r>
            <a:r>
              <a:rPr lang="pt-BR" baseline="30000"/>
              <a:t>m</a:t>
            </a:r>
            <a:r>
              <a:rPr lang="pt-BR"/>
              <a:t>.</a:t>
            </a:r>
            <a:endParaRPr lang="en-US"/>
          </a:p>
          <a:p>
            <a:pPr>
              <a:buNone/>
            </a:pPr>
            <a:r>
              <a:rPr lang="pt-BR"/>
              <a:t>	- Nội dung của giải thuật là phân chia x(n) thành các dãy có chiều dài nhỏ hơn và xác định DFT của các dãy có chiều dài nhỏ hơn đó.</a:t>
            </a:r>
          </a:p>
          <a:p>
            <a:pPr>
              <a:buNone/>
            </a:pPr>
            <a:r>
              <a:rPr lang="pt-BR"/>
              <a:t>	- Thuật toán lặp lại cho đến khi tính DFT_2 điểm thì dừng.</a:t>
            </a:r>
            <a:endParaRPr lang="en-US"/>
          </a:p>
          <a:p>
            <a:pPr>
              <a:buNone/>
            </a:pPr>
            <a:endParaRPr lang="en-US"/>
          </a:p>
          <a:p>
            <a:endParaRPr lang="en-US"/>
          </a:p>
        </p:txBody>
      </p:sp>
      <p:sp>
        <p:nvSpPr>
          <p:cNvPr id="3737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73761" name="Object 1"/>
          <p:cNvGraphicFramePr>
            <a:graphicFrameLocks noChangeAspect="1"/>
          </p:cNvGraphicFramePr>
          <p:nvPr/>
        </p:nvGraphicFramePr>
        <p:xfrm>
          <a:off x="1969477" y="533399"/>
          <a:ext cx="5879123" cy="627185"/>
        </p:xfrm>
        <a:graphic>
          <a:graphicData uri="http://schemas.openxmlformats.org/presentationml/2006/ole">
            <mc:AlternateContent xmlns:mc="http://schemas.openxmlformats.org/markup-compatibility/2006">
              <mc:Choice xmlns:v="urn:schemas-microsoft-com:vml" Requires="v">
                <p:oleObj spid="_x0000_s236545" name="Equation" r:id="rId3" imgW="2832100" imgH="266700" progId="Equation.DSMT4">
                  <p:embed/>
                </p:oleObj>
              </mc:Choice>
              <mc:Fallback>
                <p:oleObj name="Equation" r:id="rId3" imgW="2832100" imgH="266700" progId="Equation.DSMT4">
                  <p:embed/>
                  <p:pic>
                    <p:nvPicPr>
                      <p:cNvPr id="37376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9477" y="533399"/>
                        <a:ext cx="5879123" cy="627185"/>
                      </a:xfrm>
                      <a:prstGeom prst="rect">
                        <a:avLst/>
                      </a:prstGeom>
                      <a:noFill/>
                    </p:spPr>
                  </p:pic>
                </p:oleObj>
              </mc:Fallback>
            </mc:AlternateContent>
          </a:graphicData>
        </a:graphic>
      </p:graphicFrame>
    </p:spTree>
    <p:extLst>
      <p:ext uri="{BB962C8B-B14F-4D97-AF65-F5344CB8AC3E}">
        <p14:creationId xmlns:p14="http://schemas.microsoft.com/office/powerpoint/2010/main" val="29604846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7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1510" y="2582415"/>
            <a:ext cx="1049744" cy="1772793"/>
          </a:xfrm>
          <a:prstGeom prst="rect">
            <a:avLst/>
          </a:prstGeom>
          <a:solidFill>
            <a:srgbClr val="0066FF"/>
          </a:solidFill>
          <a:ln w="9525">
            <a:solidFill>
              <a:srgbClr val="0066FF"/>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 </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5" name="Rectangle 4"/>
          <p:cNvSpPr/>
          <p:nvPr/>
        </p:nvSpPr>
        <p:spPr bwMode="auto">
          <a:xfrm>
            <a:off x="2133601" y="1057934"/>
            <a:ext cx="1073624" cy="171688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6" name="Rectangle 5"/>
          <p:cNvSpPr/>
          <p:nvPr/>
        </p:nvSpPr>
        <p:spPr bwMode="auto">
          <a:xfrm>
            <a:off x="2133602" y="4104801"/>
            <a:ext cx="1073622" cy="171688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8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7" name="Rectangle 6"/>
          <p:cNvSpPr/>
          <p:nvPr/>
        </p:nvSpPr>
        <p:spPr bwMode="auto">
          <a:xfrm>
            <a:off x="3680178" y="90855"/>
            <a:ext cx="883861"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8" name="Rectangle 7"/>
          <p:cNvSpPr/>
          <p:nvPr/>
        </p:nvSpPr>
        <p:spPr bwMode="auto">
          <a:xfrm>
            <a:off x="3680179" y="1810093"/>
            <a:ext cx="900920"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9" name="Rectangle 8"/>
          <p:cNvSpPr/>
          <p:nvPr/>
        </p:nvSpPr>
        <p:spPr bwMode="auto">
          <a:xfrm>
            <a:off x="3680179" y="5176607"/>
            <a:ext cx="883858" cy="1532727"/>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10" name="Rectangle 9"/>
          <p:cNvSpPr/>
          <p:nvPr/>
        </p:nvSpPr>
        <p:spPr bwMode="auto">
          <a:xfrm>
            <a:off x="3680178" y="3451829"/>
            <a:ext cx="883859"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N/4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11" name="Rectangle 10"/>
          <p:cNvSpPr/>
          <p:nvPr/>
        </p:nvSpPr>
        <p:spPr bwMode="auto">
          <a:xfrm>
            <a:off x="7134578" y="1648815"/>
            <a:ext cx="947171"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12" name="Rectangle 11"/>
          <p:cNvSpPr/>
          <p:nvPr/>
        </p:nvSpPr>
        <p:spPr bwMode="auto">
          <a:xfrm>
            <a:off x="7134578" y="-3730"/>
            <a:ext cx="947171"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13" name="Rectangle 12"/>
          <p:cNvSpPr/>
          <p:nvPr/>
        </p:nvSpPr>
        <p:spPr bwMode="auto">
          <a:xfrm>
            <a:off x="7134578" y="3374652"/>
            <a:ext cx="947171"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sp>
        <p:nvSpPr>
          <p:cNvPr id="14" name="Rectangle 13"/>
          <p:cNvSpPr/>
          <p:nvPr/>
        </p:nvSpPr>
        <p:spPr bwMode="auto">
          <a:xfrm>
            <a:off x="7134578" y="5073695"/>
            <a:ext cx="963094" cy="14848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DFT</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C000"/>
                </a:solidFill>
                <a:effectLst/>
                <a:uLnTx/>
                <a:uFillTx/>
                <a:latin typeface="Times New Roman" pitchFamily="18" charset="0"/>
                <a:ea typeface="+mn-ea"/>
                <a:cs typeface="Times New Roman" pitchFamily="18" charset="0"/>
              </a:rPr>
              <a:t>Điểm</a:t>
            </a:r>
            <a:endPar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endParaRPr>
          </a:p>
        </p:txBody>
      </p:sp>
      <p:cxnSp>
        <p:nvCxnSpPr>
          <p:cNvPr id="17" name="Straight Arrow Connector 16"/>
          <p:cNvCxnSpPr>
            <a:stCxn id="4" idx="3"/>
            <a:endCxn id="5" idx="1"/>
          </p:cNvCxnSpPr>
          <p:nvPr/>
        </p:nvCxnSpPr>
        <p:spPr>
          <a:xfrm flipV="1">
            <a:off x="1501254" y="1916374"/>
            <a:ext cx="632347" cy="1552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3"/>
            <a:endCxn id="6" idx="1"/>
          </p:cNvCxnSpPr>
          <p:nvPr/>
        </p:nvCxnSpPr>
        <p:spPr>
          <a:xfrm>
            <a:off x="1501254" y="3468812"/>
            <a:ext cx="632348" cy="1494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3"/>
            <a:endCxn id="7" idx="1"/>
          </p:cNvCxnSpPr>
          <p:nvPr/>
        </p:nvCxnSpPr>
        <p:spPr>
          <a:xfrm flipV="1">
            <a:off x="3207225" y="833270"/>
            <a:ext cx="472953" cy="1083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8" idx="1"/>
          </p:cNvCxnSpPr>
          <p:nvPr/>
        </p:nvCxnSpPr>
        <p:spPr>
          <a:xfrm>
            <a:off x="3207225" y="1916374"/>
            <a:ext cx="472954" cy="636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10" idx="1"/>
          </p:cNvCxnSpPr>
          <p:nvPr/>
        </p:nvCxnSpPr>
        <p:spPr>
          <a:xfrm flipV="1">
            <a:off x="3207224" y="4194244"/>
            <a:ext cx="472954" cy="76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3"/>
            <a:endCxn id="9" idx="1"/>
          </p:cNvCxnSpPr>
          <p:nvPr/>
        </p:nvCxnSpPr>
        <p:spPr>
          <a:xfrm>
            <a:off x="3207224" y="4963241"/>
            <a:ext cx="472955" cy="979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18328" y="705128"/>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29" name="TextBox 28"/>
          <p:cNvSpPr txBox="1"/>
          <p:nvPr/>
        </p:nvSpPr>
        <p:spPr>
          <a:xfrm>
            <a:off x="5618327" y="1954767"/>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30" name="TextBox 29"/>
          <p:cNvSpPr txBox="1"/>
          <p:nvPr/>
        </p:nvSpPr>
        <p:spPr>
          <a:xfrm>
            <a:off x="5618327" y="3019577"/>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31" name="TextBox 30"/>
          <p:cNvSpPr txBox="1"/>
          <p:nvPr/>
        </p:nvSpPr>
        <p:spPr>
          <a:xfrm>
            <a:off x="5618327" y="4031360"/>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32" name="TextBox 31"/>
          <p:cNvSpPr txBox="1"/>
          <p:nvPr/>
        </p:nvSpPr>
        <p:spPr>
          <a:xfrm>
            <a:off x="5659270" y="5043143"/>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33" name="TextBox 32"/>
          <p:cNvSpPr txBox="1"/>
          <p:nvPr/>
        </p:nvSpPr>
        <p:spPr>
          <a:xfrm>
            <a:off x="5659270" y="5870260"/>
            <a:ext cx="800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75284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28" grpId="0"/>
      <p:bldP spid="29" grpId="0"/>
      <p:bldP spid="30" grpId="0"/>
      <p:bldP spid="31" grpId="0"/>
      <p:bldP spid="32" grpId="0"/>
      <p:bldP spid="3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lstStyle/>
          <a:p>
            <a:pPr lvl="8">
              <a:buNone/>
            </a:pPr>
            <a:r>
              <a:rPr lang="pt-BR"/>
              <a:t>			</a:t>
            </a:r>
            <a:endParaRPr lang="en-US"/>
          </a:p>
        </p:txBody>
      </p:sp>
      <p:sp>
        <p:nvSpPr>
          <p:cNvPr id="374789"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4791" name="Rectangle 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4793"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p:cNvSpPr txBox="1"/>
          <p:nvPr/>
        </p:nvSpPr>
        <p:spPr>
          <a:xfrm>
            <a:off x="175843" y="39889"/>
            <a:ext cx="1187547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tính các DFT_N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điểm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thông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qua các DFT_ N/2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điểm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Xét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chiều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dài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 = 2</a:t>
            </a:r>
            <a:r>
              <a:rPr kumimoji="0" lang="en-US" sz="2400" b="0" i="0" u="none" strike="noStrike" kern="1200" cap="none" spc="0" normalizeH="0" baseline="30000" noProof="0">
                <a:ln>
                  <a:noFill/>
                </a:ln>
                <a:solidFill>
                  <a:prstClr val="black"/>
                </a:solidFill>
                <a:effectLst/>
                <a:uLnTx/>
                <a:uFillTx/>
                <a:latin typeface="Times New Roman" panose="02020603050405020304" pitchFamily="18" charset="0"/>
                <a:ea typeface="+mn-ea"/>
                <a:cs typeface="Times New Roman" panose="02020603050405020304" pitchFamily="18" charset="0"/>
              </a:rPr>
              <a:t>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chia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thành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x(2m)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x(2m+1)</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Trong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x(2m)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chứa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chẵn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x(2m+1)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chứa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mẫu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lẻ</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a:t>
            </a:r>
          </a:p>
        </p:txBody>
      </p:sp>
      <p:graphicFrame>
        <p:nvGraphicFramePr>
          <p:cNvPr id="15" name="Object 4"/>
          <p:cNvGraphicFramePr>
            <a:graphicFrameLocks noChangeAspect="1"/>
          </p:cNvGraphicFramePr>
          <p:nvPr/>
        </p:nvGraphicFramePr>
        <p:xfrm>
          <a:off x="433752" y="1834104"/>
          <a:ext cx="4691404" cy="1423089"/>
        </p:xfrm>
        <a:graphic>
          <a:graphicData uri="http://schemas.openxmlformats.org/presentationml/2006/ole">
            <mc:AlternateContent xmlns:mc="http://schemas.openxmlformats.org/markup-compatibility/2006">
              <mc:Choice xmlns:v="urn:schemas-microsoft-com:vml" Requires="v">
                <p:oleObj spid="_x0000_s238593" name="Equation" r:id="rId3" imgW="1231560" imgH="431640" progId="Equation.DSMT4">
                  <p:embed/>
                </p:oleObj>
              </mc:Choice>
              <mc:Fallback>
                <p:oleObj name="Equation" r:id="rId3" imgW="1231560" imgH="431640" progId="Equation.DSMT4">
                  <p:embed/>
                  <p:pic>
                    <p:nvPicPr>
                      <p:cNvPr id="15" name="Object 4"/>
                      <p:cNvPicPr>
                        <a:picLocks noChangeAspect="1" noChangeArrowheads="1"/>
                      </p:cNvPicPr>
                      <p:nvPr/>
                    </p:nvPicPr>
                    <p:blipFill>
                      <a:blip r:embed="rId4"/>
                      <a:srcRect/>
                      <a:stretch>
                        <a:fillRect/>
                      </a:stretch>
                    </p:blipFill>
                    <p:spPr bwMode="auto">
                      <a:xfrm>
                        <a:off x="433752" y="1834104"/>
                        <a:ext cx="4691404" cy="1423089"/>
                      </a:xfrm>
                      <a:prstGeom prst="rect">
                        <a:avLst/>
                      </a:prstGeom>
                      <a:noFill/>
                    </p:spPr>
                  </p:pic>
                </p:oleObj>
              </mc:Fallback>
            </mc:AlternateContent>
          </a:graphicData>
        </a:graphic>
      </p:graphicFrame>
      <p:graphicFrame>
        <p:nvGraphicFramePr>
          <p:cNvPr id="18" name="Object 4"/>
          <p:cNvGraphicFramePr>
            <a:graphicFrameLocks noChangeAspect="1"/>
          </p:cNvGraphicFramePr>
          <p:nvPr/>
        </p:nvGraphicFramePr>
        <p:xfrm>
          <a:off x="1808504" y="3347596"/>
          <a:ext cx="7710634" cy="1772356"/>
        </p:xfrm>
        <a:graphic>
          <a:graphicData uri="http://schemas.openxmlformats.org/presentationml/2006/ole">
            <mc:AlternateContent xmlns:mc="http://schemas.openxmlformats.org/markup-compatibility/2006">
              <mc:Choice xmlns:v="urn:schemas-microsoft-com:vml" Requires="v">
                <p:oleObj spid="_x0000_s238594" name="Equation" r:id="rId5" imgW="2450880" imgH="545760" progId="Equation.DSMT4">
                  <p:embed/>
                </p:oleObj>
              </mc:Choice>
              <mc:Fallback>
                <p:oleObj name="Equation" r:id="rId5" imgW="2450880" imgH="545760" progId="Equation.DSMT4">
                  <p:embed/>
                  <p:pic>
                    <p:nvPicPr>
                      <p:cNvPr id="18" name="Object 4"/>
                      <p:cNvPicPr>
                        <a:picLocks noChangeAspect="1" noChangeArrowheads="1"/>
                      </p:cNvPicPr>
                      <p:nvPr/>
                    </p:nvPicPr>
                    <p:blipFill>
                      <a:blip r:embed="rId6"/>
                      <a:srcRect/>
                      <a:stretch>
                        <a:fillRect/>
                      </a:stretch>
                    </p:blipFill>
                    <p:spPr bwMode="auto">
                      <a:xfrm>
                        <a:off x="1808504" y="3347596"/>
                        <a:ext cx="7710634" cy="1772356"/>
                      </a:xfrm>
                      <a:prstGeom prst="rect">
                        <a:avLst/>
                      </a:prstGeom>
                      <a:noFill/>
                    </p:spPr>
                  </p:pic>
                </p:oleObj>
              </mc:Fallback>
            </mc:AlternateContent>
          </a:graphicData>
        </a:graphic>
      </p:graphicFrame>
      <p:graphicFrame>
        <p:nvGraphicFramePr>
          <p:cNvPr id="19" name="Object 4"/>
          <p:cNvGraphicFramePr>
            <a:graphicFrameLocks noChangeAspect="1"/>
          </p:cNvGraphicFramePr>
          <p:nvPr/>
        </p:nvGraphicFramePr>
        <p:xfrm>
          <a:off x="1650457" y="5317061"/>
          <a:ext cx="6206610" cy="988179"/>
        </p:xfrm>
        <a:graphic>
          <a:graphicData uri="http://schemas.openxmlformats.org/presentationml/2006/ole">
            <mc:AlternateContent xmlns:mc="http://schemas.openxmlformats.org/markup-compatibility/2006">
              <mc:Choice xmlns:v="urn:schemas-microsoft-com:vml" Requires="v">
                <p:oleObj spid="_x0000_s238595" name="Equation" r:id="rId7" imgW="1257120" imgH="241200" progId="Equation.DSMT4">
                  <p:embed/>
                </p:oleObj>
              </mc:Choice>
              <mc:Fallback>
                <p:oleObj name="Equation" r:id="rId7" imgW="1257120" imgH="241200" progId="Equation.DSMT4">
                  <p:embed/>
                  <p:pic>
                    <p:nvPicPr>
                      <p:cNvPr id="19" name="Object 4"/>
                      <p:cNvPicPr>
                        <a:picLocks noChangeAspect="1" noChangeArrowheads="1"/>
                      </p:cNvPicPr>
                      <p:nvPr/>
                    </p:nvPicPr>
                    <p:blipFill>
                      <a:blip r:embed="rId8"/>
                      <a:srcRect/>
                      <a:stretch>
                        <a:fillRect/>
                      </a:stretch>
                    </p:blipFill>
                    <p:spPr bwMode="auto">
                      <a:xfrm>
                        <a:off x="1650457" y="5317061"/>
                        <a:ext cx="6206610" cy="988179"/>
                      </a:xfrm>
                      <a:prstGeom prst="rect">
                        <a:avLst/>
                      </a:prstGeom>
                      <a:noFill/>
                    </p:spPr>
                  </p:pic>
                </p:oleObj>
              </mc:Fallback>
            </mc:AlternateContent>
          </a:graphicData>
        </a:graphic>
      </p:graphicFrame>
    </p:spTree>
    <p:extLst>
      <p:ext uri="{BB962C8B-B14F-4D97-AF65-F5344CB8AC3E}">
        <p14:creationId xmlns:p14="http://schemas.microsoft.com/office/powerpoint/2010/main" val="1151784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50" y="228600"/>
            <a:ext cx="8943975" cy="4154984"/>
          </a:xfrm>
          <a:prstGeom prst="rect">
            <a:avLst/>
          </a:prstGeom>
          <a:noFill/>
        </p:spPr>
        <p:txBody>
          <a:bodyPr wrap="square" rtlCol="0">
            <a:spAutoFit/>
          </a:bodyPr>
          <a:lstStyle/>
          <a:p>
            <a:r>
              <a:rPr lang="en-US" sz="2400" err="1">
                <a:latin typeface="Times New Roman" panose="02020603050405020304" pitchFamily="18" charset="0"/>
                <a:cs typeface="Times New Roman" panose="02020603050405020304" pitchFamily="18" charset="0"/>
              </a:rPr>
              <a:t>Lượng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đúng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tại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điểm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lấy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mẫu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các </a:t>
            </a:r>
            <a:r>
              <a:rPr lang="en-US" sz="2400" err="1">
                <a:latin typeface="Times New Roman" panose="02020603050405020304" pitchFamily="18" charset="0"/>
                <a:cs typeface="Times New Roman" panose="02020603050405020304" pitchFamily="18" charset="0"/>
              </a:rPr>
              <a:t>mức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tử</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hóa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biên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a:t>
            </a:r>
            <a:r>
              <a:rPr lang="en-US" sz="2400">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tròn</a:t>
            </a:r>
            <a:r>
              <a:rPr lang="en-US" sz="2400">
                <a:latin typeface="Times New Roman" panose="02020603050405020304" pitchFamily="18" charset="0"/>
                <a:cs typeface="Times New Roman" panose="02020603050405020304" pitchFamily="18" charset="0"/>
              </a:rPr>
              <a:t> hay </a:t>
            </a:r>
            <a:r>
              <a:rPr lang="en-US" sz="2400" err="1">
                <a:latin typeface="Times New Roman" panose="02020603050405020304" pitchFamily="18" charset="0"/>
                <a:cs typeface="Times New Roman" panose="02020603050405020304" pitchFamily="18" charset="0"/>
              </a:rPr>
              <a:t>cắt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bỏ</a:t>
            </a:r>
            <a:r>
              <a:rPr lang="en-US" sz="2400">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Qui </a:t>
            </a:r>
            <a:r>
              <a:rPr lang="en-US" sz="2400" err="1">
                <a:latin typeface="Times New Roman" panose="02020603050405020304" pitchFamily="18" charset="0"/>
                <a:cs typeface="Times New Roman" panose="02020603050405020304" pitchFamily="18" charset="0"/>
              </a:rPr>
              <a:t>ước</a:t>
            </a:r>
            <a:r>
              <a:rPr lang="en-US" sz="2400">
                <a:latin typeface="Times New Roman" panose="02020603050405020304" pitchFamily="18" charset="0"/>
                <a:cs typeface="Times New Roman" panose="02020603050405020304" pitchFamily="18" charset="0"/>
              </a:rPr>
              <a:t>: - L </a:t>
            </a:r>
            <a:r>
              <a:rPr lang="en-US" sz="2400" err="1">
                <a:latin typeface="Times New Roman" panose="02020603050405020304" pitchFamily="18" charset="0"/>
                <a:cs typeface="Times New Roman" panose="02020603050405020304" pitchFamily="18" charset="0"/>
              </a:rPr>
              <a:t>mức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tử</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Y</a:t>
            </a:r>
            <a:r>
              <a:rPr lang="en-US" sz="2400" baseline="-25000" err="1">
                <a:latin typeface="Times New Roman" panose="02020603050405020304" pitchFamily="18" charset="0"/>
                <a:cs typeface="Times New Roman" panose="02020603050405020304" pitchFamily="18" charset="0"/>
              </a:rPr>
              <a:t>max</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Y</a:t>
            </a:r>
            <a:r>
              <a:rPr lang="en-US" sz="2400" baseline="-25000" err="1">
                <a:latin typeface="Times New Roman" panose="02020603050405020304" pitchFamily="18" charset="0"/>
                <a:cs typeface="Times New Roman" panose="02020603050405020304" pitchFamily="18" charset="0"/>
              </a:rPr>
              <a:t>min</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trị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lớn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nhỏ</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 </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bước</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lượng</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tử</a:t>
            </a:r>
            <a:r>
              <a:rPr lang="en-US" sz="2400">
                <a:latin typeface="Times New Roman" panose="02020603050405020304" pitchFamily="18" charset="0"/>
                <a:cs typeface="Times New Roman" panose="02020603050405020304" pitchFamily="18" charset="0"/>
                <a:sym typeface="Symbol" panose="05050102010706020507" pitchFamily="18" charset="2"/>
              </a:rPr>
              <a:t>.  = (</a:t>
            </a:r>
            <a:r>
              <a:rPr lang="en-US" sz="2400" err="1">
                <a:latin typeface="Times New Roman" panose="02020603050405020304" pitchFamily="18" charset="0"/>
                <a:cs typeface="Times New Roman" panose="02020603050405020304" pitchFamily="18" charset="0"/>
                <a:sym typeface="Symbol" panose="05050102010706020507" pitchFamily="18" charset="2"/>
              </a:rPr>
              <a:t>Y</a:t>
            </a:r>
            <a:r>
              <a:rPr lang="en-US" sz="2400" baseline="-25000" err="1">
                <a:latin typeface="Times New Roman" panose="02020603050405020304" pitchFamily="18" charset="0"/>
                <a:cs typeface="Times New Roman" panose="02020603050405020304" pitchFamily="18" charset="0"/>
                <a:sym typeface="Symbol" panose="05050102010706020507" pitchFamily="18" charset="2"/>
              </a:rPr>
              <a:t>max</a:t>
            </a:r>
            <a:r>
              <a:rPr lang="en-US" sz="2400">
                <a:latin typeface="Times New Roman" panose="02020603050405020304" pitchFamily="18" charset="0"/>
                <a:cs typeface="Times New Roman" panose="02020603050405020304" pitchFamily="18" charset="0"/>
                <a:sym typeface="Symbol" panose="05050102010706020507" pitchFamily="18" charset="2"/>
              </a:rPr>
              <a:t> – </a:t>
            </a:r>
            <a:r>
              <a:rPr lang="en-US" sz="2400" err="1">
                <a:latin typeface="Times New Roman" panose="02020603050405020304" pitchFamily="18" charset="0"/>
                <a:cs typeface="Times New Roman" panose="02020603050405020304" pitchFamily="18" charset="0"/>
                <a:sym typeface="Symbol" panose="05050102010706020507" pitchFamily="18" charset="2"/>
              </a:rPr>
              <a:t>Y</a:t>
            </a:r>
            <a:r>
              <a:rPr lang="en-US" sz="2400" baseline="-25000" err="1">
                <a:latin typeface="Times New Roman" panose="02020603050405020304" pitchFamily="18" charset="0"/>
                <a:cs typeface="Times New Roman" panose="02020603050405020304" pitchFamily="18" charset="0"/>
                <a:sym typeface="Symbol" panose="05050102010706020507" pitchFamily="18" charset="2"/>
              </a:rPr>
              <a:t>min</a:t>
            </a:r>
            <a:r>
              <a:rPr lang="en-US" sz="2400">
                <a:latin typeface="Times New Roman" panose="02020603050405020304" pitchFamily="18" charset="0"/>
                <a:cs typeface="Times New Roman" panose="02020603050405020304" pitchFamily="18" charset="0"/>
                <a:sym typeface="Symbol" panose="05050102010706020507" pitchFamily="18" charset="2"/>
              </a:rPr>
              <a:t> )/(L-1)</a:t>
            </a:r>
          </a:p>
          <a:p>
            <a:r>
              <a:rPr lang="en-US" sz="2400">
                <a:latin typeface="Times New Roman" panose="02020603050405020304" pitchFamily="18" charset="0"/>
                <a:cs typeface="Times New Roman" panose="02020603050405020304" pitchFamily="18" charset="0"/>
                <a:sym typeface="Symbol" panose="05050102010706020507" pitchFamily="18" charset="2"/>
              </a:rPr>
              <a:t>+ Sai </a:t>
            </a:r>
            <a:r>
              <a:rPr lang="en-US" sz="2400" err="1">
                <a:latin typeface="Times New Roman" panose="02020603050405020304" pitchFamily="18" charset="0"/>
                <a:cs typeface="Times New Roman" panose="02020603050405020304" pitchFamily="18" charset="0"/>
                <a:sym typeface="Symbol" panose="05050102010706020507" pitchFamily="18" charset="2"/>
              </a:rPr>
              <a:t>số</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lượng</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tử</a:t>
            </a:r>
            <a:r>
              <a:rPr lang="en-US" sz="2400">
                <a:latin typeface="Times New Roman" panose="02020603050405020304" pitchFamily="18" charset="0"/>
                <a:cs typeface="Times New Roman" panose="02020603050405020304" pitchFamily="18" charset="0"/>
                <a:sym typeface="Symbol" panose="05050102010706020507" pitchFamily="18" charset="2"/>
              </a:rPr>
              <a:t>:</a:t>
            </a:r>
          </a:p>
          <a:p>
            <a:r>
              <a:rPr lang="en-US" sz="2400">
                <a:latin typeface="Times New Roman" panose="02020603050405020304" pitchFamily="18" charset="0"/>
                <a:cs typeface="Times New Roman" panose="02020603050405020304" pitchFamily="18" charset="0"/>
                <a:sym typeface="Symbol" panose="05050102010706020507" pitchFamily="18" charset="2"/>
              </a:rPr>
              <a:t>	  - </a:t>
            </a:r>
            <a:r>
              <a:rPr lang="en-US" sz="2400" err="1">
                <a:latin typeface="Times New Roman" panose="02020603050405020304" pitchFamily="18" charset="0"/>
                <a:cs typeface="Times New Roman" panose="02020603050405020304" pitchFamily="18" charset="0"/>
                <a:sym typeface="Symbol" panose="05050102010706020507" pitchFamily="18" charset="2"/>
              </a:rPr>
              <a:t>Làm</a:t>
            </a:r>
            <a:r>
              <a:rPr lang="en-US" sz="2400">
                <a:latin typeface="Times New Roman" panose="02020603050405020304" pitchFamily="18" charset="0"/>
                <a:cs typeface="Times New Roman" panose="02020603050405020304" pitchFamily="18" charset="0"/>
                <a:sym typeface="Symbol" panose="05050102010706020507" pitchFamily="18" charset="2"/>
              </a:rPr>
              <a:t> </a:t>
            </a:r>
            <a:r>
              <a:rPr lang="en-US" sz="2400" err="1">
                <a:latin typeface="Times New Roman" panose="02020603050405020304" pitchFamily="18" charset="0"/>
                <a:cs typeface="Times New Roman" panose="02020603050405020304" pitchFamily="18" charset="0"/>
                <a:sym typeface="Symbol" panose="05050102010706020507" pitchFamily="18" charset="2"/>
              </a:rPr>
              <a:t>tròn</a:t>
            </a:r>
            <a:r>
              <a:rPr lang="en-US" sz="2400">
                <a:latin typeface="Times New Roman" panose="02020603050405020304" pitchFamily="18" charset="0"/>
                <a:cs typeface="Times New Roman" panose="02020603050405020304" pitchFamily="18" charset="0"/>
                <a:sym typeface="Symbol" panose="05050102010706020507" pitchFamily="18" charset="2"/>
              </a:rPr>
              <a:t>: </a:t>
            </a:r>
          </a:p>
          <a:p>
            <a:r>
              <a:rPr lang="en-US" sz="2400">
                <a:latin typeface="Times New Roman" panose="02020603050405020304" pitchFamily="18" charset="0"/>
                <a:cs typeface="Times New Roman" panose="02020603050405020304" pitchFamily="18" charset="0"/>
                <a:sym typeface="Symbol" panose="05050102010706020507" pitchFamily="18" charset="2"/>
              </a:rPr>
              <a:t>	  - </a:t>
            </a:r>
            <a:r>
              <a:rPr lang="en-US" sz="2400" err="1">
                <a:latin typeface="Times New Roman" panose="02020603050405020304" pitchFamily="18" charset="0"/>
                <a:cs typeface="Times New Roman" panose="02020603050405020304" pitchFamily="18" charset="0"/>
                <a:sym typeface="Symbol" panose="05050102010706020507" pitchFamily="18" charset="2"/>
              </a:rPr>
              <a:t>Cắt</a:t>
            </a:r>
            <a:r>
              <a:rPr lang="en-US" sz="2400">
                <a:latin typeface="Times New Roman" panose="02020603050405020304" pitchFamily="18" charset="0"/>
                <a:cs typeface="Times New Roman" panose="02020603050405020304" pitchFamily="18" charset="0"/>
                <a:sym typeface="Symbol" panose="05050102010706020507" pitchFamily="18" charset="2"/>
              </a:rPr>
              <a:t>: </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90036989"/>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p:cNvGraphicFramePr>
            <a:graphicFrameLocks noChangeAspect="1"/>
          </p:cNvGraphicFramePr>
          <p:nvPr/>
        </p:nvGraphicFramePr>
        <p:xfrm>
          <a:off x="713804" y="204846"/>
          <a:ext cx="3440507" cy="1217554"/>
        </p:xfrm>
        <a:graphic>
          <a:graphicData uri="http://schemas.openxmlformats.org/presentationml/2006/ole">
            <mc:AlternateContent xmlns:mc="http://schemas.openxmlformats.org/markup-compatibility/2006">
              <mc:Choice xmlns:v="urn:schemas-microsoft-com:vml" Requires="v">
                <p:oleObj spid="_x0000_s239617" name="Equation" r:id="rId3" imgW="1447172" imgH="545863" progId="Equation.DSMT4">
                  <p:embed/>
                </p:oleObj>
              </mc:Choice>
              <mc:Fallback>
                <p:oleObj name="Equation" r:id="rId3" imgW="1447172" imgH="545863" progId="Equation.DSMT4">
                  <p:embed/>
                  <p:pic>
                    <p:nvPicPr>
                      <p:cNvPr id="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04" y="204846"/>
                        <a:ext cx="3440507" cy="1217554"/>
                      </a:xfrm>
                      <a:prstGeom prst="rect">
                        <a:avLst/>
                      </a:prstGeom>
                      <a:noFill/>
                    </p:spPr>
                  </p:pic>
                </p:oleObj>
              </mc:Fallback>
            </mc:AlternateContent>
          </a:graphicData>
        </a:graphic>
      </p:graphicFrame>
      <p:sp>
        <p:nvSpPr>
          <p:cNvPr id="5" name="TextBox 4"/>
          <p:cNvSpPr txBox="1"/>
          <p:nvPr/>
        </p:nvSpPr>
        <p:spPr>
          <a:xfrm>
            <a:off x="5012266" y="644708"/>
            <a:ext cx="56700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X</a:t>
            </a:r>
            <a:r>
              <a:rPr kumimoji="0" lang="en-US" sz="2800" b="0" i="0" u="none" strike="noStrike" kern="1200" cap="none" spc="0" normalizeH="0" baseline="-25000" noProof="0">
                <a:ln>
                  <a:noFill/>
                </a:ln>
                <a:solidFill>
                  <a:prstClr val="black"/>
                </a:solidFill>
                <a:effectLst/>
                <a:uLnTx/>
                <a:uFillTx/>
                <a:latin typeface="Calibri"/>
                <a:ea typeface="+mn-ea"/>
                <a:cs typeface="+mn-cs"/>
              </a:rPr>
              <a:t>0</a:t>
            </a:r>
            <a:r>
              <a:rPr kumimoji="0" lang="en-US" sz="2800" b="0" i="0" u="none" strike="noStrike" kern="1200" cap="none" spc="0" normalizeH="0" baseline="0" noProof="0">
                <a:ln>
                  <a:noFill/>
                </a:ln>
                <a:solidFill>
                  <a:prstClr val="black"/>
                </a:solidFill>
                <a:effectLst/>
                <a:uLnTx/>
                <a:uFillTx/>
                <a:latin typeface="Calibri"/>
                <a:ea typeface="+mn-ea"/>
                <a:cs typeface="+mn-cs"/>
              </a:rPr>
              <a:t>(k): DFT_N/2 </a:t>
            </a:r>
            <a:r>
              <a:rPr kumimoji="0" lang="en-US" sz="2800" b="0" i="0" u="none" strike="noStrike" kern="1200" cap="none" spc="0" normalizeH="0" baseline="0" noProof="0" err="1">
                <a:ln>
                  <a:noFill/>
                </a:ln>
                <a:solidFill>
                  <a:prstClr val="black"/>
                </a:solidFill>
                <a:effectLst/>
                <a:uLnTx/>
                <a:uFillTx/>
                <a:latin typeface="Calibri"/>
                <a:ea typeface="+mn-ea"/>
                <a:cs typeface="+mn-cs"/>
              </a:rPr>
              <a:t>điểm</a:t>
            </a:r>
            <a:r>
              <a:rPr kumimoji="0" lang="en-US" sz="2800" b="0" i="0" u="none" strike="noStrike" kern="1200" cap="none" spc="0" normalizeH="0" baseline="0" noProof="0">
                <a:ln>
                  <a:noFill/>
                </a:ln>
                <a:solidFill>
                  <a:prstClr val="black"/>
                </a:solidFill>
                <a:effectLst/>
                <a:uLnTx/>
                <a:uFillTx/>
                <a:latin typeface="Calibri"/>
                <a:ea typeface="+mn-ea"/>
                <a:cs typeface="+mn-cs"/>
              </a:rPr>
              <a:t> </a:t>
            </a:r>
            <a:r>
              <a:rPr kumimoji="0" lang="en-US" sz="2800" b="0" i="0" u="none" strike="noStrike" kern="1200" cap="none" spc="0" normalizeH="0" baseline="0" noProof="0" err="1">
                <a:ln>
                  <a:noFill/>
                </a:ln>
                <a:solidFill>
                  <a:prstClr val="black"/>
                </a:solidFill>
                <a:effectLst/>
                <a:uLnTx/>
                <a:uFillTx/>
                <a:latin typeface="Calibri"/>
                <a:ea typeface="+mn-ea"/>
                <a:cs typeface="+mn-cs"/>
              </a:rPr>
              <a:t>chẵn</a:t>
            </a:r>
            <a:r>
              <a:rPr kumimoji="0" lang="en-US" sz="2800" b="0" i="0" u="none" strike="noStrike" kern="1200" cap="none" spc="0" normalizeH="0" baseline="0" noProof="0">
                <a:ln>
                  <a:noFill/>
                </a:ln>
                <a:solidFill>
                  <a:prstClr val="black"/>
                </a:solidFill>
                <a:effectLst/>
                <a:uLnTx/>
                <a:uFillTx/>
                <a:latin typeface="Calibri"/>
                <a:ea typeface="+mn-ea"/>
                <a:cs typeface="+mn-cs"/>
              </a:rPr>
              <a:t> </a:t>
            </a:r>
            <a:r>
              <a:rPr kumimoji="0" lang="en-US" sz="2800" b="0" i="0" u="none" strike="noStrike" kern="1200" cap="none" spc="0" normalizeH="0" baseline="0" noProof="0" err="1">
                <a:ln>
                  <a:noFill/>
                </a:ln>
                <a:solidFill>
                  <a:prstClr val="black"/>
                </a:solidFill>
                <a:effectLst/>
                <a:uLnTx/>
                <a:uFillTx/>
                <a:latin typeface="Calibri"/>
                <a:ea typeface="+mn-ea"/>
                <a:cs typeface="+mn-cs"/>
              </a:rPr>
              <a:t>của</a:t>
            </a:r>
            <a:r>
              <a:rPr kumimoji="0" lang="en-US" sz="2800" b="0" i="0" u="none" strike="noStrike" kern="1200" cap="none" spc="0" normalizeH="0" baseline="0" noProof="0">
                <a:ln>
                  <a:noFill/>
                </a:ln>
                <a:solidFill>
                  <a:prstClr val="black"/>
                </a:solidFill>
                <a:effectLst/>
                <a:uLnTx/>
                <a:uFillTx/>
                <a:latin typeface="Calibri"/>
                <a:ea typeface="+mn-ea"/>
                <a:cs typeface="+mn-cs"/>
              </a:rPr>
              <a:t> x(n)</a:t>
            </a:r>
          </a:p>
        </p:txBody>
      </p:sp>
      <p:graphicFrame>
        <p:nvGraphicFramePr>
          <p:cNvPr id="6" name="Object 8"/>
          <p:cNvGraphicFramePr>
            <a:graphicFrameLocks noChangeAspect="1"/>
          </p:cNvGraphicFramePr>
          <p:nvPr/>
        </p:nvGraphicFramePr>
        <p:xfrm>
          <a:off x="586152" y="2348089"/>
          <a:ext cx="3760070" cy="1252229"/>
        </p:xfrm>
        <a:graphic>
          <a:graphicData uri="http://schemas.openxmlformats.org/presentationml/2006/ole">
            <mc:AlternateContent xmlns:mc="http://schemas.openxmlformats.org/markup-compatibility/2006">
              <mc:Choice xmlns:v="urn:schemas-microsoft-com:vml" Requires="v">
                <p:oleObj spid="_x0000_s239618" name="Equation" r:id="rId5" imgW="1612800" imgH="545760" progId="Equation.DSMT4">
                  <p:embed/>
                </p:oleObj>
              </mc:Choice>
              <mc:Fallback>
                <p:oleObj name="Equation" r:id="rId5" imgW="1612800" imgH="545760" progId="Equation.DSMT4">
                  <p:embed/>
                  <p:pic>
                    <p:nvPicPr>
                      <p:cNvPr id="6" name="Object 8"/>
                      <p:cNvPicPr>
                        <a:picLocks noChangeAspect="1" noChangeArrowheads="1"/>
                      </p:cNvPicPr>
                      <p:nvPr/>
                    </p:nvPicPr>
                    <p:blipFill>
                      <a:blip r:embed="rId6"/>
                      <a:srcRect/>
                      <a:stretch>
                        <a:fillRect/>
                      </a:stretch>
                    </p:blipFill>
                    <p:spPr bwMode="auto">
                      <a:xfrm>
                        <a:off x="586152" y="2348089"/>
                        <a:ext cx="3760070" cy="1252229"/>
                      </a:xfrm>
                      <a:prstGeom prst="rect">
                        <a:avLst/>
                      </a:prstGeom>
                      <a:noFill/>
                    </p:spPr>
                  </p:pic>
                </p:oleObj>
              </mc:Fallback>
            </mc:AlternateContent>
          </a:graphicData>
        </a:graphic>
      </p:graphicFrame>
      <p:sp>
        <p:nvSpPr>
          <p:cNvPr id="7" name="TextBox 6"/>
          <p:cNvSpPr txBox="1"/>
          <p:nvPr/>
        </p:nvSpPr>
        <p:spPr>
          <a:xfrm>
            <a:off x="5012266" y="2842305"/>
            <a:ext cx="530100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X</a:t>
            </a:r>
            <a:r>
              <a:rPr kumimoji="0" lang="en-US" sz="2800" b="0" i="0" u="none" strike="noStrike" kern="1200" cap="none" spc="0" normalizeH="0" baseline="-25000" noProof="0">
                <a:ln>
                  <a:noFill/>
                </a:ln>
                <a:solidFill>
                  <a:prstClr val="black"/>
                </a:solidFill>
                <a:effectLst/>
                <a:uLnTx/>
                <a:uFillTx/>
                <a:latin typeface="Calibri"/>
                <a:ea typeface="+mn-ea"/>
                <a:cs typeface="+mn-cs"/>
              </a:rPr>
              <a:t>1</a:t>
            </a:r>
            <a:r>
              <a:rPr kumimoji="0" lang="en-US" sz="2800" b="0" i="0" u="none" strike="noStrike" kern="1200" cap="none" spc="0" normalizeH="0" baseline="0" noProof="0">
                <a:ln>
                  <a:noFill/>
                </a:ln>
                <a:solidFill>
                  <a:prstClr val="black"/>
                </a:solidFill>
                <a:effectLst/>
                <a:uLnTx/>
                <a:uFillTx/>
                <a:latin typeface="Calibri"/>
                <a:ea typeface="+mn-ea"/>
                <a:cs typeface="+mn-cs"/>
              </a:rPr>
              <a:t> (k):  DFT_N/2 </a:t>
            </a:r>
            <a:r>
              <a:rPr kumimoji="0" lang="en-US" sz="2800" b="0" i="0" u="none" strike="noStrike" kern="1200" cap="none" spc="0" normalizeH="0" baseline="0" noProof="0" err="1">
                <a:ln>
                  <a:noFill/>
                </a:ln>
                <a:solidFill>
                  <a:prstClr val="black"/>
                </a:solidFill>
                <a:effectLst/>
                <a:uLnTx/>
                <a:uFillTx/>
                <a:latin typeface="Calibri"/>
                <a:ea typeface="+mn-ea"/>
                <a:cs typeface="+mn-cs"/>
              </a:rPr>
              <a:t>điểm</a:t>
            </a:r>
            <a:r>
              <a:rPr kumimoji="0" lang="en-US" sz="2800" b="0" i="0" u="none" strike="noStrike" kern="1200" cap="none" spc="0" normalizeH="0" baseline="0" noProof="0">
                <a:ln>
                  <a:noFill/>
                </a:ln>
                <a:solidFill>
                  <a:prstClr val="black"/>
                </a:solidFill>
                <a:effectLst/>
                <a:uLnTx/>
                <a:uFillTx/>
                <a:latin typeface="Calibri"/>
                <a:ea typeface="+mn-ea"/>
                <a:cs typeface="+mn-cs"/>
              </a:rPr>
              <a:t> </a:t>
            </a:r>
            <a:r>
              <a:rPr kumimoji="0" lang="en-US" sz="2800" b="0" i="0" u="none" strike="noStrike" kern="1200" cap="none" spc="0" normalizeH="0" baseline="0" noProof="0" err="1">
                <a:ln>
                  <a:noFill/>
                </a:ln>
                <a:solidFill>
                  <a:prstClr val="black"/>
                </a:solidFill>
                <a:effectLst/>
                <a:uLnTx/>
                <a:uFillTx/>
                <a:latin typeface="Calibri"/>
                <a:ea typeface="+mn-ea"/>
                <a:cs typeface="+mn-cs"/>
              </a:rPr>
              <a:t>lẻ</a:t>
            </a:r>
            <a:r>
              <a:rPr kumimoji="0" lang="en-US" sz="2800" b="0" i="0" u="none" strike="noStrike" kern="1200" cap="none" spc="0" normalizeH="0" baseline="0" noProof="0">
                <a:ln>
                  <a:noFill/>
                </a:ln>
                <a:solidFill>
                  <a:prstClr val="black"/>
                </a:solidFill>
                <a:effectLst/>
                <a:uLnTx/>
                <a:uFillTx/>
                <a:latin typeface="Calibri"/>
                <a:ea typeface="+mn-ea"/>
                <a:cs typeface="+mn-cs"/>
              </a:rPr>
              <a:t> </a:t>
            </a:r>
            <a:r>
              <a:rPr kumimoji="0" lang="en-US" sz="2800" b="0" i="0" u="none" strike="noStrike" kern="1200" cap="none" spc="0" normalizeH="0" baseline="0" noProof="0" err="1">
                <a:ln>
                  <a:noFill/>
                </a:ln>
                <a:solidFill>
                  <a:prstClr val="black"/>
                </a:solidFill>
                <a:effectLst/>
                <a:uLnTx/>
                <a:uFillTx/>
                <a:latin typeface="Calibri"/>
                <a:ea typeface="+mn-ea"/>
                <a:cs typeface="+mn-cs"/>
              </a:rPr>
              <a:t>của</a:t>
            </a:r>
            <a:r>
              <a:rPr kumimoji="0" lang="en-US" sz="2800" b="0" i="0" u="none" strike="noStrike" kern="1200" cap="none" spc="0" normalizeH="0" baseline="0" noProof="0">
                <a:ln>
                  <a:noFill/>
                </a:ln>
                <a:solidFill>
                  <a:prstClr val="black"/>
                </a:solidFill>
                <a:effectLst/>
                <a:uLnTx/>
                <a:uFillTx/>
                <a:latin typeface="Calibri"/>
                <a:ea typeface="+mn-ea"/>
                <a:cs typeface="+mn-cs"/>
              </a:rPr>
              <a:t> x(n)</a:t>
            </a:r>
          </a:p>
        </p:txBody>
      </p:sp>
    </p:spTree>
    <p:extLst>
      <p:ext uri="{BB962C8B-B14F-4D97-AF65-F5344CB8AC3E}">
        <p14:creationId xmlns:p14="http://schemas.microsoft.com/office/powerpoint/2010/main" val="28164330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8"/>
          <p:cNvGraphicFramePr>
            <a:graphicFrameLocks noChangeAspect="1"/>
          </p:cNvGraphicFramePr>
          <p:nvPr/>
        </p:nvGraphicFramePr>
        <p:xfrm>
          <a:off x="1069975" y="778933"/>
          <a:ext cx="5850114" cy="1029230"/>
        </p:xfrm>
        <a:graphic>
          <a:graphicData uri="http://schemas.openxmlformats.org/presentationml/2006/ole">
            <mc:AlternateContent xmlns:mc="http://schemas.openxmlformats.org/markup-compatibility/2006">
              <mc:Choice xmlns:v="urn:schemas-microsoft-com:vml" Requires="v">
                <p:oleObj spid="_x0000_s240641" name="Equation" r:id="rId3" imgW="2044440" imgH="342720" progId="Equation.DSMT4">
                  <p:embed/>
                </p:oleObj>
              </mc:Choice>
              <mc:Fallback>
                <p:oleObj name="Equation" r:id="rId3" imgW="2044440" imgH="342720" progId="Equation.DSMT4">
                  <p:embed/>
                  <p:pic>
                    <p:nvPicPr>
                      <p:cNvPr id="4" name="Object 8"/>
                      <p:cNvPicPr>
                        <a:picLocks noChangeAspect="1" noChangeArrowheads="1"/>
                      </p:cNvPicPr>
                      <p:nvPr/>
                    </p:nvPicPr>
                    <p:blipFill>
                      <a:blip r:embed="rId4"/>
                      <a:srcRect/>
                      <a:stretch>
                        <a:fillRect/>
                      </a:stretch>
                    </p:blipFill>
                    <p:spPr bwMode="auto">
                      <a:xfrm>
                        <a:off x="1069975" y="778933"/>
                        <a:ext cx="5850114" cy="1029230"/>
                      </a:xfrm>
                      <a:prstGeom prst="rect">
                        <a:avLst/>
                      </a:prstGeom>
                      <a:noFill/>
                    </p:spPr>
                  </p:pic>
                </p:oleObj>
              </mc:Fallback>
            </mc:AlternateContent>
          </a:graphicData>
        </a:graphic>
      </p:graphicFrame>
    </p:spTree>
    <p:extLst>
      <p:ext uri="{BB962C8B-B14F-4D97-AF65-F5344CB8AC3E}">
        <p14:creationId xmlns:p14="http://schemas.microsoft.com/office/powerpoint/2010/main" val="3936566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5226" y="1401187"/>
            <a:ext cx="900752" cy="3933384"/>
          </a:xfrm>
          <a:prstGeom prst="rect">
            <a:avLst/>
          </a:prstGeom>
          <a:solidFill>
            <a:srgbClr val="0066FF"/>
          </a:solidFill>
          <a:ln w="9525">
            <a:solidFill>
              <a:srgbClr val="0066FF"/>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x(0)</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x(1)</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x(3)</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x(5)</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x(6)</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x(7)</a:t>
            </a:r>
          </a:p>
        </p:txBody>
      </p:sp>
      <p:sp>
        <p:nvSpPr>
          <p:cNvPr id="5" name="Rectangle 4"/>
          <p:cNvSpPr/>
          <p:nvPr/>
        </p:nvSpPr>
        <p:spPr bwMode="auto">
          <a:xfrm>
            <a:off x="2306471" y="909944"/>
            <a:ext cx="900753" cy="2012859"/>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x(0)</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x(6)</a:t>
            </a:r>
          </a:p>
        </p:txBody>
      </p:sp>
      <p:sp>
        <p:nvSpPr>
          <p:cNvPr id="6" name="Rectangle 5"/>
          <p:cNvSpPr/>
          <p:nvPr/>
        </p:nvSpPr>
        <p:spPr bwMode="auto">
          <a:xfrm>
            <a:off x="2306470" y="3980760"/>
            <a:ext cx="900753" cy="1964961"/>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x(1)</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x(3)</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x(5)</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x(7)</a:t>
            </a:r>
          </a:p>
        </p:txBody>
      </p:sp>
      <p:cxnSp>
        <p:nvCxnSpPr>
          <p:cNvPr id="17" name="Straight Arrow Connector 16"/>
          <p:cNvCxnSpPr>
            <a:stCxn id="4" idx="3"/>
            <a:endCxn id="5" idx="1"/>
          </p:cNvCxnSpPr>
          <p:nvPr/>
        </p:nvCxnSpPr>
        <p:spPr>
          <a:xfrm flipV="1">
            <a:off x="1175978" y="1916374"/>
            <a:ext cx="1130493" cy="145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3"/>
            <a:endCxn id="6" idx="1"/>
          </p:cNvCxnSpPr>
          <p:nvPr/>
        </p:nvCxnSpPr>
        <p:spPr>
          <a:xfrm>
            <a:off x="1175978" y="3367879"/>
            <a:ext cx="1130492" cy="1595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72714" y="533151"/>
            <a:ext cx="15825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x(n) </a:t>
            </a:r>
          </a:p>
        </p:txBody>
      </p:sp>
      <p:graphicFrame>
        <p:nvGraphicFramePr>
          <p:cNvPr id="36" name="Object 4"/>
          <p:cNvGraphicFramePr>
            <a:graphicFrameLocks noChangeAspect="1"/>
          </p:cNvGraphicFramePr>
          <p:nvPr/>
        </p:nvGraphicFramePr>
        <p:xfrm>
          <a:off x="5192890" y="375378"/>
          <a:ext cx="4301066" cy="700646"/>
        </p:xfrm>
        <a:graphic>
          <a:graphicData uri="http://schemas.openxmlformats.org/presentationml/2006/ole">
            <mc:AlternateContent xmlns:mc="http://schemas.openxmlformats.org/markup-compatibility/2006">
              <mc:Choice xmlns:v="urn:schemas-microsoft-com:vml" Requires="v">
                <p:oleObj spid="_x0000_s241665" name="Equation" r:id="rId3" imgW="1612800" imgH="241200" progId="Equation.DSMT4">
                  <p:embed/>
                </p:oleObj>
              </mc:Choice>
              <mc:Fallback>
                <p:oleObj name="Equation" r:id="rId3" imgW="1612800" imgH="241200" progId="Equation.DSMT4">
                  <p:embed/>
                  <p:pic>
                    <p:nvPicPr>
                      <p:cNvPr id="36" name="Object 4"/>
                      <p:cNvPicPr>
                        <a:picLocks noChangeAspect="1" noChangeArrowheads="1"/>
                      </p:cNvPicPr>
                      <p:nvPr/>
                    </p:nvPicPr>
                    <p:blipFill>
                      <a:blip r:embed="rId4"/>
                      <a:srcRect/>
                      <a:stretch>
                        <a:fillRect/>
                      </a:stretch>
                    </p:blipFill>
                    <p:spPr bwMode="auto">
                      <a:xfrm>
                        <a:off x="5192890" y="375378"/>
                        <a:ext cx="4301066" cy="700646"/>
                      </a:xfrm>
                      <a:prstGeom prst="rect">
                        <a:avLst/>
                      </a:prstGeom>
                      <a:noFill/>
                    </p:spPr>
                  </p:pic>
                </p:oleObj>
              </mc:Fallback>
            </mc:AlternateContent>
          </a:graphicData>
        </a:graphic>
      </p:graphicFrame>
      <p:graphicFrame>
        <p:nvGraphicFramePr>
          <p:cNvPr id="28" name="Object 4"/>
          <p:cNvGraphicFramePr>
            <a:graphicFrameLocks noChangeAspect="1"/>
          </p:cNvGraphicFramePr>
          <p:nvPr/>
        </p:nvGraphicFramePr>
        <p:xfrm>
          <a:off x="5192890" y="1038282"/>
          <a:ext cx="4301065" cy="783867"/>
        </p:xfrm>
        <a:graphic>
          <a:graphicData uri="http://schemas.openxmlformats.org/presentationml/2006/ole">
            <mc:AlternateContent xmlns:mc="http://schemas.openxmlformats.org/markup-compatibility/2006">
              <mc:Choice xmlns:v="urn:schemas-microsoft-com:vml" Requires="v">
                <p:oleObj spid="_x0000_s241666" name="Equation" r:id="rId5" imgW="1612800" imgH="241200" progId="Equation.DSMT4">
                  <p:embed/>
                </p:oleObj>
              </mc:Choice>
              <mc:Fallback>
                <p:oleObj name="Equation" r:id="rId5" imgW="1612800" imgH="241200" progId="Equation.DSMT4">
                  <p:embed/>
                  <p:pic>
                    <p:nvPicPr>
                      <p:cNvPr id="28" name="Object 4"/>
                      <p:cNvPicPr>
                        <a:picLocks noChangeAspect="1" noChangeArrowheads="1"/>
                      </p:cNvPicPr>
                      <p:nvPr/>
                    </p:nvPicPr>
                    <p:blipFill>
                      <a:blip r:embed="rId6"/>
                      <a:srcRect/>
                      <a:stretch>
                        <a:fillRect/>
                      </a:stretch>
                    </p:blipFill>
                    <p:spPr bwMode="auto">
                      <a:xfrm>
                        <a:off x="5192890" y="1038282"/>
                        <a:ext cx="4301065" cy="783867"/>
                      </a:xfrm>
                      <a:prstGeom prst="rect">
                        <a:avLst/>
                      </a:prstGeom>
                      <a:noFill/>
                    </p:spPr>
                  </p:pic>
                </p:oleObj>
              </mc:Fallback>
            </mc:AlternateContent>
          </a:graphicData>
        </a:graphic>
      </p:graphicFrame>
      <p:cxnSp>
        <p:nvCxnSpPr>
          <p:cNvPr id="14" name="Straight Arrow Connector 13"/>
          <p:cNvCxnSpPr/>
          <p:nvPr/>
        </p:nvCxnSpPr>
        <p:spPr>
          <a:xfrm>
            <a:off x="722037" y="902483"/>
            <a:ext cx="3565" cy="498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207522" y="130224"/>
            <a:ext cx="15290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x(2m) </a:t>
            </a:r>
          </a:p>
        </p:txBody>
      </p:sp>
      <p:cxnSp>
        <p:nvCxnSpPr>
          <p:cNvPr id="33" name="Straight Arrow Connector 32"/>
          <p:cNvCxnSpPr/>
          <p:nvPr/>
        </p:nvCxnSpPr>
        <p:spPr>
          <a:xfrm>
            <a:off x="2752150" y="567290"/>
            <a:ext cx="2844" cy="34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05648" y="3155156"/>
            <a:ext cx="18816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x(2m+1) </a:t>
            </a:r>
          </a:p>
        </p:txBody>
      </p:sp>
      <p:cxnSp>
        <p:nvCxnSpPr>
          <p:cNvPr id="39" name="Straight Arrow Connector 38"/>
          <p:cNvCxnSpPr/>
          <p:nvPr/>
        </p:nvCxnSpPr>
        <p:spPr>
          <a:xfrm flipH="1">
            <a:off x="2756847" y="3637378"/>
            <a:ext cx="2556" cy="32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44220" y="22314"/>
            <a:ext cx="64898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Xác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định</a:t>
            </a:r>
            <a:r>
              <a:rPr kumimoji="0" lang="en-US" sz="2400" b="0" i="0" u="none" strike="noStrike" kern="1200" cap="none" spc="0" normalizeH="0" baseline="0" noProof="0">
                <a:ln>
                  <a:noFill/>
                </a:ln>
                <a:solidFill>
                  <a:prstClr val="black"/>
                </a:solidFill>
                <a:effectLst/>
                <a:uLnTx/>
                <a:uFillTx/>
                <a:latin typeface="Calibri"/>
                <a:ea typeface="+mn-ea"/>
                <a:cs typeface="+mn-cs"/>
              </a:rPr>
              <a:t> DFT_8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thông</a:t>
            </a:r>
            <a:r>
              <a:rPr kumimoji="0" lang="en-US" sz="2400" b="0" i="0" u="none" strike="noStrike" kern="1200" cap="none" spc="0" normalizeH="0" baseline="0" noProof="0">
                <a:ln>
                  <a:noFill/>
                </a:ln>
                <a:solidFill>
                  <a:prstClr val="black"/>
                </a:solidFill>
                <a:effectLst/>
                <a:uLnTx/>
                <a:uFillTx/>
                <a:latin typeface="Calibri"/>
                <a:ea typeface="+mn-ea"/>
                <a:cs typeface="+mn-cs"/>
              </a:rPr>
              <a:t> qua các DFT_4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41" name="Object 4"/>
          <p:cNvGraphicFramePr>
            <a:graphicFrameLocks noChangeAspect="1"/>
          </p:cNvGraphicFramePr>
          <p:nvPr/>
        </p:nvGraphicFramePr>
        <p:xfrm>
          <a:off x="4549422" y="1767816"/>
          <a:ext cx="3217333" cy="527753"/>
        </p:xfrm>
        <a:graphic>
          <a:graphicData uri="http://schemas.openxmlformats.org/presentationml/2006/ole">
            <mc:AlternateContent xmlns:mc="http://schemas.openxmlformats.org/markup-compatibility/2006">
              <mc:Choice xmlns:v="urn:schemas-microsoft-com:vml" Requires="v">
                <p:oleObj spid="_x0000_s241667" name="Equation" r:id="rId7" imgW="1549080" imgH="241200" progId="Equation.DSMT4">
                  <p:embed/>
                </p:oleObj>
              </mc:Choice>
              <mc:Fallback>
                <p:oleObj name="Equation" r:id="rId7" imgW="1549080" imgH="241200" progId="Equation.DSMT4">
                  <p:embed/>
                  <p:pic>
                    <p:nvPicPr>
                      <p:cNvPr id="41" name="Object 4"/>
                      <p:cNvPicPr>
                        <a:picLocks noChangeAspect="1" noChangeArrowheads="1"/>
                      </p:cNvPicPr>
                      <p:nvPr/>
                    </p:nvPicPr>
                    <p:blipFill>
                      <a:blip r:embed="rId8"/>
                      <a:srcRect/>
                      <a:stretch>
                        <a:fillRect/>
                      </a:stretch>
                    </p:blipFill>
                    <p:spPr bwMode="auto">
                      <a:xfrm>
                        <a:off x="4549422" y="1767816"/>
                        <a:ext cx="3217333" cy="527753"/>
                      </a:xfrm>
                      <a:prstGeom prst="rect">
                        <a:avLst/>
                      </a:prstGeom>
                      <a:noFill/>
                    </p:spPr>
                  </p:pic>
                </p:oleObj>
              </mc:Fallback>
            </mc:AlternateContent>
          </a:graphicData>
        </a:graphic>
      </p:graphicFrame>
      <p:graphicFrame>
        <p:nvGraphicFramePr>
          <p:cNvPr id="42" name="Object 4"/>
          <p:cNvGraphicFramePr>
            <a:graphicFrameLocks noChangeAspect="1"/>
          </p:cNvGraphicFramePr>
          <p:nvPr/>
        </p:nvGraphicFramePr>
        <p:xfrm>
          <a:off x="4459111" y="2295082"/>
          <a:ext cx="3307644" cy="615286"/>
        </p:xfrm>
        <a:graphic>
          <a:graphicData uri="http://schemas.openxmlformats.org/presentationml/2006/ole">
            <mc:AlternateContent xmlns:mc="http://schemas.openxmlformats.org/markup-compatibility/2006">
              <mc:Choice xmlns:v="urn:schemas-microsoft-com:vml" Requires="v">
                <p:oleObj spid="_x0000_s241668" name="Equation" r:id="rId9" imgW="1447560" imgH="241200" progId="Equation.DSMT4">
                  <p:embed/>
                </p:oleObj>
              </mc:Choice>
              <mc:Fallback>
                <p:oleObj name="Equation" r:id="rId9" imgW="1447560" imgH="241200" progId="Equation.DSMT4">
                  <p:embed/>
                  <p:pic>
                    <p:nvPicPr>
                      <p:cNvPr id="42" name="Object 4"/>
                      <p:cNvPicPr>
                        <a:picLocks noChangeAspect="1" noChangeArrowheads="1"/>
                      </p:cNvPicPr>
                      <p:nvPr/>
                    </p:nvPicPr>
                    <p:blipFill>
                      <a:blip r:embed="rId10"/>
                      <a:srcRect/>
                      <a:stretch>
                        <a:fillRect/>
                      </a:stretch>
                    </p:blipFill>
                    <p:spPr bwMode="auto">
                      <a:xfrm>
                        <a:off x="4459111" y="2295082"/>
                        <a:ext cx="3307644" cy="615286"/>
                      </a:xfrm>
                      <a:prstGeom prst="rect">
                        <a:avLst/>
                      </a:prstGeom>
                      <a:noFill/>
                    </p:spPr>
                  </p:pic>
                </p:oleObj>
              </mc:Fallback>
            </mc:AlternateContent>
          </a:graphicData>
        </a:graphic>
      </p:graphicFrame>
      <p:graphicFrame>
        <p:nvGraphicFramePr>
          <p:cNvPr id="43" name="Object 4"/>
          <p:cNvGraphicFramePr>
            <a:graphicFrameLocks noChangeAspect="1"/>
          </p:cNvGraphicFramePr>
          <p:nvPr/>
        </p:nvGraphicFramePr>
        <p:xfrm>
          <a:off x="4337717" y="2851088"/>
          <a:ext cx="3429038" cy="587256"/>
        </p:xfrm>
        <a:graphic>
          <a:graphicData uri="http://schemas.openxmlformats.org/presentationml/2006/ole">
            <mc:AlternateContent xmlns:mc="http://schemas.openxmlformats.org/markup-compatibility/2006">
              <mc:Choice xmlns:v="urn:schemas-microsoft-com:vml" Requires="v">
                <p:oleObj spid="_x0000_s241669" name="Equation" r:id="rId11" imgW="1549080" imgH="241200" progId="Equation.DSMT4">
                  <p:embed/>
                </p:oleObj>
              </mc:Choice>
              <mc:Fallback>
                <p:oleObj name="Equation" r:id="rId11" imgW="1549080" imgH="241200" progId="Equation.DSMT4">
                  <p:embed/>
                  <p:pic>
                    <p:nvPicPr>
                      <p:cNvPr id="43" name="Object 4"/>
                      <p:cNvPicPr>
                        <a:picLocks noChangeAspect="1" noChangeArrowheads="1"/>
                      </p:cNvPicPr>
                      <p:nvPr/>
                    </p:nvPicPr>
                    <p:blipFill>
                      <a:blip r:embed="rId12"/>
                      <a:srcRect/>
                      <a:stretch>
                        <a:fillRect/>
                      </a:stretch>
                    </p:blipFill>
                    <p:spPr bwMode="auto">
                      <a:xfrm>
                        <a:off x="4337717" y="2851088"/>
                        <a:ext cx="3429038" cy="587256"/>
                      </a:xfrm>
                      <a:prstGeom prst="rect">
                        <a:avLst/>
                      </a:prstGeom>
                      <a:noFill/>
                    </p:spPr>
                  </p:pic>
                </p:oleObj>
              </mc:Fallback>
            </mc:AlternateContent>
          </a:graphicData>
        </a:graphic>
      </p:graphicFrame>
      <p:graphicFrame>
        <p:nvGraphicFramePr>
          <p:cNvPr id="45" name="Object 4"/>
          <p:cNvGraphicFramePr>
            <a:graphicFrameLocks noChangeAspect="1"/>
          </p:cNvGraphicFramePr>
          <p:nvPr/>
        </p:nvGraphicFramePr>
        <p:xfrm>
          <a:off x="4233332" y="3388994"/>
          <a:ext cx="3533423" cy="547597"/>
        </p:xfrm>
        <a:graphic>
          <a:graphicData uri="http://schemas.openxmlformats.org/presentationml/2006/ole">
            <mc:AlternateContent xmlns:mc="http://schemas.openxmlformats.org/markup-compatibility/2006">
              <mc:Choice xmlns:v="urn:schemas-microsoft-com:vml" Requires="v">
                <p:oleObj spid="_x0000_s241670" name="Equation" r:id="rId13" imgW="1523880" imgH="241200" progId="Equation.DSMT4">
                  <p:embed/>
                </p:oleObj>
              </mc:Choice>
              <mc:Fallback>
                <p:oleObj name="Equation" r:id="rId13" imgW="1523880" imgH="241200" progId="Equation.DSMT4">
                  <p:embed/>
                  <p:pic>
                    <p:nvPicPr>
                      <p:cNvPr id="45" name="Object 4"/>
                      <p:cNvPicPr>
                        <a:picLocks noChangeAspect="1" noChangeArrowheads="1"/>
                      </p:cNvPicPr>
                      <p:nvPr/>
                    </p:nvPicPr>
                    <p:blipFill>
                      <a:blip r:embed="rId14"/>
                      <a:srcRect/>
                      <a:stretch>
                        <a:fillRect/>
                      </a:stretch>
                    </p:blipFill>
                    <p:spPr bwMode="auto">
                      <a:xfrm>
                        <a:off x="4233332" y="3388994"/>
                        <a:ext cx="3533423" cy="547597"/>
                      </a:xfrm>
                      <a:prstGeom prst="rect">
                        <a:avLst/>
                      </a:prstGeom>
                      <a:noFill/>
                    </p:spPr>
                  </p:pic>
                </p:oleObj>
              </mc:Fallback>
            </mc:AlternateContent>
          </a:graphicData>
        </a:graphic>
      </p:graphicFrame>
      <p:graphicFrame>
        <p:nvGraphicFramePr>
          <p:cNvPr id="46" name="Object 4"/>
          <p:cNvGraphicFramePr>
            <a:graphicFrameLocks noChangeAspect="1"/>
          </p:cNvGraphicFramePr>
          <p:nvPr/>
        </p:nvGraphicFramePr>
        <p:xfrm>
          <a:off x="8469863" y="1790395"/>
          <a:ext cx="2999652" cy="527752"/>
        </p:xfrm>
        <a:graphic>
          <a:graphicData uri="http://schemas.openxmlformats.org/presentationml/2006/ole">
            <mc:AlternateContent xmlns:mc="http://schemas.openxmlformats.org/markup-compatibility/2006">
              <mc:Choice xmlns:v="urn:schemas-microsoft-com:vml" Requires="v">
                <p:oleObj spid="_x0000_s241671" name="Equation" r:id="rId15" imgW="1549080" imgH="241200" progId="Equation.DSMT4">
                  <p:embed/>
                </p:oleObj>
              </mc:Choice>
              <mc:Fallback>
                <p:oleObj name="Equation" r:id="rId15" imgW="1549080" imgH="241200" progId="Equation.DSMT4">
                  <p:embed/>
                  <p:pic>
                    <p:nvPicPr>
                      <p:cNvPr id="46" name="Object 4"/>
                      <p:cNvPicPr>
                        <a:picLocks noChangeAspect="1" noChangeArrowheads="1"/>
                      </p:cNvPicPr>
                      <p:nvPr/>
                    </p:nvPicPr>
                    <p:blipFill>
                      <a:blip r:embed="rId16"/>
                      <a:srcRect/>
                      <a:stretch>
                        <a:fillRect/>
                      </a:stretch>
                    </p:blipFill>
                    <p:spPr bwMode="auto">
                      <a:xfrm>
                        <a:off x="8469863" y="1790395"/>
                        <a:ext cx="2999652" cy="527752"/>
                      </a:xfrm>
                      <a:prstGeom prst="rect">
                        <a:avLst/>
                      </a:prstGeom>
                      <a:noFill/>
                    </p:spPr>
                  </p:pic>
                </p:oleObj>
              </mc:Fallback>
            </mc:AlternateContent>
          </a:graphicData>
        </a:graphic>
      </p:graphicFrame>
      <p:graphicFrame>
        <p:nvGraphicFramePr>
          <p:cNvPr id="47" name="Object 4"/>
          <p:cNvGraphicFramePr>
            <a:graphicFrameLocks noChangeAspect="1"/>
          </p:cNvGraphicFramePr>
          <p:nvPr/>
        </p:nvGraphicFramePr>
        <p:xfrm>
          <a:off x="8334395" y="2298757"/>
          <a:ext cx="3089964" cy="599711"/>
        </p:xfrm>
        <a:graphic>
          <a:graphicData uri="http://schemas.openxmlformats.org/presentationml/2006/ole">
            <mc:AlternateContent xmlns:mc="http://schemas.openxmlformats.org/markup-compatibility/2006">
              <mc:Choice xmlns:v="urn:schemas-microsoft-com:vml" Requires="v">
                <p:oleObj spid="_x0000_s241672" name="Equation" r:id="rId17" imgW="1523880" imgH="241200" progId="Equation.DSMT4">
                  <p:embed/>
                </p:oleObj>
              </mc:Choice>
              <mc:Fallback>
                <p:oleObj name="Equation" r:id="rId17" imgW="1523880" imgH="241200" progId="Equation.DSMT4">
                  <p:embed/>
                  <p:pic>
                    <p:nvPicPr>
                      <p:cNvPr id="47" name="Object 4"/>
                      <p:cNvPicPr>
                        <a:picLocks noChangeAspect="1" noChangeArrowheads="1"/>
                      </p:cNvPicPr>
                      <p:nvPr/>
                    </p:nvPicPr>
                    <p:blipFill>
                      <a:blip r:embed="rId18"/>
                      <a:srcRect/>
                      <a:stretch>
                        <a:fillRect/>
                      </a:stretch>
                    </p:blipFill>
                    <p:spPr bwMode="auto">
                      <a:xfrm>
                        <a:off x="8334395" y="2298757"/>
                        <a:ext cx="3089964" cy="599711"/>
                      </a:xfrm>
                      <a:prstGeom prst="rect">
                        <a:avLst/>
                      </a:prstGeom>
                      <a:noFill/>
                    </p:spPr>
                  </p:pic>
                </p:oleObj>
              </mc:Fallback>
            </mc:AlternateContent>
          </a:graphicData>
        </a:graphic>
      </p:graphicFrame>
      <p:graphicFrame>
        <p:nvGraphicFramePr>
          <p:cNvPr id="48" name="Object 4"/>
          <p:cNvGraphicFramePr>
            <a:graphicFrameLocks noChangeAspect="1"/>
          </p:cNvGraphicFramePr>
          <p:nvPr/>
        </p:nvGraphicFramePr>
        <p:xfrm>
          <a:off x="8358119" y="2898469"/>
          <a:ext cx="3111396" cy="556240"/>
        </p:xfrm>
        <a:graphic>
          <a:graphicData uri="http://schemas.openxmlformats.org/presentationml/2006/ole">
            <mc:AlternateContent xmlns:mc="http://schemas.openxmlformats.org/markup-compatibility/2006">
              <mc:Choice xmlns:v="urn:schemas-microsoft-com:vml" Requires="v">
                <p:oleObj spid="_x0000_s241673" name="Equation" r:id="rId19" imgW="1549080" imgH="241200" progId="Equation.DSMT4">
                  <p:embed/>
                </p:oleObj>
              </mc:Choice>
              <mc:Fallback>
                <p:oleObj name="Equation" r:id="rId19" imgW="1549080" imgH="241200" progId="Equation.DSMT4">
                  <p:embed/>
                  <p:pic>
                    <p:nvPicPr>
                      <p:cNvPr id="48" name="Object 4"/>
                      <p:cNvPicPr>
                        <a:picLocks noChangeAspect="1" noChangeArrowheads="1"/>
                      </p:cNvPicPr>
                      <p:nvPr/>
                    </p:nvPicPr>
                    <p:blipFill>
                      <a:blip r:embed="rId20"/>
                      <a:srcRect/>
                      <a:stretch>
                        <a:fillRect/>
                      </a:stretch>
                    </p:blipFill>
                    <p:spPr bwMode="auto">
                      <a:xfrm>
                        <a:off x="8358119" y="2898469"/>
                        <a:ext cx="3111396" cy="556240"/>
                      </a:xfrm>
                      <a:prstGeom prst="rect">
                        <a:avLst/>
                      </a:prstGeom>
                      <a:noFill/>
                    </p:spPr>
                  </p:pic>
                </p:oleObj>
              </mc:Fallback>
            </mc:AlternateContent>
          </a:graphicData>
        </a:graphic>
      </p:graphicFrame>
      <p:graphicFrame>
        <p:nvGraphicFramePr>
          <p:cNvPr id="49" name="Object 4"/>
          <p:cNvGraphicFramePr>
            <a:graphicFrameLocks noChangeAspect="1"/>
          </p:cNvGraphicFramePr>
          <p:nvPr/>
        </p:nvGraphicFramePr>
        <p:xfrm>
          <a:off x="8302822" y="3412192"/>
          <a:ext cx="3132826" cy="541278"/>
        </p:xfrm>
        <a:graphic>
          <a:graphicData uri="http://schemas.openxmlformats.org/presentationml/2006/ole">
            <mc:AlternateContent xmlns:mc="http://schemas.openxmlformats.org/markup-compatibility/2006">
              <mc:Choice xmlns:v="urn:schemas-microsoft-com:vml" Requires="v">
                <p:oleObj spid="_x0000_s241674" name="Equation" r:id="rId21" imgW="1549080" imgH="241200" progId="Equation.DSMT4">
                  <p:embed/>
                </p:oleObj>
              </mc:Choice>
              <mc:Fallback>
                <p:oleObj name="Equation" r:id="rId21" imgW="1549080" imgH="241200" progId="Equation.DSMT4">
                  <p:embed/>
                  <p:pic>
                    <p:nvPicPr>
                      <p:cNvPr id="49" name="Object 4"/>
                      <p:cNvPicPr>
                        <a:picLocks noChangeAspect="1" noChangeArrowheads="1"/>
                      </p:cNvPicPr>
                      <p:nvPr/>
                    </p:nvPicPr>
                    <p:blipFill>
                      <a:blip r:embed="rId22"/>
                      <a:srcRect/>
                      <a:stretch>
                        <a:fillRect/>
                      </a:stretch>
                    </p:blipFill>
                    <p:spPr bwMode="auto">
                      <a:xfrm>
                        <a:off x="8302822" y="3412192"/>
                        <a:ext cx="3132826" cy="541278"/>
                      </a:xfrm>
                      <a:prstGeom prst="rect">
                        <a:avLst/>
                      </a:prstGeom>
                      <a:noFill/>
                    </p:spPr>
                  </p:pic>
                </p:oleObj>
              </mc:Fallback>
            </mc:AlternateContent>
          </a:graphicData>
        </a:graphic>
      </p:graphicFrame>
      <p:sp>
        <p:nvSpPr>
          <p:cNvPr id="7" name="Rectangle 6"/>
          <p:cNvSpPr/>
          <p:nvPr/>
        </p:nvSpPr>
        <p:spPr>
          <a:xfrm>
            <a:off x="4788093" y="3900173"/>
            <a:ext cx="516686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Calibri"/>
                <a:ea typeface="+mn-ea"/>
                <a:cs typeface="+mn-cs"/>
              </a:rPr>
              <a:t>Vì dãy tuần hoàn với chu kì N/2 = 4 nên:</a:t>
            </a:r>
          </a:p>
        </p:txBody>
      </p:sp>
      <p:graphicFrame>
        <p:nvGraphicFramePr>
          <p:cNvPr id="25" name="Object 5"/>
          <p:cNvGraphicFramePr>
            <a:graphicFrameLocks noChangeAspect="1"/>
          </p:cNvGraphicFramePr>
          <p:nvPr/>
        </p:nvGraphicFramePr>
        <p:xfrm>
          <a:off x="7045813" y="4506043"/>
          <a:ext cx="4751075" cy="2244716"/>
        </p:xfrm>
        <a:graphic>
          <a:graphicData uri="http://schemas.openxmlformats.org/presentationml/2006/ole">
            <mc:AlternateContent xmlns:mc="http://schemas.openxmlformats.org/markup-compatibility/2006">
              <mc:Choice xmlns:v="urn:schemas-microsoft-com:vml" Requires="v">
                <p:oleObj spid="_x0000_s241675" name="Equation" r:id="rId23" imgW="2336760" imgH="914400" progId="Equation.DSMT4">
                  <p:embed/>
                </p:oleObj>
              </mc:Choice>
              <mc:Fallback>
                <p:oleObj name="Equation" r:id="rId23" imgW="2336760" imgH="914400" progId="Equation.DSMT4">
                  <p:embed/>
                  <p:pic>
                    <p:nvPicPr>
                      <p:cNvPr id="25" name="Object 5"/>
                      <p:cNvPicPr>
                        <a:picLocks noChangeAspect="1" noChangeArrowheads="1"/>
                      </p:cNvPicPr>
                      <p:nvPr/>
                    </p:nvPicPr>
                    <p:blipFill>
                      <a:blip r:embed="rId24"/>
                      <a:srcRect/>
                      <a:stretch>
                        <a:fillRect/>
                      </a:stretch>
                    </p:blipFill>
                    <p:spPr bwMode="auto">
                      <a:xfrm>
                        <a:off x="7045813" y="4506043"/>
                        <a:ext cx="4751075" cy="2244716"/>
                      </a:xfrm>
                      <a:prstGeom prst="rect">
                        <a:avLst/>
                      </a:prstGeom>
                      <a:noFill/>
                    </p:spPr>
                  </p:pic>
                </p:oleObj>
              </mc:Fallback>
            </mc:AlternateContent>
          </a:graphicData>
        </a:graphic>
      </p:graphicFrame>
      <p:graphicFrame>
        <p:nvGraphicFramePr>
          <p:cNvPr id="26" name="Object 5"/>
          <p:cNvGraphicFramePr>
            <a:graphicFrameLocks noChangeAspect="1"/>
          </p:cNvGraphicFramePr>
          <p:nvPr/>
        </p:nvGraphicFramePr>
        <p:xfrm>
          <a:off x="4775087" y="4358772"/>
          <a:ext cx="5765930" cy="2341749"/>
        </p:xfrm>
        <a:graphic>
          <a:graphicData uri="http://schemas.openxmlformats.org/presentationml/2006/ole">
            <mc:AlternateContent xmlns:mc="http://schemas.openxmlformats.org/markup-compatibility/2006">
              <mc:Choice xmlns:v="urn:schemas-microsoft-com:vml" Requires="v">
                <p:oleObj spid="_x0000_s241676" name="Equation" r:id="rId25" imgW="2793960" imgH="914400" progId="Equation.DSMT4">
                  <p:embed/>
                </p:oleObj>
              </mc:Choice>
              <mc:Fallback>
                <p:oleObj name="Equation" r:id="rId25" imgW="2793960" imgH="914400" progId="Equation.DSMT4">
                  <p:embed/>
                  <p:pic>
                    <p:nvPicPr>
                      <p:cNvPr id="26" name="Object 5"/>
                      <p:cNvPicPr>
                        <a:picLocks noChangeAspect="1" noChangeArrowheads="1"/>
                      </p:cNvPicPr>
                      <p:nvPr/>
                    </p:nvPicPr>
                    <p:blipFill>
                      <a:blip r:embed="rId26"/>
                      <a:srcRect/>
                      <a:stretch>
                        <a:fillRect/>
                      </a:stretch>
                    </p:blipFill>
                    <p:spPr bwMode="auto">
                      <a:xfrm>
                        <a:off x="4775087" y="4358772"/>
                        <a:ext cx="5765930" cy="2341749"/>
                      </a:xfrm>
                      <a:prstGeom prst="rect">
                        <a:avLst/>
                      </a:prstGeom>
                      <a:noFill/>
                    </p:spPr>
                  </p:pic>
                </p:oleObj>
              </mc:Fallback>
            </mc:AlternateContent>
          </a:graphicData>
        </a:graphic>
      </p:graphicFrame>
    </p:spTree>
    <p:extLst>
      <p:ext uri="{BB962C8B-B14F-4D97-AF65-F5344CB8AC3E}">
        <p14:creationId xmlns:p14="http://schemas.microsoft.com/office/powerpoint/2010/main" val="1834988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 grpId="0"/>
      <p:bldP spid="31" grpId="0"/>
      <p:bldP spid="37" grpId="0"/>
      <p:bldP spid="3" grpId="0"/>
      <p:bldP spid="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8846" y="266673"/>
            <a:ext cx="625296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Calibri"/>
                <a:ea typeface="+mn-ea"/>
                <a:cs typeface="+mn-cs"/>
              </a:rPr>
              <a:t>Vậy các giá trị X(k) được viết lại như sau:</a:t>
            </a:r>
          </a:p>
        </p:txBody>
      </p:sp>
      <p:graphicFrame>
        <p:nvGraphicFramePr>
          <p:cNvPr id="5" name="Object 6"/>
          <p:cNvGraphicFramePr>
            <a:graphicFrameLocks noChangeAspect="1"/>
          </p:cNvGraphicFramePr>
          <p:nvPr/>
        </p:nvGraphicFramePr>
        <p:xfrm>
          <a:off x="2257778" y="728309"/>
          <a:ext cx="4526844" cy="2680935"/>
        </p:xfrm>
        <a:graphic>
          <a:graphicData uri="http://schemas.openxmlformats.org/presentationml/2006/ole">
            <mc:AlternateContent xmlns:mc="http://schemas.openxmlformats.org/markup-compatibility/2006">
              <mc:Choice xmlns:v="urn:schemas-microsoft-com:vml" Requires="v">
                <p:oleObj spid="_x0000_s242689" name="Equation" r:id="rId3" imgW="1587500" imgH="990600" progId="Equation.DSMT4">
                  <p:embed/>
                </p:oleObj>
              </mc:Choice>
              <mc:Fallback>
                <p:oleObj name="Equation" r:id="rId3" imgW="1587500" imgH="990600" progId="Equation.DSMT4">
                  <p:embed/>
                  <p:pic>
                    <p:nvPicPr>
                      <p:cNvPr id="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778" y="728309"/>
                        <a:ext cx="4526844" cy="2680935"/>
                      </a:xfrm>
                      <a:prstGeom prst="rect">
                        <a:avLst/>
                      </a:prstGeom>
                      <a:noFill/>
                    </p:spPr>
                  </p:pic>
                </p:oleObj>
              </mc:Fallback>
            </mc:AlternateContent>
          </a:graphicData>
        </a:graphic>
      </p:graphicFrame>
      <p:graphicFrame>
        <p:nvGraphicFramePr>
          <p:cNvPr id="6" name="Object 7"/>
          <p:cNvGraphicFramePr>
            <a:graphicFrameLocks noChangeAspect="1"/>
          </p:cNvGraphicFramePr>
          <p:nvPr/>
        </p:nvGraphicFramePr>
        <p:xfrm>
          <a:off x="2156178" y="3750951"/>
          <a:ext cx="4455637" cy="2886916"/>
        </p:xfrm>
        <a:graphic>
          <a:graphicData uri="http://schemas.openxmlformats.org/presentationml/2006/ole">
            <mc:AlternateContent xmlns:mc="http://schemas.openxmlformats.org/markup-compatibility/2006">
              <mc:Choice xmlns:v="urn:schemas-microsoft-com:vml" Requires="v">
                <p:oleObj spid="_x0000_s242690" name="Equation" r:id="rId5" imgW="1587240" imgH="990360" progId="Equation.DSMT4">
                  <p:embed/>
                </p:oleObj>
              </mc:Choice>
              <mc:Fallback>
                <p:oleObj name="Equation" r:id="rId5" imgW="1587240" imgH="990360" progId="Equation.DSMT4">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6178" y="3750951"/>
                        <a:ext cx="4455637" cy="2886916"/>
                      </a:xfrm>
                      <a:prstGeom prst="rect">
                        <a:avLst/>
                      </a:prstGeom>
                      <a:noFill/>
                    </p:spPr>
                  </p:pic>
                </p:oleObj>
              </mc:Fallback>
            </mc:AlternateContent>
          </a:graphicData>
        </a:graphic>
      </p:graphicFrame>
    </p:spTree>
    <p:extLst>
      <p:ext uri="{BB962C8B-B14F-4D97-AF65-F5344CB8AC3E}">
        <p14:creationId xmlns:p14="http://schemas.microsoft.com/office/powerpoint/2010/main" val="2530925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6" name="Rectangle 4"/>
          <p:cNvSpPr>
            <a:spLocks noChangeArrowheads="1"/>
          </p:cNvSpPr>
          <p:nvPr/>
        </p:nvSpPr>
        <p:spPr bwMode="auto">
          <a:xfrm>
            <a:off x="3551320" y="1842270"/>
            <a:ext cx="673981" cy="199544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endParaRPr kumimoji="0" lang="en-US" altLang="zh-CN" sz="1100" b="0" i="0" u="none" strike="noStrike" kern="1200" cap="none" spc="0" normalizeH="0" baseline="0" noProof="0">
              <a:ln>
                <a:noFill/>
              </a:ln>
              <a:solidFill>
                <a:prstClr val="black"/>
              </a:solidFill>
              <a:effectLst/>
              <a:uLnTx/>
              <a:uFillTx/>
              <a:latin typeface="Times New Roman" pitchFamily="18" charset="0"/>
              <a:ea typeface="SimSun" pitchFamily="2" charset="-122"/>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DFT</a:t>
            </a:r>
          </a:p>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N/2 </a:t>
            </a:r>
            <a:r>
              <a:rPr kumimoji="0" lang="en-US" altLang="zh-CN" sz="1800" b="0" i="0" u="none" strike="noStrike" kern="1200" cap="none" spc="0" normalizeH="0" baseline="0" noProof="0" err="1">
                <a:ln>
                  <a:noFill/>
                </a:ln>
                <a:solidFill>
                  <a:prstClr val="black"/>
                </a:solidFill>
                <a:effectLst/>
                <a:uLnTx/>
                <a:uFillTx/>
                <a:latin typeface="Calibri" pitchFamily="34" charset="0"/>
                <a:ea typeface="SimSun" pitchFamily="2" charset="-122"/>
                <a:cs typeface="Arial" pitchFamily="34" charset="0"/>
              </a:rPr>
              <a:t>điểm</a:t>
            </a:r>
            <a:r>
              <a:rPr kumimoji="0" lang="en-US" altLang="zh-CN" sz="18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1800" b="0" i="0" u="none" strike="noStrike" kern="1200" cap="none" spc="0" normalizeH="0" baseline="0" noProof="0" err="1">
                <a:ln>
                  <a:noFill/>
                </a:ln>
                <a:solidFill>
                  <a:prstClr val="black"/>
                </a:solidFill>
                <a:effectLst/>
                <a:uLnTx/>
                <a:uFillTx/>
                <a:latin typeface="Calibri" pitchFamily="34" charset="0"/>
                <a:ea typeface="SimSun" pitchFamily="2" charset="-122"/>
                <a:cs typeface="Arial" pitchFamily="34" charset="0"/>
              </a:rPr>
              <a:t>chẵn</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37" name="Rectangle 5"/>
          <p:cNvSpPr>
            <a:spLocks noChangeArrowheads="1"/>
          </p:cNvSpPr>
          <p:nvPr/>
        </p:nvSpPr>
        <p:spPr bwMode="auto">
          <a:xfrm>
            <a:off x="3551320" y="4142574"/>
            <a:ext cx="673981" cy="198158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endParaRPr kumimoji="0" lang="en-US" altLang="zh-CN" sz="1100" b="0" i="0" u="none" strike="noStrike" kern="1200" cap="none" spc="0" normalizeH="0" baseline="0" noProof="0">
              <a:ln>
                <a:noFill/>
              </a:ln>
              <a:solidFill>
                <a:prstClr val="black"/>
              </a:solidFill>
              <a:effectLst/>
              <a:uLnTx/>
              <a:uFillTx/>
              <a:latin typeface="Times New Roman" pitchFamily="18" charset="0"/>
              <a:ea typeface="SimSun" pitchFamily="2" charset="-122"/>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DFT</a:t>
            </a:r>
          </a:p>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N/2 </a:t>
            </a:r>
            <a:r>
              <a:rPr kumimoji="0" lang="en-US" altLang="zh-CN" sz="1600" b="0" i="0" u="none" strike="noStrike" kern="1200" cap="none" spc="0" normalizeH="0" baseline="0" noProof="0" err="1">
                <a:ln>
                  <a:noFill/>
                </a:ln>
                <a:solidFill>
                  <a:prstClr val="black"/>
                </a:solidFill>
                <a:effectLst/>
                <a:uLnTx/>
                <a:uFillTx/>
                <a:latin typeface="Calibri" pitchFamily="34" charset="0"/>
                <a:ea typeface="SimSun" pitchFamily="2" charset="-122"/>
                <a:cs typeface="Arial" pitchFamily="34" charset="0"/>
              </a:rPr>
              <a:t>điểm</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1600" b="0" i="0" u="none" strike="noStrike" kern="1200" cap="none" spc="0" normalizeH="0" baseline="0" noProof="0" err="1">
                <a:ln>
                  <a:noFill/>
                </a:ln>
                <a:solidFill>
                  <a:prstClr val="black"/>
                </a:solidFill>
                <a:effectLst/>
                <a:uLnTx/>
                <a:uFillTx/>
                <a:latin typeface="Calibri" pitchFamily="34" charset="0"/>
                <a:ea typeface="SimSun" pitchFamily="2" charset="-122"/>
                <a:cs typeface="Arial" pitchFamily="34" charset="0"/>
              </a:rPr>
              <a:t>lẻ</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376838" name="AutoShape 6"/>
          <p:cNvCxnSpPr>
            <a:cxnSpLocks noChangeShapeType="1"/>
          </p:cNvCxnSpPr>
          <p:nvPr/>
        </p:nvCxnSpPr>
        <p:spPr bwMode="auto">
          <a:xfrm>
            <a:off x="2829197" y="1953127"/>
            <a:ext cx="722123" cy="0"/>
          </a:xfrm>
          <a:prstGeom prst="straightConnector1">
            <a:avLst/>
          </a:prstGeom>
          <a:noFill/>
          <a:ln w="9525">
            <a:solidFill>
              <a:srgbClr val="000000"/>
            </a:solidFill>
            <a:round/>
            <a:headEnd/>
            <a:tailEnd type="triangle" w="med" len="med"/>
          </a:ln>
        </p:spPr>
      </p:cxnSp>
      <p:cxnSp>
        <p:nvCxnSpPr>
          <p:cNvPr id="376839" name="AutoShape 7"/>
          <p:cNvCxnSpPr>
            <a:cxnSpLocks noChangeShapeType="1"/>
          </p:cNvCxnSpPr>
          <p:nvPr/>
        </p:nvCxnSpPr>
        <p:spPr bwMode="auto">
          <a:xfrm>
            <a:off x="2829197" y="2535132"/>
            <a:ext cx="722123" cy="0"/>
          </a:xfrm>
          <a:prstGeom prst="straightConnector1">
            <a:avLst/>
          </a:prstGeom>
          <a:noFill/>
          <a:ln w="9525">
            <a:solidFill>
              <a:srgbClr val="000000"/>
            </a:solidFill>
            <a:round/>
            <a:headEnd/>
            <a:tailEnd type="triangle" w="med" len="med"/>
          </a:ln>
        </p:spPr>
      </p:cxnSp>
      <p:cxnSp>
        <p:nvCxnSpPr>
          <p:cNvPr id="376840" name="AutoShape 8"/>
          <p:cNvCxnSpPr>
            <a:cxnSpLocks noChangeShapeType="1"/>
          </p:cNvCxnSpPr>
          <p:nvPr/>
        </p:nvCxnSpPr>
        <p:spPr bwMode="auto">
          <a:xfrm>
            <a:off x="2841232" y="3130994"/>
            <a:ext cx="722123" cy="0"/>
          </a:xfrm>
          <a:prstGeom prst="straightConnector1">
            <a:avLst/>
          </a:prstGeom>
          <a:noFill/>
          <a:ln w="9525">
            <a:solidFill>
              <a:srgbClr val="000000"/>
            </a:solidFill>
            <a:round/>
            <a:headEnd/>
            <a:tailEnd type="triangle" w="med" len="med"/>
          </a:ln>
        </p:spPr>
      </p:cxnSp>
      <p:cxnSp>
        <p:nvCxnSpPr>
          <p:cNvPr id="376841" name="AutoShape 9"/>
          <p:cNvCxnSpPr>
            <a:cxnSpLocks noChangeShapeType="1"/>
          </p:cNvCxnSpPr>
          <p:nvPr/>
        </p:nvCxnSpPr>
        <p:spPr bwMode="auto">
          <a:xfrm>
            <a:off x="2841232" y="3713000"/>
            <a:ext cx="722123" cy="0"/>
          </a:xfrm>
          <a:prstGeom prst="straightConnector1">
            <a:avLst/>
          </a:prstGeom>
          <a:noFill/>
          <a:ln w="9525">
            <a:solidFill>
              <a:srgbClr val="000000"/>
            </a:solidFill>
            <a:round/>
            <a:headEnd/>
            <a:tailEnd type="triangle" w="med" len="med"/>
          </a:ln>
        </p:spPr>
      </p:cxnSp>
      <p:cxnSp>
        <p:nvCxnSpPr>
          <p:cNvPr id="376842" name="AutoShape 10"/>
          <p:cNvCxnSpPr>
            <a:cxnSpLocks noChangeShapeType="1"/>
          </p:cNvCxnSpPr>
          <p:nvPr/>
        </p:nvCxnSpPr>
        <p:spPr bwMode="auto">
          <a:xfrm>
            <a:off x="2829197" y="5930159"/>
            <a:ext cx="722123" cy="0"/>
          </a:xfrm>
          <a:prstGeom prst="straightConnector1">
            <a:avLst/>
          </a:prstGeom>
          <a:noFill/>
          <a:ln w="9525">
            <a:solidFill>
              <a:srgbClr val="000000"/>
            </a:solidFill>
            <a:round/>
            <a:headEnd/>
            <a:tailEnd type="triangle" w="med" len="med"/>
          </a:ln>
        </p:spPr>
      </p:cxnSp>
      <p:cxnSp>
        <p:nvCxnSpPr>
          <p:cNvPr id="376843" name="AutoShape 11"/>
          <p:cNvCxnSpPr>
            <a:cxnSpLocks noChangeShapeType="1"/>
          </p:cNvCxnSpPr>
          <p:nvPr/>
        </p:nvCxnSpPr>
        <p:spPr bwMode="auto">
          <a:xfrm>
            <a:off x="2829197" y="5375869"/>
            <a:ext cx="722123" cy="0"/>
          </a:xfrm>
          <a:prstGeom prst="straightConnector1">
            <a:avLst/>
          </a:prstGeom>
          <a:noFill/>
          <a:ln w="9525">
            <a:solidFill>
              <a:srgbClr val="000000"/>
            </a:solidFill>
            <a:round/>
            <a:headEnd/>
            <a:tailEnd type="triangle" w="med" len="med"/>
          </a:ln>
        </p:spPr>
      </p:cxnSp>
      <p:cxnSp>
        <p:nvCxnSpPr>
          <p:cNvPr id="376844" name="AutoShape 12"/>
          <p:cNvCxnSpPr>
            <a:cxnSpLocks noChangeShapeType="1"/>
          </p:cNvCxnSpPr>
          <p:nvPr/>
        </p:nvCxnSpPr>
        <p:spPr bwMode="auto">
          <a:xfrm>
            <a:off x="2829197" y="4835436"/>
            <a:ext cx="722123" cy="0"/>
          </a:xfrm>
          <a:prstGeom prst="straightConnector1">
            <a:avLst/>
          </a:prstGeom>
          <a:noFill/>
          <a:ln w="9525">
            <a:solidFill>
              <a:srgbClr val="000000"/>
            </a:solidFill>
            <a:round/>
            <a:headEnd/>
            <a:tailEnd type="triangle" w="med" len="med"/>
          </a:ln>
        </p:spPr>
      </p:cxnSp>
      <p:cxnSp>
        <p:nvCxnSpPr>
          <p:cNvPr id="376845" name="AutoShape 13"/>
          <p:cNvCxnSpPr>
            <a:cxnSpLocks noChangeShapeType="1"/>
          </p:cNvCxnSpPr>
          <p:nvPr/>
        </p:nvCxnSpPr>
        <p:spPr bwMode="auto">
          <a:xfrm>
            <a:off x="2829197" y="4295003"/>
            <a:ext cx="722123" cy="0"/>
          </a:xfrm>
          <a:prstGeom prst="straightConnector1">
            <a:avLst/>
          </a:prstGeom>
          <a:noFill/>
          <a:ln w="9525">
            <a:solidFill>
              <a:srgbClr val="000000"/>
            </a:solidFill>
            <a:round/>
            <a:headEnd/>
            <a:tailEnd type="triangle" w="med" len="med"/>
          </a:ln>
        </p:spPr>
      </p:cxnSp>
      <p:cxnSp>
        <p:nvCxnSpPr>
          <p:cNvPr id="376846" name="AutoShape 14"/>
          <p:cNvCxnSpPr>
            <a:cxnSpLocks noChangeShapeType="1"/>
          </p:cNvCxnSpPr>
          <p:nvPr/>
        </p:nvCxnSpPr>
        <p:spPr bwMode="auto">
          <a:xfrm>
            <a:off x="4225301" y="1953127"/>
            <a:ext cx="4585480" cy="0"/>
          </a:xfrm>
          <a:prstGeom prst="straightConnector1">
            <a:avLst/>
          </a:prstGeom>
          <a:noFill/>
          <a:ln w="9525">
            <a:solidFill>
              <a:srgbClr val="000000"/>
            </a:solidFill>
            <a:round/>
            <a:headEnd/>
            <a:tailEnd type="oval" w="med" len="med"/>
          </a:ln>
        </p:spPr>
      </p:cxnSp>
      <p:cxnSp>
        <p:nvCxnSpPr>
          <p:cNvPr id="376847" name="AutoShape 15"/>
          <p:cNvCxnSpPr>
            <a:cxnSpLocks noChangeShapeType="1"/>
          </p:cNvCxnSpPr>
          <p:nvPr/>
        </p:nvCxnSpPr>
        <p:spPr bwMode="auto">
          <a:xfrm>
            <a:off x="4225301" y="2532361"/>
            <a:ext cx="4585480" cy="0"/>
          </a:xfrm>
          <a:prstGeom prst="straightConnector1">
            <a:avLst/>
          </a:prstGeom>
          <a:noFill/>
          <a:ln w="9525">
            <a:solidFill>
              <a:srgbClr val="000000"/>
            </a:solidFill>
            <a:round/>
            <a:headEnd/>
            <a:tailEnd type="oval" w="med" len="med"/>
          </a:ln>
        </p:spPr>
      </p:cxnSp>
      <p:cxnSp>
        <p:nvCxnSpPr>
          <p:cNvPr id="376848" name="AutoShape 16"/>
          <p:cNvCxnSpPr>
            <a:cxnSpLocks noChangeShapeType="1"/>
          </p:cNvCxnSpPr>
          <p:nvPr/>
        </p:nvCxnSpPr>
        <p:spPr bwMode="auto">
          <a:xfrm>
            <a:off x="4229313" y="3130994"/>
            <a:ext cx="4585480" cy="0"/>
          </a:xfrm>
          <a:prstGeom prst="straightConnector1">
            <a:avLst/>
          </a:prstGeom>
          <a:noFill/>
          <a:ln w="9525">
            <a:solidFill>
              <a:srgbClr val="000000"/>
            </a:solidFill>
            <a:round/>
            <a:headEnd/>
            <a:tailEnd type="oval" w="med" len="med"/>
          </a:ln>
        </p:spPr>
      </p:cxnSp>
      <p:cxnSp>
        <p:nvCxnSpPr>
          <p:cNvPr id="376849" name="AutoShape 17"/>
          <p:cNvCxnSpPr>
            <a:cxnSpLocks noChangeShapeType="1"/>
          </p:cNvCxnSpPr>
          <p:nvPr/>
        </p:nvCxnSpPr>
        <p:spPr bwMode="auto">
          <a:xfrm>
            <a:off x="4229313" y="3713000"/>
            <a:ext cx="4585480" cy="0"/>
          </a:xfrm>
          <a:prstGeom prst="straightConnector1">
            <a:avLst/>
          </a:prstGeom>
          <a:noFill/>
          <a:ln w="9525">
            <a:solidFill>
              <a:srgbClr val="000000"/>
            </a:solidFill>
            <a:round/>
            <a:headEnd/>
            <a:tailEnd type="oval" w="med" len="med"/>
          </a:ln>
        </p:spPr>
      </p:cxnSp>
      <p:cxnSp>
        <p:nvCxnSpPr>
          <p:cNvPr id="376850" name="AutoShape 18"/>
          <p:cNvCxnSpPr>
            <a:cxnSpLocks noChangeShapeType="1"/>
          </p:cNvCxnSpPr>
          <p:nvPr/>
        </p:nvCxnSpPr>
        <p:spPr bwMode="auto">
          <a:xfrm>
            <a:off x="4225301" y="4292232"/>
            <a:ext cx="4585480" cy="0"/>
          </a:xfrm>
          <a:prstGeom prst="straightConnector1">
            <a:avLst/>
          </a:prstGeom>
          <a:noFill/>
          <a:ln w="9525">
            <a:solidFill>
              <a:srgbClr val="000000"/>
            </a:solidFill>
            <a:round/>
            <a:headEnd/>
            <a:tailEnd type="oval" w="med" len="med"/>
          </a:ln>
        </p:spPr>
      </p:cxnSp>
      <p:cxnSp>
        <p:nvCxnSpPr>
          <p:cNvPr id="376851" name="AutoShape 19"/>
          <p:cNvCxnSpPr>
            <a:cxnSpLocks noChangeShapeType="1"/>
          </p:cNvCxnSpPr>
          <p:nvPr/>
        </p:nvCxnSpPr>
        <p:spPr bwMode="auto">
          <a:xfrm>
            <a:off x="4230917" y="4835436"/>
            <a:ext cx="4585480" cy="0"/>
          </a:xfrm>
          <a:prstGeom prst="straightConnector1">
            <a:avLst/>
          </a:prstGeom>
          <a:noFill/>
          <a:ln w="9525">
            <a:solidFill>
              <a:srgbClr val="000000"/>
            </a:solidFill>
            <a:round/>
            <a:headEnd/>
            <a:tailEnd type="oval" w="med" len="med"/>
          </a:ln>
        </p:spPr>
      </p:cxnSp>
      <p:cxnSp>
        <p:nvCxnSpPr>
          <p:cNvPr id="376852" name="AutoShape 20"/>
          <p:cNvCxnSpPr>
            <a:cxnSpLocks noChangeShapeType="1"/>
          </p:cNvCxnSpPr>
          <p:nvPr/>
        </p:nvCxnSpPr>
        <p:spPr bwMode="auto">
          <a:xfrm>
            <a:off x="4225301" y="5375869"/>
            <a:ext cx="4585480" cy="0"/>
          </a:xfrm>
          <a:prstGeom prst="straightConnector1">
            <a:avLst/>
          </a:prstGeom>
          <a:noFill/>
          <a:ln w="9525">
            <a:solidFill>
              <a:srgbClr val="000000"/>
            </a:solidFill>
            <a:round/>
            <a:headEnd/>
            <a:tailEnd type="oval" w="med" len="med"/>
          </a:ln>
        </p:spPr>
      </p:cxnSp>
      <p:cxnSp>
        <p:nvCxnSpPr>
          <p:cNvPr id="376853" name="AutoShape 21"/>
          <p:cNvCxnSpPr>
            <a:cxnSpLocks noChangeShapeType="1"/>
          </p:cNvCxnSpPr>
          <p:nvPr/>
        </p:nvCxnSpPr>
        <p:spPr bwMode="auto">
          <a:xfrm>
            <a:off x="4225301" y="5930159"/>
            <a:ext cx="4585480" cy="0"/>
          </a:xfrm>
          <a:prstGeom prst="straightConnector1">
            <a:avLst/>
          </a:prstGeom>
          <a:noFill/>
          <a:ln w="9525">
            <a:solidFill>
              <a:srgbClr val="000000"/>
            </a:solidFill>
            <a:round/>
            <a:headEnd/>
            <a:tailEnd type="oval" w="med" len="med"/>
          </a:ln>
        </p:spPr>
      </p:cxnSp>
      <p:cxnSp>
        <p:nvCxnSpPr>
          <p:cNvPr id="376854" name="AutoShape 22"/>
          <p:cNvCxnSpPr>
            <a:cxnSpLocks noChangeShapeType="1"/>
          </p:cNvCxnSpPr>
          <p:nvPr/>
        </p:nvCxnSpPr>
        <p:spPr bwMode="auto">
          <a:xfrm flipV="1">
            <a:off x="6644412" y="1953127"/>
            <a:ext cx="2004292" cy="2341876"/>
          </a:xfrm>
          <a:prstGeom prst="straightConnector1">
            <a:avLst/>
          </a:prstGeom>
          <a:noFill/>
          <a:ln w="9525">
            <a:solidFill>
              <a:srgbClr val="000000"/>
            </a:solidFill>
            <a:round/>
            <a:headEnd type="oval" w="med" len="med"/>
            <a:tailEnd type="triangle" w="med" len="med"/>
          </a:ln>
        </p:spPr>
      </p:cxnSp>
      <p:cxnSp>
        <p:nvCxnSpPr>
          <p:cNvPr id="376855" name="AutoShape 23"/>
          <p:cNvCxnSpPr>
            <a:cxnSpLocks noChangeShapeType="1"/>
          </p:cNvCxnSpPr>
          <p:nvPr/>
        </p:nvCxnSpPr>
        <p:spPr bwMode="auto">
          <a:xfrm flipV="1">
            <a:off x="6694158" y="3130994"/>
            <a:ext cx="1867891" cy="2217161"/>
          </a:xfrm>
          <a:prstGeom prst="straightConnector1">
            <a:avLst/>
          </a:prstGeom>
          <a:noFill/>
          <a:ln w="9525">
            <a:solidFill>
              <a:srgbClr val="000000"/>
            </a:solidFill>
            <a:round/>
            <a:headEnd type="oval" w="med" len="med"/>
            <a:tailEnd type="triangle" w="med" len="med"/>
          </a:ln>
        </p:spPr>
      </p:cxnSp>
      <p:cxnSp>
        <p:nvCxnSpPr>
          <p:cNvPr id="376856" name="AutoShape 24"/>
          <p:cNvCxnSpPr>
            <a:cxnSpLocks noChangeShapeType="1"/>
          </p:cNvCxnSpPr>
          <p:nvPr/>
        </p:nvCxnSpPr>
        <p:spPr bwMode="auto">
          <a:xfrm flipV="1">
            <a:off x="6644412" y="2532361"/>
            <a:ext cx="1942510" cy="2300304"/>
          </a:xfrm>
          <a:prstGeom prst="straightConnector1">
            <a:avLst/>
          </a:prstGeom>
          <a:noFill/>
          <a:ln w="9525">
            <a:solidFill>
              <a:srgbClr val="000000"/>
            </a:solidFill>
            <a:round/>
            <a:headEnd type="oval" w="med" len="med"/>
            <a:tailEnd type="triangle" w="med" len="med"/>
          </a:ln>
        </p:spPr>
      </p:cxnSp>
      <p:cxnSp>
        <p:nvCxnSpPr>
          <p:cNvPr id="376857" name="AutoShape 25"/>
          <p:cNvCxnSpPr>
            <a:cxnSpLocks noChangeShapeType="1"/>
          </p:cNvCxnSpPr>
          <p:nvPr/>
        </p:nvCxnSpPr>
        <p:spPr bwMode="auto">
          <a:xfrm flipV="1">
            <a:off x="6644412" y="3713000"/>
            <a:ext cx="1883136" cy="2217161"/>
          </a:xfrm>
          <a:prstGeom prst="straightConnector1">
            <a:avLst/>
          </a:prstGeom>
          <a:noFill/>
          <a:ln w="9525">
            <a:solidFill>
              <a:srgbClr val="000000"/>
            </a:solidFill>
            <a:round/>
            <a:headEnd type="oval" w="med" len="med"/>
            <a:tailEnd type="triangle" w="med" len="med"/>
          </a:ln>
        </p:spPr>
      </p:cxnSp>
      <p:cxnSp>
        <p:nvCxnSpPr>
          <p:cNvPr id="376858" name="AutoShape 26"/>
          <p:cNvCxnSpPr>
            <a:cxnSpLocks noChangeShapeType="1"/>
          </p:cNvCxnSpPr>
          <p:nvPr/>
        </p:nvCxnSpPr>
        <p:spPr bwMode="auto">
          <a:xfrm>
            <a:off x="6644412" y="1953127"/>
            <a:ext cx="2004292" cy="2341876"/>
          </a:xfrm>
          <a:prstGeom prst="straightConnector1">
            <a:avLst/>
          </a:prstGeom>
          <a:noFill/>
          <a:ln w="9525">
            <a:solidFill>
              <a:srgbClr val="000000"/>
            </a:solidFill>
            <a:round/>
            <a:headEnd type="oval" w="med" len="med"/>
            <a:tailEnd type="triangle" w="med" len="med"/>
          </a:ln>
        </p:spPr>
      </p:cxnSp>
      <p:cxnSp>
        <p:nvCxnSpPr>
          <p:cNvPr id="376859" name="AutoShape 27"/>
          <p:cNvCxnSpPr>
            <a:cxnSpLocks noChangeShapeType="1"/>
          </p:cNvCxnSpPr>
          <p:nvPr/>
        </p:nvCxnSpPr>
        <p:spPr bwMode="auto">
          <a:xfrm>
            <a:off x="6619539" y="2532361"/>
            <a:ext cx="1967383" cy="2300304"/>
          </a:xfrm>
          <a:prstGeom prst="straightConnector1">
            <a:avLst/>
          </a:prstGeom>
          <a:noFill/>
          <a:ln w="9525">
            <a:solidFill>
              <a:srgbClr val="000000"/>
            </a:solidFill>
            <a:round/>
            <a:headEnd type="oval" w="med" len="med"/>
            <a:tailEnd type="triangle" w="med" len="med"/>
          </a:ln>
        </p:spPr>
      </p:cxnSp>
      <p:cxnSp>
        <p:nvCxnSpPr>
          <p:cNvPr id="376860" name="AutoShape 28"/>
          <p:cNvCxnSpPr>
            <a:cxnSpLocks noChangeShapeType="1"/>
          </p:cNvCxnSpPr>
          <p:nvPr/>
        </p:nvCxnSpPr>
        <p:spPr bwMode="auto">
          <a:xfrm>
            <a:off x="6644412" y="3130994"/>
            <a:ext cx="1892764" cy="2244875"/>
          </a:xfrm>
          <a:prstGeom prst="straightConnector1">
            <a:avLst/>
          </a:prstGeom>
          <a:noFill/>
          <a:ln w="9525">
            <a:solidFill>
              <a:srgbClr val="000000"/>
            </a:solidFill>
            <a:round/>
            <a:headEnd type="oval" w="med" len="med"/>
            <a:tailEnd type="triangle" w="med" len="med"/>
          </a:ln>
        </p:spPr>
      </p:cxnSp>
      <p:cxnSp>
        <p:nvCxnSpPr>
          <p:cNvPr id="376861" name="AutoShape 29"/>
          <p:cNvCxnSpPr>
            <a:cxnSpLocks noChangeShapeType="1"/>
          </p:cNvCxnSpPr>
          <p:nvPr/>
        </p:nvCxnSpPr>
        <p:spPr bwMode="auto">
          <a:xfrm>
            <a:off x="6644412" y="3713000"/>
            <a:ext cx="1883136" cy="2217161"/>
          </a:xfrm>
          <a:prstGeom prst="straightConnector1">
            <a:avLst/>
          </a:prstGeom>
          <a:noFill/>
          <a:ln w="9525">
            <a:solidFill>
              <a:srgbClr val="000000"/>
            </a:solidFill>
            <a:round/>
            <a:headEnd type="oval" w="med" len="med"/>
            <a:tailEnd type="triangle" w="med" len="med"/>
          </a:ln>
        </p:spPr>
      </p:cxnSp>
      <p:sp>
        <p:nvSpPr>
          <p:cNvPr id="376862" name="Text Box 30"/>
          <p:cNvSpPr txBox="1">
            <a:spLocks noChangeArrowheads="1"/>
          </p:cNvSpPr>
          <p:nvPr/>
        </p:nvSpPr>
        <p:spPr bwMode="auto">
          <a:xfrm>
            <a:off x="1953823" y="1677535"/>
            <a:ext cx="1019798"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3" name="Text Box 31"/>
          <p:cNvSpPr txBox="1">
            <a:spLocks noChangeArrowheads="1"/>
          </p:cNvSpPr>
          <p:nvPr/>
        </p:nvSpPr>
        <p:spPr bwMode="auto">
          <a:xfrm>
            <a:off x="1569156" y="2294737"/>
            <a:ext cx="1402861"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4" name="Text Box 32"/>
          <p:cNvSpPr txBox="1">
            <a:spLocks noChangeArrowheads="1"/>
          </p:cNvSpPr>
          <p:nvPr/>
        </p:nvSpPr>
        <p:spPr bwMode="auto">
          <a:xfrm>
            <a:off x="1730768" y="2855087"/>
            <a:ext cx="1241249"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5" name="Text Box 33"/>
          <p:cNvSpPr txBox="1">
            <a:spLocks noChangeArrowheads="1"/>
          </p:cNvSpPr>
          <p:nvPr/>
        </p:nvSpPr>
        <p:spPr bwMode="auto">
          <a:xfrm>
            <a:off x="2065871" y="3453517"/>
            <a:ext cx="749717"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6" name="Text Box 34"/>
          <p:cNvSpPr txBox="1">
            <a:spLocks noChangeArrowheads="1"/>
          </p:cNvSpPr>
          <p:nvPr/>
        </p:nvSpPr>
        <p:spPr bwMode="auto">
          <a:xfrm>
            <a:off x="1978526" y="4016067"/>
            <a:ext cx="862706" cy="42957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7" name="Text Box 35"/>
          <p:cNvSpPr txBox="1">
            <a:spLocks noChangeArrowheads="1"/>
          </p:cNvSpPr>
          <p:nvPr/>
        </p:nvSpPr>
        <p:spPr bwMode="auto">
          <a:xfrm>
            <a:off x="2144231" y="4614497"/>
            <a:ext cx="615409"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8" name="Text Box 36"/>
          <p:cNvSpPr txBox="1">
            <a:spLocks noChangeArrowheads="1"/>
          </p:cNvSpPr>
          <p:nvPr/>
        </p:nvSpPr>
        <p:spPr bwMode="auto">
          <a:xfrm>
            <a:off x="2091525" y="5113306"/>
            <a:ext cx="702400"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69" name="Text Box 37"/>
          <p:cNvSpPr txBox="1">
            <a:spLocks noChangeArrowheads="1"/>
          </p:cNvSpPr>
          <p:nvPr/>
        </p:nvSpPr>
        <p:spPr bwMode="auto">
          <a:xfrm>
            <a:off x="2130679" y="5650043"/>
            <a:ext cx="604978" cy="40595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0" name="Text Box 38"/>
          <p:cNvSpPr txBox="1">
            <a:spLocks noChangeArrowheads="1"/>
          </p:cNvSpPr>
          <p:nvPr/>
        </p:nvSpPr>
        <p:spPr bwMode="auto">
          <a:xfrm>
            <a:off x="9047290" y="4099522"/>
            <a:ext cx="923515"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1" name="Text Box 39"/>
          <p:cNvSpPr txBox="1">
            <a:spLocks noChangeArrowheads="1"/>
          </p:cNvSpPr>
          <p:nvPr/>
        </p:nvSpPr>
        <p:spPr bwMode="auto">
          <a:xfrm>
            <a:off x="9057832" y="3475811"/>
            <a:ext cx="923515"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2" name="Text Box 40"/>
          <p:cNvSpPr txBox="1">
            <a:spLocks noChangeArrowheads="1"/>
          </p:cNvSpPr>
          <p:nvPr/>
        </p:nvSpPr>
        <p:spPr bwMode="auto">
          <a:xfrm>
            <a:off x="9081157" y="2885966"/>
            <a:ext cx="887409"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3" name="Text Box 41"/>
          <p:cNvSpPr txBox="1">
            <a:spLocks noChangeArrowheads="1"/>
          </p:cNvSpPr>
          <p:nvPr/>
        </p:nvSpPr>
        <p:spPr bwMode="auto">
          <a:xfrm>
            <a:off x="9069177" y="2294466"/>
            <a:ext cx="898642"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4" name="Text Box 42"/>
          <p:cNvSpPr txBox="1">
            <a:spLocks noChangeArrowheads="1"/>
          </p:cNvSpPr>
          <p:nvPr/>
        </p:nvSpPr>
        <p:spPr bwMode="auto">
          <a:xfrm>
            <a:off x="9080466" y="1689344"/>
            <a:ext cx="838465"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5" name="Text Box 43"/>
          <p:cNvSpPr txBox="1">
            <a:spLocks noChangeArrowheads="1"/>
          </p:cNvSpPr>
          <p:nvPr/>
        </p:nvSpPr>
        <p:spPr bwMode="auto">
          <a:xfrm>
            <a:off x="9057832" y="4607521"/>
            <a:ext cx="994925"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6" name="Text Box 44"/>
          <p:cNvSpPr txBox="1">
            <a:spLocks noChangeArrowheads="1"/>
          </p:cNvSpPr>
          <p:nvPr/>
        </p:nvSpPr>
        <p:spPr bwMode="auto">
          <a:xfrm>
            <a:off x="9044304" y="5129633"/>
            <a:ext cx="911479"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77" name="Text Box 45"/>
          <p:cNvSpPr txBox="1">
            <a:spLocks noChangeArrowheads="1"/>
          </p:cNvSpPr>
          <p:nvPr/>
        </p:nvSpPr>
        <p:spPr bwMode="auto">
          <a:xfrm>
            <a:off x="8989352" y="5719478"/>
            <a:ext cx="863338" cy="44989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X(7)</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86" name="Text Box 54"/>
          <p:cNvSpPr txBox="1">
            <a:spLocks noChangeArrowheads="1"/>
          </p:cNvSpPr>
          <p:nvPr/>
        </p:nvSpPr>
        <p:spPr bwMode="auto">
          <a:xfrm>
            <a:off x="4634504" y="1548876"/>
            <a:ext cx="838465" cy="3109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87" name="Text Box 55"/>
          <p:cNvSpPr txBox="1">
            <a:spLocks noChangeArrowheads="1"/>
          </p:cNvSpPr>
          <p:nvPr/>
        </p:nvSpPr>
        <p:spPr bwMode="auto">
          <a:xfrm>
            <a:off x="4658574" y="2117622"/>
            <a:ext cx="838465" cy="2078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88" name="Text Box 56"/>
          <p:cNvSpPr txBox="1">
            <a:spLocks noChangeArrowheads="1"/>
          </p:cNvSpPr>
          <p:nvPr/>
        </p:nvSpPr>
        <p:spPr bwMode="auto">
          <a:xfrm>
            <a:off x="4602876" y="2715741"/>
            <a:ext cx="838465" cy="2983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89" name="Text Box 57"/>
          <p:cNvSpPr txBox="1">
            <a:spLocks noChangeArrowheads="1"/>
          </p:cNvSpPr>
          <p:nvPr/>
        </p:nvSpPr>
        <p:spPr bwMode="auto">
          <a:xfrm>
            <a:off x="4620584" y="3318932"/>
            <a:ext cx="838465" cy="2975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90" name="Text Box 58"/>
          <p:cNvSpPr txBox="1">
            <a:spLocks noChangeArrowheads="1"/>
          </p:cNvSpPr>
          <p:nvPr/>
        </p:nvSpPr>
        <p:spPr bwMode="auto">
          <a:xfrm>
            <a:off x="4615658" y="3884781"/>
            <a:ext cx="838465" cy="23566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91" name="Text Box 59"/>
          <p:cNvSpPr txBox="1">
            <a:spLocks noChangeArrowheads="1"/>
          </p:cNvSpPr>
          <p:nvPr/>
        </p:nvSpPr>
        <p:spPr bwMode="auto">
          <a:xfrm>
            <a:off x="4661616" y="4444228"/>
            <a:ext cx="838465" cy="26605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92" name="Text Box 60"/>
          <p:cNvSpPr txBox="1">
            <a:spLocks noChangeArrowheads="1"/>
          </p:cNvSpPr>
          <p:nvPr/>
        </p:nvSpPr>
        <p:spPr bwMode="auto">
          <a:xfrm>
            <a:off x="4618979" y="4971635"/>
            <a:ext cx="838465" cy="28334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6893" name="Text Box 61"/>
          <p:cNvSpPr txBox="1">
            <a:spLocks noChangeArrowheads="1"/>
          </p:cNvSpPr>
          <p:nvPr/>
        </p:nvSpPr>
        <p:spPr bwMode="auto">
          <a:xfrm>
            <a:off x="4621330" y="5542531"/>
            <a:ext cx="838465" cy="29100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63" name="Object 62"/>
          <p:cNvGraphicFramePr>
            <a:graphicFrameLocks noChangeAspect="1"/>
          </p:cNvGraphicFramePr>
          <p:nvPr/>
        </p:nvGraphicFramePr>
        <p:xfrm>
          <a:off x="8534399" y="1965960"/>
          <a:ext cx="598312" cy="563242"/>
        </p:xfrm>
        <a:graphic>
          <a:graphicData uri="http://schemas.openxmlformats.org/presentationml/2006/ole">
            <mc:AlternateContent xmlns:mc="http://schemas.openxmlformats.org/markup-compatibility/2006">
              <mc:Choice xmlns:v="urn:schemas-microsoft-com:vml" Requires="v">
                <p:oleObj spid="_x0000_s243713" name="Equation" r:id="rId3" imgW="215640" imgH="241200" progId="Equation.DSMT4">
                  <p:embed/>
                </p:oleObj>
              </mc:Choice>
              <mc:Fallback>
                <p:oleObj name="Equation" r:id="rId3" imgW="215640" imgH="241200" progId="Equation.DSMT4">
                  <p:embed/>
                  <p:pic>
                    <p:nvPicPr>
                      <p:cNvPr id="63" name="Object 62"/>
                      <p:cNvPicPr>
                        <a:picLocks noChangeAspect="1" noChangeArrowheads="1"/>
                      </p:cNvPicPr>
                      <p:nvPr/>
                    </p:nvPicPr>
                    <p:blipFill>
                      <a:blip r:embed="rId4"/>
                      <a:srcRect/>
                      <a:stretch>
                        <a:fillRect/>
                      </a:stretch>
                    </p:blipFill>
                    <p:spPr bwMode="auto">
                      <a:xfrm>
                        <a:off x="8534399" y="1965960"/>
                        <a:ext cx="598312" cy="563242"/>
                      </a:xfrm>
                      <a:prstGeom prst="rect">
                        <a:avLst/>
                      </a:prstGeom>
                      <a:noFill/>
                    </p:spPr>
                  </p:pic>
                </p:oleObj>
              </mc:Fallback>
            </mc:AlternateContent>
          </a:graphicData>
        </a:graphic>
      </p:graphicFrame>
      <p:graphicFrame>
        <p:nvGraphicFramePr>
          <p:cNvPr id="394242" name="Object 2"/>
          <p:cNvGraphicFramePr>
            <a:graphicFrameLocks noGrp="1" noChangeAspect="1"/>
          </p:cNvGraphicFramePr>
          <p:nvPr>
            <p:ph idx="1"/>
          </p:nvPr>
        </p:nvGraphicFramePr>
        <p:xfrm>
          <a:off x="8526191" y="2575559"/>
          <a:ext cx="561067" cy="540833"/>
        </p:xfrm>
        <a:graphic>
          <a:graphicData uri="http://schemas.openxmlformats.org/presentationml/2006/ole">
            <mc:AlternateContent xmlns:mc="http://schemas.openxmlformats.org/markup-compatibility/2006">
              <mc:Choice xmlns:v="urn:schemas-microsoft-com:vml" Requires="v">
                <p:oleObj spid="_x0000_s243714" name="Equation" r:id="rId5" imgW="215640" imgH="241200" progId="Equation.DSMT4">
                  <p:embed/>
                </p:oleObj>
              </mc:Choice>
              <mc:Fallback>
                <p:oleObj name="Equation" r:id="rId5" imgW="215640" imgH="241200" progId="Equation.DSMT4">
                  <p:embed/>
                  <p:pic>
                    <p:nvPicPr>
                      <p:cNvPr id="39424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6191" y="2575559"/>
                        <a:ext cx="561067" cy="540833"/>
                      </a:xfrm>
                      <a:prstGeom prst="rect">
                        <a:avLst/>
                      </a:prstGeom>
                      <a:noFill/>
                    </p:spPr>
                  </p:pic>
                </p:oleObj>
              </mc:Fallback>
            </mc:AlternateContent>
          </a:graphicData>
        </a:graphic>
      </p:graphicFrame>
      <p:graphicFrame>
        <p:nvGraphicFramePr>
          <p:cNvPr id="394243" name="Object 3"/>
          <p:cNvGraphicFramePr>
            <a:graphicFrameLocks noChangeAspect="1"/>
          </p:cNvGraphicFramePr>
          <p:nvPr/>
        </p:nvGraphicFramePr>
        <p:xfrm>
          <a:off x="8547099" y="3108960"/>
          <a:ext cx="569903" cy="606812"/>
        </p:xfrm>
        <a:graphic>
          <a:graphicData uri="http://schemas.openxmlformats.org/presentationml/2006/ole">
            <mc:AlternateContent xmlns:mc="http://schemas.openxmlformats.org/markup-compatibility/2006">
              <mc:Choice xmlns:v="urn:schemas-microsoft-com:vml" Requires="v">
                <p:oleObj spid="_x0000_s243715" name="Equation" r:id="rId7" imgW="215640" imgH="241200" progId="Equation.DSMT4">
                  <p:embed/>
                </p:oleObj>
              </mc:Choice>
              <mc:Fallback>
                <p:oleObj name="Equation" r:id="rId7" imgW="215640" imgH="241200" progId="Equation.DSMT4">
                  <p:embed/>
                  <p:pic>
                    <p:nvPicPr>
                      <p:cNvPr id="394243"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7099" y="3108960"/>
                        <a:ext cx="569903" cy="606812"/>
                      </a:xfrm>
                      <a:prstGeom prst="rect">
                        <a:avLst/>
                      </a:prstGeom>
                      <a:noFill/>
                    </p:spPr>
                  </p:pic>
                </p:oleObj>
              </mc:Fallback>
            </mc:AlternateContent>
          </a:graphicData>
        </a:graphic>
      </p:graphicFrame>
      <p:graphicFrame>
        <p:nvGraphicFramePr>
          <p:cNvPr id="394244" name="Object 4"/>
          <p:cNvGraphicFramePr>
            <a:graphicFrameLocks noChangeAspect="1"/>
          </p:cNvGraphicFramePr>
          <p:nvPr/>
        </p:nvGraphicFramePr>
        <p:xfrm>
          <a:off x="8562819" y="3637097"/>
          <a:ext cx="514345" cy="605842"/>
        </p:xfrm>
        <a:graphic>
          <a:graphicData uri="http://schemas.openxmlformats.org/presentationml/2006/ole">
            <mc:AlternateContent xmlns:mc="http://schemas.openxmlformats.org/markup-compatibility/2006">
              <mc:Choice xmlns:v="urn:schemas-microsoft-com:vml" Requires="v">
                <p:oleObj spid="_x0000_s243716" name="Equation" r:id="rId9" imgW="215640" imgH="241200" progId="Equation.DSMT4">
                  <p:embed/>
                </p:oleObj>
              </mc:Choice>
              <mc:Fallback>
                <p:oleObj name="Equation" r:id="rId9" imgW="215640" imgH="241200" progId="Equation.DSMT4">
                  <p:embed/>
                  <p:pic>
                    <p:nvPicPr>
                      <p:cNvPr id="394244"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2819" y="3637097"/>
                        <a:ext cx="514345" cy="605842"/>
                      </a:xfrm>
                      <a:prstGeom prst="rect">
                        <a:avLst/>
                      </a:prstGeom>
                      <a:noFill/>
                    </p:spPr>
                  </p:pic>
                </p:oleObj>
              </mc:Fallback>
            </mc:AlternateContent>
          </a:graphicData>
        </a:graphic>
      </p:graphicFrame>
      <p:cxnSp>
        <p:nvCxnSpPr>
          <p:cNvPr id="68" name="Straight Arrow Connector 67"/>
          <p:cNvCxnSpPr/>
          <p:nvPr/>
        </p:nvCxnSpPr>
        <p:spPr>
          <a:xfrm>
            <a:off x="8229600" y="4298638"/>
            <a:ext cx="304800" cy="19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77496" y="4827774"/>
            <a:ext cx="304800" cy="19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8220888" y="5389307"/>
            <a:ext cx="304800" cy="19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8153400" y="5937330"/>
            <a:ext cx="304800" cy="19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133600" y="121811"/>
            <a:ext cx="78486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Lưu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đồ</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X(k)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qua X</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(k)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(k)</a:t>
            </a:r>
          </a:p>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vi-VN"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80" name="Object 4"/>
          <p:cNvGraphicFramePr>
            <a:graphicFrameLocks noChangeAspect="1"/>
          </p:cNvGraphicFramePr>
          <p:nvPr/>
        </p:nvGraphicFramePr>
        <p:xfrm>
          <a:off x="8547100" y="4276706"/>
          <a:ext cx="569902" cy="600302"/>
        </p:xfrm>
        <a:graphic>
          <a:graphicData uri="http://schemas.openxmlformats.org/presentationml/2006/ole">
            <mc:AlternateContent xmlns:mc="http://schemas.openxmlformats.org/markup-compatibility/2006">
              <mc:Choice xmlns:v="urn:schemas-microsoft-com:vml" Requires="v">
                <p:oleObj spid="_x0000_s243717" name="Equation" r:id="rId11" imgW="215640" imgH="241200" progId="Equation.DSMT4">
                  <p:embed/>
                </p:oleObj>
              </mc:Choice>
              <mc:Fallback>
                <p:oleObj name="Equation" r:id="rId11" imgW="215640" imgH="241200" progId="Equation.DSMT4">
                  <p:embed/>
                  <p:pic>
                    <p:nvPicPr>
                      <p:cNvPr id="8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47100" y="4276706"/>
                        <a:ext cx="569902" cy="600302"/>
                      </a:xfrm>
                      <a:prstGeom prst="rect">
                        <a:avLst/>
                      </a:prstGeom>
                      <a:noFill/>
                    </p:spPr>
                  </p:pic>
                </p:oleObj>
              </mc:Fallback>
            </mc:AlternateContent>
          </a:graphicData>
        </a:graphic>
      </p:graphicFrame>
      <p:graphicFrame>
        <p:nvGraphicFramePr>
          <p:cNvPr id="81" name="Object 4"/>
          <p:cNvGraphicFramePr>
            <a:graphicFrameLocks noChangeAspect="1"/>
          </p:cNvGraphicFramePr>
          <p:nvPr/>
        </p:nvGraphicFramePr>
        <p:xfrm>
          <a:off x="8562820" y="4829356"/>
          <a:ext cx="564106" cy="624112"/>
        </p:xfrm>
        <a:graphic>
          <a:graphicData uri="http://schemas.openxmlformats.org/presentationml/2006/ole">
            <mc:AlternateContent xmlns:mc="http://schemas.openxmlformats.org/markup-compatibility/2006">
              <mc:Choice xmlns:v="urn:schemas-microsoft-com:vml" Requires="v">
                <p:oleObj spid="_x0000_s243718" name="Equation" r:id="rId13" imgW="215640" imgH="241200" progId="Equation.DSMT4">
                  <p:embed/>
                </p:oleObj>
              </mc:Choice>
              <mc:Fallback>
                <p:oleObj name="Equation" r:id="rId13" imgW="215640" imgH="241200" progId="Equation.DSMT4">
                  <p:embed/>
                  <p:pic>
                    <p:nvPicPr>
                      <p:cNvPr id="81"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62820" y="4829356"/>
                        <a:ext cx="564106" cy="624112"/>
                      </a:xfrm>
                      <a:prstGeom prst="rect">
                        <a:avLst/>
                      </a:prstGeom>
                      <a:noFill/>
                    </p:spPr>
                  </p:pic>
                </p:oleObj>
              </mc:Fallback>
            </mc:AlternateContent>
          </a:graphicData>
        </a:graphic>
      </p:graphicFrame>
      <p:graphicFrame>
        <p:nvGraphicFramePr>
          <p:cNvPr id="82" name="Object 4"/>
          <p:cNvGraphicFramePr>
            <a:graphicFrameLocks noChangeAspect="1"/>
          </p:cNvGraphicFramePr>
          <p:nvPr/>
        </p:nvGraphicFramePr>
        <p:xfrm>
          <a:off x="8562820" y="5362756"/>
          <a:ext cx="554182" cy="574574"/>
        </p:xfrm>
        <a:graphic>
          <a:graphicData uri="http://schemas.openxmlformats.org/presentationml/2006/ole">
            <mc:AlternateContent xmlns:mc="http://schemas.openxmlformats.org/markup-compatibility/2006">
              <mc:Choice xmlns:v="urn:schemas-microsoft-com:vml" Requires="v">
                <p:oleObj spid="_x0000_s243719" name="Equation" r:id="rId15" imgW="215640" imgH="241200" progId="Equation.DSMT4">
                  <p:embed/>
                </p:oleObj>
              </mc:Choice>
              <mc:Fallback>
                <p:oleObj name="Equation" r:id="rId15" imgW="215640" imgH="241200" progId="Equation.DSMT4">
                  <p:embed/>
                  <p:pic>
                    <p:nvPicPr>
                      <p:cNvPr id="82" name="Object 4"/>
                      <p:cNvPicPr>
                        <a:picLocks noChangeAspect="1" noChangeArrowheads="1"/>
                      </p:cNvPicPr>
                      <p:nvPr/>
                    </p:nvPicPr>
                    <p:blipFill>
                      <a:blip r:embed="rId16"/>
                      <a:srcRect/>
                      <a:stretch>
                        <a:fillRect/>
                      </a:stretch>
                    </p:blipFill>
                    <p:spPr bwMode="auto">
                      <a:xfrm>
                        <a:off x="8562820" y="5362756"/>
                        <a:ext cx="554182" cy="574574"/>
                      </a:xfrm>
                      <a:prstGeom prst="rect">
                        <a:avLst/>
                      </a:prstGeom>
                      <a:noFill/>
                    </p:spPr>
                  </p:pic>
                </p:oleObj>
              </mc:Fallback>
            </mc:AlternateContent>
          </a:graphicData>
        </a:graphic>
      </p:graphicFrame>
      <p:graphicFrame>
        <p:nvGraphicFramePr>
          <p:cNvPr id="83" name="Object 4"/>
          <p:cNvGraphicFramePr>
            <a:graphicFrameLocks noChangeAspect="1"/>
          </p:cNvGraphicFramePr>
          <p:nvPr/>
        </p:nvGraphicFramePr>
        <p:xfrm>
          <a:off x="8534401" y="5841562"/>
          <a:ext cx="542763" cy="635440"/>
        </p:xfrm>
        <a:graphic>
          <a:graphicData uri="http://schemas.openxmlformats.org/presentationml/2006/ole">
            <mc:AlternateContent xmlns:mc="http://schemas.openxmlformats.org/markup-compatibility/2006">
              <mc:Choice xmlns:v="urn:schemas-microsoft-com:vml" Requires="v">
                <p:oleObj spid="_x0000_s243720" name="Equation" r:id="rId17" imgW="215640" imgH="241200" progId="Equation.DSMT4">
                  <p:embed/>
                </p:oleObj>
              </mc:Choice>
              <mc:Fallback>
                <p:oleObj name="Equation" r:id="rId17" imgW="215640" imgH="241200" progId="Equation.DSMT4">
                  <p:embed/>
                  <p:pic>
                    <p:nvPicPr>
                      <p:cNvPr id="83" name="Object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4401" y="5841562"/>
                        <a:ext cx="542763" cy="635440"/>
                      </a:xfrm>
                      <a:prstGeom prst="rect">
                        <a:avLst/>
                      </a:prstGeom>
                      <a:noFill/>
                    </p:spPr>
                  </p:pic>
                </p:oleObj>
              </mc:Fallback>
            </mc:AlternateContent>
          </a:graphicData>
        </a:graphic>
      </p:graphicFrame>
    </p:spTree>
    <p:extLst>
      <p:ext uri="{BB962C8B-B14F-4D97-AF65-F5344CB8AC3E}">
        <p14:creationId xmlns:p14="http://schemas.microsoft.com/office/powerpoint/2010/main" val="2361714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68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68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68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68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68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68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68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68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68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768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68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68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68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68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68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768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68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68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68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686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768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768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768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768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68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7689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7685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7689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7685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7689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768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7689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7685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7687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7685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7687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7685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9424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7687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37685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39424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7687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37685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39424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37687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37685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8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376875"/>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376859"/>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8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37687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37686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82"/>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376877"/>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376861"/>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nodeType="clickEffect">
                                  <p:stCondLst>
                                    <p:cond delay="0"/>
                                  </p:stCondLst>
                                  <p:childTnLst>
                                    <p:set>
                                      <p:cBhvr>
                                        <p:cTn id="2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6" grpId="0" animBg="1"/>
      <p:bldP spid="376837" grpId="0" animBg="1"/>
      <p:bldP spid="376862" grpId="0" animBg="1"/>
      <p:bldP spid="376863" grpId="0" animBg="1"/>
      <p:bldP spid="376864" grpId="0" animBg="1"/>
      <p:bldP spid="376865" grpId="0" animBg="1"/>
      <p:bldP spid="376866" grpId="0" animBg="1"/>
      <p:bldP spid="376867" grpId="0" animBg="1"/>
      <p:bldP spid="376868" grpId="0" animBg="1"/>
      <p:bldP spid="376869" grpId="0" animBg="1"/>
      <p:bldP spid="376870" grpId="0" animBg="1"/>
      <p:bldP spid="376871" grpId="0" animBg="1"/>
      <p:bldP spid="376872" grpId="0" animBg="1"/>
      <p:bldP spid="376873" grpId="0" animBg="1"/>
      <p:bldP spid="376874" grpId="0" animBg="1"/>
      <p:bldP spid="376875" grpId="0" animBg="1"/>
      <p:bldP spid="376876" grpId="0" animBg="1"/>
      <p:bldP spid="376877" grpId="0" animBg="1"/>
      <p:bldP spid="376886" grpId="0" animBg="1"/>
      <p:bldP spid="376887" grpId="0" animBg="1"/>
      <p:bldP spid="376888" grpId="0" animBg="1"/>
      <p:bldP spid="376889" grpId="0" animBg="1"/>
      <p:bldP spid="376890" grpId="0" animBg="1"/>
      <p:bldP spid="376891" grpId="0" animBg="1"/>
      <p:bldP spid="376892" grpId="0" animBg="1"/>
      <p:bldP spid="37689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431" y="222738"/>
            <a:ext cx="64945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Qui </a:t>
            </a:r>
            <a:r>
              <a:rPr kumimoji="0" lang="en-US" sz="2400" b="0" i="0" u="none" strike="noStrike" kern="1200" cap="none" spc="0" normalizeH="0" baseline="0" noProof="0" err="1">
                <a:ln>
                  <a:noFill/>
                </a:ln>
                <a:solidFill>
                  <a:prstClr val="black"/>
                </a:solidFill>
                <a:effectLst/>
                <a:uLnTx/>
                <a:uFillTx/>
                <a:latin typeface="Calibri"/>
                <a:ea typeface="+mn-ea"/>
                <a:cs typeface="+mn-cs"/>
              </a:rPr>
              <a:t>tắc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thực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hiện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lưu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đồ</a:t>
            </a:r>
            <a:r>
              <a:rPr kumimoji="0" lang="en-US" sz="2400" b="0" i="0" u="none" strike="noStrike" kern="1200" cap="none" spc="0" normalizeH="0" baseline="0" noProof="0">
                <a:ln>
                  <a:noFill/>
                </a:ln>
                <a:solidFill>
                  <a:prstClr val="black"/>
                </a:solidFill>
                <a:effectLst/>
                <a:uLnTx/>
                <a:uFillTx/>
                <a:latin typeface="Calibri"/>
                <a:ea typeface="+mn-ea"/>
                <a:cs typeface="+mn-cs"/>
              </a:rPr>
              <a:t> FFT _R2:</a:t>
            </a:r>
          </a:p>
        </p:txBody>
      </p:sp>
      <p:sp>
        <p:nvSpPr>
          <p:cNvPr id="5" name="Rectangle 4"/>
          <p:cNvSpPr/>
          <p:nvPr/>
        </p:nvSpPr>
        <p:spPr>
          <a:xfrm>
            <a:off x="199292" y="881133"/>
            <a:ext cx="11875477" cy="304698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Giá trị các nút bằng tổng các nhánh.</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Giá trị của một nhánh bằng giá trị của nút xuất phát nhân với hệ số truyền.</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Hệ số truyền của nhánh ghi ở mũi tên nếu không ghi gì thì ta hiểu hệ số truyền bằng 1.</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Qui ước hệ số truyền ghi ở phía trước, giá trị nút ghi ở phía trên.</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764188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9113" y="86575"/>
            <a:ext cx="5380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DFT_4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thông</a:t>
            </a:r>
            <a:r>
              <a:rPr kumimoji="0" lang="en-US" sz="1800" b="0" i="0" u="none" strike="noStrike" kern="1200" cap="none" spc="0" normalizeH="0" baseline="0" noProof="0">
                <a:ln>
                  <a:noFill/>
                </a:ln>
                <a:solidFill>
                  <a:prstClr val="black"/>
                </a:solidFill>
                <a:effectLst/>
                <a:uLnTx/>
                <a:uFillTx/>
                <a:latin typeface="Calibri"/>
                <a:ea typeface="+mn-ea"/>
                <a:cs typeface="+mn-cs"/>
              </a:rPr>
              <a:t> qua các DFT_2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5" name="Rectangle 4"/>
          <p:cNvSpPr/>
          <p:nvPr/>
        </p:nvSpPr>
        <p:spPr bwMode="auto">
          <a:xfrm>
            <a:off x="864532" y="1484375"/>
            <a:ext cx="900753" cy="2012859"/>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x(0)</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x(4)</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x(6)</a:t>
            </a:r>
          </a:p>
        </p:txBody>
      </p:sp>
      <p:sp>
        <p:nvSpPr>
          <p:cNvPr id="6" name="Rectangle 5"/>
          <p:cNvSpPr/>
          <p:nvPr/>
        </p:nvSpPr>
        <p:spPr bwMode="auto">
          <a:xfrm>
            <a:off x="864531" y="4555191"/>
            <a:ext cx="900753" cy="1964961"/>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x(1)</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x(3)</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x(5)</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x(7)</a:t>
            </a:r>
          </a:p>
        </p:txBody>
      </p:sp>
      <p:sp>
        <p:nvSpPr>
          <p:cNvPr id="7" name="Rectangle 6"/>
          <p:cNvSpPr/>
          <p:nvPr/>
        </p:nvSpPr>
        <p:spPr bwMode="auto">
          <a:xfrm>
            <a:off x="2412417" y="1103036"/>
            <a:ext cx="709683" cy="8125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x(0)</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x(4)</a:t>
            </a:r>
          </a:p>
        </p:txBody>
      </p:sp>
      <p:sp>
        <p:nvSpPr>
          <p:cNvPr id="8" name="Rectangle 7"/>
          <p:cNvSpPr/>
          <p:nvPr/>
        </p:nvSpPr>
        <p:spPr bwMode="auto">
          <a:xfrm>
            <a:off x="2429476" y="2923876"/>
            <a:ext cx="709683" cy="8125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x(2)</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x(6)</a:t>
            </a:r>
          </a:p>
        </p:txBody>
      </p:sp>
      <p:sp>
        <p:nvSpPr>
          <p:cNvPr id="9" name="Rectangle 8"/>
          <p:cNvSpPr/>
          <p:nvPr/>
        </p:nvSpPr>
        <p:spPr bwMode="auto">
          <a:xfrm>
            <a:off x="2412414" y="5874068"/>
            <a:ext cx="709683" cy="8125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x(3)</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x(7)</a:t>
            </a:r>
          </a:p>
        </p:txBody>
      </p:sp>
      <p:sp>
        <p:nvSpPr>
          <p:cNvPr id="10" name="Rectangle 9"/>
          <p:cNvSpPr/>
          <p:nvPr/>
        </p:nvSpPr>
        <p:spPr bwMode="auto">
          <a:xfrm>
            <a:off x="2412415" y="4339832"/>
            <a:ext cx="709683" cy="812530"/>
          </a:xfrm>
          <a:prstGeom prst="rect">
            <a:avLst/>
          </a:prstGeom>
          <a:solidFill>
            <a:srgbClr val="0066FF"/>
          </a:solid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x(1)</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C000"/>
                </a:solidFill>
                <a:effectLst/>
                <a:uLnTx/>
                <a:uFillTx/>
                <a:latin typeface="Times New Roman" pitchFamily="18" charset="0"/>
                <a:ea typeface="+mn-ea"/>
                <a:cs typeface="Times New Roman" pitchFamily="18" charset="0"/>
              </a:rPr>
              <a:t>x(5)</a:t>
            </a:r>
          </a:p>
        </p:txBody>
      </p:sp>
      <p:cxnSp>
        <p:nvCxnSpPr>
          <p:cNvPr id="11" name="Straight Arrow Connector 10"/>
          <p:cNvCxnSpPr>
            <a:stCxn id="5" idx="3"/>
            <a:endCxn id="7" idx="1"/>
          </p:cNvCxnSpPr>
          <p:nvPr/>
        </p:nvCxnSpPr>
        <p:spPr>
          <a:xfrm flipV="1">
            <a:off x="1765285" y="1509302"/>
            <a:ext cx="647132" cy="981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a:endCxn id="8" idx="1"/>
          </p:cNvCxnSpPr>
          <p:nvPr/>
        </p:nvCxnSpPr>
        <p:spPr>
          <a:xfrm>
            <a:off x="1765285" y="2490805"/>
            <a:ext cx="664191" cy="839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0" idx="1"/>
          </p:cNvCxnSpPr>
          <p:nvPr/>
        </p:nvCxnSpPr>
        <p:spPr>
          <a:xfrm flipV="1">
            <a:off x="1765284" y="4746097"/>
            <a:ext cx="647131" cy="79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a:off x="1765284" y="5537672"/>
            <a:ext cx="647130" cy="742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5584" y="738522"/>
            <a:ext cx="12021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x(2m) </a:t>
            </a:r>
          </a:p>
        </p:txBody>
      </p:sp>
      <p:cxnSp>
        <p:nvCxnSpPr>
          <p:cNvPr id="16" name="Straight Arrow Connector 15"/>
          <p:cNvCxnSpPr>
            <a:stCxn id="15" idx="2"/>
          </p:cNvCxnSpPr>
          <p:nvPr/>
        </p:nvCxnSpPr>
        <p:spPr>
          <a:xfrm>
            <a:off x="1366656" y="1107854"/>
            <a:ext cx="2844" cy="346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3709" y="3865055"/>
            <a:ext cx="15075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x(2m+1) </a:t>
            </a:r>
          </a:p>
        </p:txBody>
      </p:sp>
      <p:cxnSp>
        <p:nvCxnSpPr>
          <p:cNvPr id="18" name="Straight Arrow Connector 17"/>
          <p:cNvCxnSpPr>
            <a:stCxn id="17" idx="2"/>
            <a:endCxn id="6" idx="0"/>
          </p:cNvCxnSpPr>
          <p:nvPr/>
        </p:nvCxnSpPr>
        <p:spPr>
          <a:xfrm flipH="1">
            <a:off x="1314908" y="4234387"/>
            <a:ext cx="2556" cy="32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83245" y="553856"/>
            <a:ext cx="12021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x(2h) </a:t>
            </a:r>
          </a:p>
        </p:txBody>
      </p:sp>
      <p:sp>
        <p:nvSpPr>
          <p:cNvPr id="20" name="TextBox 19"/>
          <p:cNvSpPr txBox="1"/>
          <p:nvPr/>
        </p:nvSpPr>
        <p:spPr>
          <a:xfrm>
            <a:off x="2085999" y="2207586"/>
            <a:ext cx="14534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x(2h+1) </a:t>
            </a:r>
          </a:p>
        </p:txBody>
      </p:sp>
      <p:cxnSp>
        <p:nvCxnSpPr>
          <p:cNvPr id="21" name="Straight Arrow Connector 20"/>
          <p:cNvCxnSpPr>
            <a:stCxn id="20" idx="2"/>
          </p:cNvCxnSpPr>
          <p:nvPr/>
        </p:nvCxnSpPr>
        <p:spPr>
          <a:xfrm flipH="1">
            <a:off x="2812744" y="2576918"/>
            <a:ext cx="1" cy="31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46609" y="3736406"/>
            <a:ext cx="12021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x(2g) </a:t>
            </a:r>
          </a:p>
        </p:txBody>
      </p:sp>
      <p:cxnSp>
        <p:nvCxnSpPr>
          <p:cNvPr id="23" name="Straight Arrow Connector 22"/>
          <p:cNvCxnSpPr/>
          <p:nvPr/>
        </p:nvCxnSpPr>
        <p:spPr>
          <a:xfrm>
            <a:off x="2751213" y="4006606"/>
            <a:ext cx="0"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222480" y="5198406"/>
            <a:ext cx="14534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x(2g+1) </a:t>
            </a:r>
          </a:p>
        </p:txBody>
      </p:sp>
      <p:cxnSp>
        <p:nvCxnSpPr>
          <p:cNvPr id="25" name="Straight Arrow Connector 24"/>
          <p:cNvCxnSpPr/>
          <p:nvPr/>
        </p:nvCxnSpPr>
        <p:spPr>
          <a:xfrm>
            <a:off x="2751213" y="5537672"/>
            <a:ext cx="0" cy="351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737565" y="871068"/>
            <a:ext cx="0" cy="231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36138" y="86575"/>
            <a:ext cx="4671920" cy="369332"/>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Các </a:t>
            </a:r>
            <a:r>
              <a:rPr kumimoji="0" lang="en-US" sz="1800" b="0" i="0" u="none" strike="noStrike" kern="1200" cap="none" spc="0" normalizeH="0" baseline="0" noProof="0" err="1">
                <a:ln>
                  <a:noFill/>
                </a:ln>
                <a:solidFill>
                  <a:prstClr val="black"/>
                </a:solidFill>
                <a:effectLst/>
                <a:uLnTx/>
                <a:uFillTx/>
                <a:latin typeface="Calibri"/>
                <a:ea typeface="+mn-ea"/>
                <a:cs typeface="+mn-cs"/>
              </a:rPr>
              <a:t>giá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trị</a:t>
            </a:r>
            <a:r>
              <a:rPr kumimoji="0" lang="en-US" sz="1800" b="0" i="0" u="none" strike="noStrike" kern="1200" cap="none" spc="0" normalizeH="0" baseline="0" noProof="0">
                <a:ln>
                  <a:noFill/>
                </a:ln>
                <a:solidFill>
                  <a:prstClr val="black"/>
                </a:solidFill>
                <a:effectLst/>
                <a:uLnTx/>
                <a:uFillTx/>
                <a:latin typeface="Calibri"/>
                <a:ea typeface="+mn-ea"/>
                <a:cs typeface="+mn-cs"/>
              </a:rPr>
              <a:t> X </a:t>
            </a:r>
            <a:r>
              <a:rPr kumimoji="0" lang="en-US" sz="1800" b="0" i="0" u="none" strike="noStrike" kern="1200" cap="none" spc="0" normalizeH="0" baseline="-25000" noProof="0">
                <a:ln>
                  <a:noFill/>
                </a:ln>
                <a:solidFill>
                  <a:prstClr val="black"/>
                </a:solidFill>
                <a:effectLst/>
                <a:uLnTx/>
                <a:uFillTx/>
                <a:latin typeface="Calibri"/>
                <a:ea typeface="+mn-ea"/>
                <a:cs typeface="+mn-cs"/>
              </a:rPr>
              <a:t>0</a:t>
            </a:r>
            <a:r>
              <a:rPr kumimoji="0" lang="en-US" sz="1800" b="0" i="0" u="none" strike="noStrike" kern="1200" cap="none" spc="0" normalizeH="0" baseline="0" noProof="0">
                <a:ln>
                  <a:noFill/>
                </a:ln>
                <a:solidFill>
                  <a:prstClr val="black"/>
                </a:solidFill>
                <a:effectLst/>
                <a:uLnTx/>
                <a:uFillTx/>
                <a:latin typeface="Calibri"/>
                <a:ea typeface="+mn-ea"/>
                <a:cs typeface="+mn-cs"/>
              </a:rPr>
              <a:t>(k)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X</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(k) </a:t>
            </a:r>
            <a:r>
              <a:rPr kumimoji="0" lang="en-US" sz="1800" b="0" i="0" u="none" strike="noStrike" kern="1200" cap="none" spc="0" normalizeH="0" baseline="0" noProof="0" err="1">
                <a:ln>
                  <a:noFill/>
                </a:ln>
                <a:solidFill>
                  <a:prstClr val="black"/>
                </a:solidFill>
                <a:effectLst/>
                <a:uLnTx/>
                <a:uFillTx/>
                <a:latin typeface="Calibri"/>
                <a:ea typeface="+mn-ea"/>
                <a:cs typeface="+mn-cs"/>
              </a:rPr>
              <a:t>được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như</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29" name="Object 10"/>
          <p:cNvGraphicFramePr>
            <a:graphicFrameLocks noChangeAspect="1"/>
          </p:cNvGraphicFramePr>
          <p:nvPr/>
        </p:nvGraphicFramePr>
        <p:xfrm>
          <a:off x="6736138" y="590080"/>
          <a:ext cx="3474662" cy="734628"/>
        </p:xfrm>
        <a:graphic>
          <a:graphicData uri="http://schemas.openxmlformats.org/presentationml/2006/ole">
            <mc:AlternateContent xmlns:mc="http://schemas.openxmlformats.org/markup-compatibility/2006">
              <mc:Choice xmlns:v="urn:schemas-microsoft-com:vml" Requires="v">
                <p:oleObj spid="_x0000_s245761" name="Equation" r:id="rId3" imgW="1828800" imgH="482400" progId="Equation.DSMT4">
                  <p:embed/>
                </p:oleObj>
              </mc:Choice>
              <mc:Fallback>
                <p:oleObj name="Equation" r:id="rId3" imgW="1828800" imgH="482400" progId="Equation.DSMT4">
                  <p:embed/>
                  <p:pic>
                    <p:nvPicPr>
                      <p:cNvPr id="29" name="Object 10"/>
                      <p:cNvPicPr>
                        <a:picLocks noChangeAspect="1" noChangeArrowheads="1"/>
                      </p:cNvPicPr>
                      <p:nvPr/>
                    </p:nvPicPr>
                    <p:blipFill>
                      <a:blip r:embed="rId4"/>
                      <a:srcRect/>
                      <a:stretch>
                        <a:fillRect/>
                      </a:stretch>
                    </p:blipFill>
                    <p:spPr bwMode="auto">
                      <a:xfrm>
                        <a:off x="6736138" y="590080"/>
                        <a:ext cx="3474662" cy="734628"/>
                      </a:xfrm>
                      <a:prstGeom prst="rect">
                        <a:avLst/>
                      </a:prstGeom>
                      <a:noFill/>
                    </p:spPr>
                  </p:pic>
                </p:oleObj>
              </mc:Fallback>
            </mc:AlternateContent>
          </a:graphicData>
        </a:graphic>
      </p:graphicFrame>
      <p:sp>
        <p:nvSpPr>
          <p:cNvPr id="2" name="TextBox 1"/>
          <p:cNvSpPr txBox="1"/>
          <p:nvPr/>
        </p:nvSpPr>
        <p:spPr>
          <a:xfrm>
            <a:off x="3667462" y="1281260"/>
            <a:ext cx="10693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Trong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3" name="TextBox 2"/>
          <p:cNvSpPr txBox="1"/>
          <p:nvPr/>
        </p:nvSpPr>
        <p:spPr>
          <a:xfrm>
            <a:off x="4736852" y="1560316"/>
            <a:ext cx="498808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00</a:t>
            </a:r>
            <a:r>
              <a:rPr kumimoji="0" lang="en-US" sz="1800" b="0" i="0" u="none" strike="noStrike" kern="1200" cap="none" spc="0" normalizeH="0" baseline="0" noProof="0">
                <a:ln>
                  <a:noFill/>
                </a:ln>
                <a:solidFill>
                  <a:prstClr val="black"/>
                </a:solidFill>
                <a:effectLst/>
                <a:uLnTx/>
                <a:uFillTx/>
                <a:latin typeface="Calibri"/>
                <a:ea typeface="+mn-ea"/>
                <a:cs typeface="+mn-cs"/>
              </a:rPr>
              <a:t> (k):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DFT_2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01</a:t>
            </a:r>
            <a:r>
              <a:rPr kumimoji="0" lang="en-US" sz="1800" b="0" i="0" u="none" strike="noStrike" kern="1200" cap="none" spc="0" normalizeH="0" baseline="0" noProof="0">
                <a:ln>
                  <a:noFill/>
                </a:ln>
                <a:solidFill>
                  <a:prstClr val="black"/>
                </a:solidFill>
                <a:effectLst/>
                <a:uLnTx/>
                <a:uFillTx/>
                <a:latin typeface="Calibri"/>
                <a:ea typeface="+mn-ea"/>
                <a:cs typeface="+mn-cs"/>
              </a:rPr>
              <a:t> (k):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DFT_2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x(2h+1)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10</a:t>
            </a:r>
            <a:r>
              <a:rPr kumimoji="0" lang="en-US" sz="1800" b="0" i="0" u="none" strike="noStrike" kern="1200" cap="none" spc="0" normalizeH="0" baseline="0" noProof="0">
                <a:ln>
                  <a:noFill/>
                </a:ln>
                <a:solidFill>
                  <a:prstClr val="black"/>
                </a:solidFill>
                <a:effectLst/>
                <a:uLnTx/>
                <a:uFillTx/>
                <a:latin typeface="Calibri"/>
                <a:ea typeface="+mn-ea"/>
                <a:cs typeface="+mn-cs"/>
              </a:rPr>
              <a:t> (k):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DFT_2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a:t>
            </a:r>
            <a:r>
              <a:rPr kumimoji="0" lang="en-US" sz="1800" b="0" i="0" u="none" strike="noStrike" kern="1200" cap="none" spc="0" normalizeH="0" baseline="-25000" noProof="0">
                <a:ln>
                  <a:noFill/>
                </a:ln>
                <a:solidFill>
                  <a:prstClr val="black"/>
                </a:solidFill>
                <a:effectLst/>
                <a:uLnTx/>
                <a:uFillTx/>
                <a:latin typeface="Calibri"/>
                <a:ea typeface="+mn-ea"/>
                <a:cs typeface="+mn-cs"/>
              </a:rPr>
              <a:t>11</a:t>
            </a:r>
            <a:r>
              <a:rPr kumimoji="0" lang="en-US" sz="1800" b="0" i="0" u="none" strike="noStrike" kern="1200" cap="none" spc="0" normalizeH="0" baseline="0" noProof="0">
                <a:ln>
                  <a:noFill/>
                </a:ln>
                <a:solidFill>
                  <a:prstClr val="black"/>
                </a:solidFill>
                <a:effectLst/>
                <a:uLnTx/>
                <a:uFillTx/>
                <a:latin typeface="Calibri"/>
                <a:ea typeface="+mn-ea"/>
                <a:cs typeface="+mn-cs"/>
              </a:rPr>
              <a:t> (k):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DFT_2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x(2g+1)</a:t>
            </a:r>
          </a:p>
        </p:txBody>
      </p:sp>
      <p:graphicFrame>
        <p:nvGraphicFramePr>
          <p:cNvPr id="30" name="Object 12"/>
          <p:cNvGraphicFramePr>
            <a:graphicFrameLocks noChangeAspect="1"/>
          </p:cNvGraphicFramePr>
          <p:nvPr/>
        </p:nvGraphicFramePr>
        <p:xfrm>
          <a:off x="3953356" y="3311472"/>
          <a:ext cx="3748705" cy="1588774"/>
        </p:xfrm>
        <a:graphic>
          <a:graphicData uri="http://schemas.openxmlformats.org/presentationml/2006/ole">
            <mc:AlternateContent xmlns:mc="http://schemas.openxmlformats.org/markup-compatibility/2006">
              <mc:Choice xmlns:v="urn:schemas-microsoft-com:vml" Requires="v">
                <p:oleObj spid="_x0000_s245762" name="Equation" r:id="rId5" imgW="1739900" imgH="990600" progId="Equation.DSMT4">
                  <p:embed/>
                </p:oleObj>
              </mc:Choice>
              <mc:Fallback>
                <p:oleObj name="Equation" r:id="rId5" imgW="1739900" imgH="990600" progId="Equation.DSMT4">
                  <p:embed/>
                  <p:pic>
                    <p:nvPicPr>
                      <p:cNvPr id="3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3356" y="3311472"/>
                        <a:ext cx="3748705" cy="1588774"/>
                      </a:xfrm>
                      <a:prstGeom prst="rect">
                        <a:avLst/>
                      </a:prstGeom>
                      <a:noFill/>
                    </p:spPr>
                  </p:pic>
                </p:oleObj>
              </mc:Fallback>
            </mc:AlternateContent>
          </a:graphicData>
        </a:graphic>
      </p:graphicFrame>
      <p:graphicFrame>
        <p:nvGraphicFramePr>
          <p:cNvPr id="31" name="Object 14"/>
          <p:cNvGraphicFramePr>
            <a:graphicFrameLocks noChangeAspect="1"/>
          </p:cNvGraphicFramePr>
          <p:nvPr/>
        </p:nvGraphicFramePr>
        <p:xfrm>
          <a:off x="8533319" y="3349572"/>
          <a:ext cx="3295266" cy="1550674"/>
        </p:xfrm>
        <a:graphic>
          <a:graphicData uri="http://schemas.openxmlformats.org/presentationml/2006/ole">
            <mc:AlternateContent xmlns:mc="http://schemas.openxmlformats.org/markup-compatibility/2006">
              <mc:Choice xmlns:v="urn:schemas-microsoft-com:vml" Requires="v">
                <p:oleObj spid="_x0000_s245763" name="Equation" r:id="rId7" imgW="1701720" imgH="990360" progId="Equation.DSMT4">
                  <p:embed/>
                </p:oleObj>
              </mc:Choice>
              <mc:Fallback>
                <p:oleObj name="Equation" r:id="rId7" imgW="1701720" imgH="990360" progId="Equation.DSMT4">
                  <p:embed/>
                  <p:pic>
                    <p:nvPicPr>
                      <p:cNvPr id="31"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3319" y="3349572"/>
                        <a:ext cx="3295266" cy="1550674"/>
                      </a:xfrm>
                      <a:prstGeom prst="rect">
                        <a:avLst/>
                      </a:prstGeom>
                      <a:noFill/>
                    </p:spPr>
                  </p:pic>
                </p:oleObj>
              </mc:Fallback>
            </mc:AlternateContent>
          </a:graphicData>
        </a:graphic>
      </p:graphicFrame>
      <p:sp>
        <p:nvSpPr>
          <p:cNvPr id="32" name="TextBox 31"/>
          <p:cNvSpPr txBox="1"/>
          <p:nvPr/>
        </p:nvSpPr>
        <p:spPr>
          <a:xfrm>
            <a:off x="3662831" y="2832343"/>
            <a:ext cx="53952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Từ</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biểu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trên</a:t>
            </a:r>
            <a:r>
              <a:rPr kumimoji="0" lang="en-US" sz="1800" b="0" i="0" u="none" strike="noStrike" kern="1200" cap="none" spc="0" normalizeH="0" baseline="0" noProof="0">
                <a:ln>
                  <a:noFill/>
                </a:ln>
                <a:solidFill>
                  <a:prstClr val="black"/>
                </a:solidFill>
                <a:effectLst/>
                <a:uLnTx/>
                <a:uFillTx/>
                <a:latin typeface="Calibri"/>
                <a:ea typeface="+mn-ea"/>
                <a:cs typeface="+mn-cs"/>
              </a:rPr>
              <a:t>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mc:AlternateContent xmlns:mc="http://schemas.openxmlformats.org/markup-compatibility/2006">
        <mc:Choice xmlns:a14="http://schemas.microsoft.com/office/drawing/2010/main" Requires="a14">
          <p:sp>
            <p:nvSpPr>
              <p:cNvPr id="33" name="Rectangle 32"/>
              <p:cNvSpPr/>
              <p:nvPr/>
            </p:nvSpPr>
            <p:spPr>
              <a:xfrm>
                <a:off x="3869011" y="4980270"/>
                <a:ext cx="6414833" cy="369332"/>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Do X</a:t>
                </a:r>
                <a:r>
                  <a:rPr kumimoji="0" lang="en-US" sz="1800" b="0" i="0" u="none" strike="noStrike" kern="1200" cap="none" spc="0" normalizeH="0" baseline="-25000" noProof="0">
                    <a:ln>
                      <a:noFill/>
                    </a:ln>
                    <a:solidFill>
                      <a:prstClr val="black"/>
                    </a:solidFill>
                    <a:effectLst/>
                    <a:uLnTx/>
                    <a:uFillTx/>
                    <a:latin typeface="Calibri"/>
                    <a:ea typeface="+mn-ea"/>
                    <a:cs typeface="+mn-cs"/>
                  </a:rPr>
                  <a:t>00</a:t>
                </a:r>
                <a:r>
                  <a:rPr kumimoji="0" lang="en-US" sz="1800" b="0" i="0" u="none" strike="noStrike" kern="1200" cap="none" spc="0" normalizeH="0" baseline="0" noProof="0">
                    <a:ln>
                      <a:noFill/>
                    </a:ln>
                    <a:solidFill>
                      <a:prstClr val="black"/>
                    </a:solidFill>
                    <a:effectLst/>
                    <a:uLnTx/>
                    <a:uFillTx/>
                    <a:latin typeface="Calibri"/>
                    <a:ea typeface="+mn-ea"/>
                    <a:cs typeface="+mn-cs"/>
                  </a:rPr>
                  <a:t>(k)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X</a:t>
                </a:r>
                <a:r>
                  <a:rPr kumimoji="0" lang="en-US" sz="1800" b="0" i="0" u="none" strike="noStrike" kern="1200" cap="none" spc="0" normalizeH="0" baseline="-25000" noProof="0">
                    <a:ln>
                      <a:noFill/>
                    </a:ln>
                    <a:solidFill>
                      <a:prstClr val="black"/>
                    </a:solidFill>
                    <a:effectLst/>
                    <a:uLnTx/>
                    <a:uFillTx/>
                    <a:latin typeface="Calibri"/>
                    <a:ea typeface="+mn-ea"/>
                    <a:cs typeface="+mn-cs"/>
                  </a:rPr>
                  <a:t>01</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a14:m>
                <a:r>
                  <a:rPr kumimoji="0" lang="en-US" sz="1800" b="0" i="0" u="none" strike="noStrike" kern="1200" cap="none" spc="0" normalizeH="0" baseline="0" noProof="0">
                    <a:ln>
                      <a:noFill/>
                    </a:ln>
                    <a:solidFill>
                      <a:prstClr val="black"/>
                    </a:solidFill>
                    <a:effectLst/>
                    <a:uLnTx/>
                    <a:uFillTx/>
                    <a:latin typeface="Calibri"/>
                    <a:ea typeface="+mn-ea"/>
                    <a:cs typeface="+mn-cs"/>
                  </a:rPr>
                  <a:t>(k), X</a:t>
                </a:r>
                <a:r>
                  <a:rPr kumimoji="0" lang="en-US" sz="1800" b="0" i="0" u="none" strike="noStrike" kern="1200" cap="none" spc="0" normalizeH="0" baseline="-25000" noProof="0">
                    <a:ln>
                      <a:noFill/>
                    </a:ln>
                    <a:solidFill>
                      <a:prstClr val="black"/>
                    </a:solidFill>
                    <a:effectLst/>
                    <a:uLnTx/>
                    <a:uFillTx/>
                    <a:latin typeface="Calibri"/>
                    <a:ea typeface="+mn-ea"/>
                    <a:cs typeface="+mn-cs"/>
                  </a:rPr>
                  <a:t>10</a:t>
                </a:r>
                <a:r>
                  <a:rPr kumimoji="0" lang="en-US" sz="1800" b="0" i="0" u="none" strike="noStrike" kern="1200" cap="none" spc="0" normalizeH="0" baseline="0" noProof="0">
                    <a:ln>
                      <a:noFill/>
                    </a:ln>
                    <a:solidFill>
                      <a:prstClr val="black"/>
                    </a:solidFill>
                    <a:effectLst/>
                    <a:uLnTx/>
                    <a:uFillTx/>
                    <a:latin typeface="Calibri"/>
                    <a:ea typeface="+mn-ea"/>
                    <a:cs typeface="+mn-cs"/>
                  </a:rPr>
                  <a:t> (k), X</a:t>
                </a:r>
                <a:r>
                  <a:rPr kumimoji="0" lang="en-US" sz="1800" b="0" i="0" u="none" strike="noStrike" kern="1200" cap="none" spc="0" normalizeH="0" baseline="-25000" noProof="0">
                    <a:ln>
                      <a:noFill/>
                    </a:ln>
                    <a:solidFill>
                      <a:prstClr val="black"/>
                    </a:solidFill>
                    <a:effectLst/>
                    <a:uLnTx/>
                    <a:uFillTx/>
                    <a:latin typeface="Calibri"/>
                    <a:ea typeface="+mn-ea"/>
                    <a:cs typeface="+mn-cs"/>
                  </a:rPr>
                  <a:t>11</a:t>
                </a:r>
                <a:r>
                  <a:rPr kumimoji="0" lang="en-US" sz="1800" b="0" i="0" u="none" strike="noStrike" kern="1200" cap="none" spc="0" normalizeH="0" baseline="0" noProof="0">
                    <a:ln>
                      <a:noFill/>
                    </a:ln>
                    <a:solidFill>
                      <a:prstClr val="black"/>
                    </a:solidFill>
                    <a:effectLst/>
                    <a:uLnTx/>
                    <a:uFillTx/>
                    <a:latin typeface="Calibri"/>
                    <a:ea typeface="+mn-ea"/>
                    <a:cs typeface="+mn-cs"/>
                  </a:rPr>
                  <a:t> (k) </a:t>
                </a:r>
                <a:r>
                  <a:rPr kumimoji="0" lang="en-US" sz="1800" b="0" i="0" u="none" strike="noStrike" kern="1200" cap="none" spc="0" normalizeH="0" baseline="0" noProof="0" err="1">
                    <a:ln>
                      <a:noFill/>
                    </a:ln>
                    <a:solidFill>
                      <a:prstClr val="black"/>
                    </a:solidFill>
                    <a:effectLst/>
                    <a:uLnTx/>
                    <a:uFillTx/>
                    <a:latin typeface="Calibri"/>
                    <a:ea typeface="+mn-ea"/>
                    <a:cs typeface="+mn-cs"/>
                  </a:rPr>
                  <a:t>tuần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hoàn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với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chu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kì</a:t>
                </a:r>
                <a:r>
                  <a:rPr kumimoji="0" lang="en-US" sz="1800" b="0" i="0" u="none" strike="noStrike" kern="1200" cap="none" spc="0" normalizeH="0" baseline="0" noProof="0">
                    <a:ln>
                      <a:noFill/>
                    </a:ln>
                    <a:solidFill>
                      <a:prstClr val="black"/>
                    </a:solidFill>
                    <a:effectLst/>
                    <a:uLnTx/>
                    <a:uFillTx/>
                    <a:latin typeface="Calibri"/>
                    <a:ea typeface="+mn-ea"/>
                    <a:cs typeface="+mn-cs"/>
                  </a:rPr>
                  <a:t> N/4 =2 </a:t>
                </a:r>
                <a:r>
                  <a:rPr kumimoji="0" lang="en-US" sz="1800" b="0" i="0" u="none" strike="noStrike" kern="1200" cap="none" spc="0" normalizeH="0" baseline="0" noProof="0" err="1">
                    <a:ln>
                      <a:noFill/>
                    </a:ln>
                    <a:solidFill>
                      <a:prstClr val="black"/>
                    </a:solidFill>
                    <a:effectLst/>
                    <a:uLnTx/>
                    <a:uFillTx/>
                    <a:latin typeface="Calibri"/>
                    <a:ea typeface="+mn-ea"/>
                    <a:cs typeface="+mn-cs"/>
                  </a:rPr>
                  <a:t>nên</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mc:Choice>
        <mc:Fallback>
          <p:sp>
            <p:nvSpPr>
              <p:cNvPr id="33" name="Rectangle 32"/>
              <p:cNvSpPr>
                <a:spLocks noRot="1" noChangeAspect="1" noMove="1" noResize="1" noEditPoints="1" noAdjustHandles="1" noChangeArrowheads="1" noChangeShapeType="1" noTextEdit="1"/>
              </p:cNvSpPr>
              <p:nvPr/>
            </p:nvSpPr>
            <p:spPr>
              <a:xfrm>
                <a:off x="3869011" y="4980270"/>
                <a:ext cx="6414833" cy="369332"/>
              </a:xfrm>
              <a:prstGeom prst="rect">
                <a:avLst/>
              </a:prstGeom>
              <a:blipFill>
                <a:blip r:embed="rId9"/>
                <a:stretch>
                  <a:fillRect l="-856" t="-9836" b="-24590"/>
                </a:stretch>
              </a:blipFill>
            </p:spPr>
            <p:txBody>
              <a:bodyPr/>
              <a:lstStyle/>
              <a:p>
                <a:r>
                  <a:rPr lang="en-US">
                    <a:noFill/>
                  </a:rPr>
                  <a:t> </a:t>
                </a:r>
              </a:p>
            </p:txBody>
          </p:sp>
        </mc:Fallback>
      </mc:AlternateContent>
      <p:graphicFrame>
        <p:nvGraphicFramePr>
          <p:cNvPr id="34" name="Object 16"/>
          <p:cNvGraphicFramePr>
            <a:graphicFrameLocks noChangeAspect="1"/>
          </p:cNvGraphicFramePr>
          <p:nvPr/>
        </p:nvGraphicFramePr>
        <p:xfrm>
          <a:off x="3979218" y="5431664"/>
          <a:ext cx="5188228" cy="1382622"/>
        </p:xfrm>
        <a:graphic>
          <a:graphicData uri="http://schemas.openxmlformats.org/presentationml/2006/ole">
            <mc:AlternateContent xmlns:mc="http://schemas.openxmlformats.org/markup-compatibility/2006">
              <mc:Choice xmlns:v="urn:schemas-microsoft-com:vml" Requires="v">
                <p:oleObj spid="_x0000_s245764" name="Equation" r:id="rId10" imgW="3251160" imgH="914400" progId="Equation.DSMT4">
                  <p:embed/>
                </p:oleObj>
              </mc:Choice>
              <mc:Fallback>
                <p:oleObj name="Equation" r:id="rId10" imgW="3251160" imgH="914400" progId="Equation.DSMT4">
                  <p:embed/>
                  <p:pic>
                    <p:nvPicPr>
                      <p:cNvPr id="34"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9218" y="5431664"/>
                        <a:ext cx="5188228" cy="1382622"/>
                      </a:xfrm>
                      <a:prstGeom prst="rect">
                        <a:avLst/>
                      </a:prstGeom>
                      <a:noFill/>
                    </p:spPr>
                  </p:pic>
                </p:oleObj>
              </mc:Fallback>
            </mc:AlternateContent>
          </a:graphicData>
        </a:graphic>
      </p:graphicFrame>
    </p:spTree>
    <p:extLst>
      <p:ext uri="{BB962C8B-B14F-4D97-AF65-F5344CB8AC3E}">
        <p14:creationId xmlns:p14="http://schemas.microsoft.com/office/powerpoint/2010/main" val="917408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7" grpId="0"/>
      <p:bldP spid="19" grpId="0"/>
      <p:bldP spid="20" grpId="0"/>
      <p:bldP spid="22" grpId="0"/>
      <p:bldP spid="24" grpId="0"/>
      <p:bldP spid="28" grpId="0"/>
      <p:bldP spid="2" grpId="0"/>
      <p:bldP spid="3" grpId="0"/>
      <p:bldP spid="32" grpId="0"/>
      <p:bldP spid="33"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677" y="1"/>
            <a:ext cx="10070123" cy="6126163"/>
          </a:xfrm>
        </p:spPr>
        <p:txBody>
          <a:bodyPr/>
          <a:lstStyle/>
          <a:p>
            <a:pPr>
              <a:buFontTx/>
              <a:buChar char="-"/>
            </a:pPr>
            <a:r>
              <a:rPr lang="en-US" err="1"/>
              <a:t>Biểu</a:t>
            </a:r>
            <a:r>
              <a:rPr lang="en-US"/>
              <a:t> </a:t>
            </a:r>
            <a:r>
              <a:rPr lang="en-US" err="1"/>
              <a:t>thức</a:t>
            </a:r>
            <a:r>
              <a:rPr lang="en-US"/>
              <a:t> X</a:t>
            </a:r>
            <a:r>
              <a:rPr lang="en-US" baseline="-25000"/>
              <a:t>0</a:t>
            </a:r>
            <a:r>
              <a:rPr lang="en-US"/>
              <a:t>(k) </a:t>
            </a:r>
            <a:r>
              <a:rPr lang="en-US" err="1"/>
              <a:t>và</a:t>
            </a:r>
            <a:r>
              <a:rPr lang="en-US"/>
              <a:t> X</a:t>
            </a:r>
            <a:r>
              <a:rPr lang="en-US" baseline="-25000"/>
              <a:t>1</a:t>
            </a:r>
            <a:r>
              <a:rPr lang="en-US"/>
              <a:t>(k) </a:t>
            </a:r>
            <a:r>
              <a:rPr lang="en-US" err="1"/>
              <a:t>được</a:t>
            </a:r>
            <a:r>
              <a:rPr lang="en-US"/>
              <a:t> </a:t>
            </a:r>
            <a:r>
              <a:rPr lang="en-US" err="1"/>
              <a:t>viết</a:t>
            </a:r>
            <a:r>
              <a:rPr lang="en-US"/>
              <a:t> </a:t>
            </a:r>
            <a:r>
              <a:rPr lang="en-US" err="1"/>
              <a:t>lại</a:t>
            </a:r>
            <a:r>
              <a:rPr lang="en-US"/>
              <a:t> </a:t>
            </a:r>
            <a:r>
              <a:rPr lang="en-US" err="1"/>
              <a:t>như</a:t>
            </a:r>
            <a:r>
              <a:rPr lang="en-US"/>
              <a:t> </a:t>
            </a:r>
            <a:r>
              <a:rPr lang="en-US" err="1"/>
              <a:t>sau</a:t>
            </a:r>
            <a:r>
              <a:rPr lang="en-US"/>
              <a:t>:</a:t>
            </a:r>
          </a:p>
          <a:p>
            <a:pPr>
              <a:buFontTx/>
              <a:buChar char="-"/>
            </a:pPr>
            <a:endParaRPr lang="en-US"/>
          </a:p>
          <a:p>
            <a:pPr>
              <a:buFontTx/>
              <a:buChar char="-"/>
            </a:pPr>
            <a:endParaRPr lang="en-US"/>
          </a:p>
          <a:p>
            <a:pPr>
              <a:buFontTx/>
              <a:buChar char="-"/>
            </a:pPr>
            <a:endParaRPr lang="en-US"/>
          </a:p>
          <a:p>
            <a:pPr marL="0" indent="0">
              <a:buNone/>
            </a:pPr>
            <a:r>
              <a:rPr lang="en-US"/>
              <a:t> </a:t>
            </a:r>
          </a:p>
          <a:p>
            <a:pPr marL="0" indent="0">
              <a:buNone/>
            </a:pPr>
            <a:r>
              <a:rPr lang="en-US"/>
              <a:t>- Ta </a:t>
            </a:r>
            <a:r>
              <a:rPr lang="en-US" err="1"/>
              <a:t>có</a:t>
            </a:r>
            <a:r>
              <a:rPr lang="en-US"/>
              <a:t> </a:t>
            </a:r>
            <a:r>
              <a:rPr lang="en-US" err="1"/>
              <a:t>lưu</a:t>
            </a:r>
            <a:r>
              <a:rPr lang="en-US"/>
              <a:t> </a:t>
            </a:r>
            <a:r>
              <a:rPr lang="en-US" err="1"/>
              <a:t>đồ</a:t>
            </a:r>
            <a:r>
              <a:rPr lang="en-US"/>
              <a:t> </a:t>
            </a:r>
            <a:r>
              <a:rPr lang="en-US" err="1"/>
              <a:t>thực</a:t>
            </a:r>
            <a:r>
              <a:rPr lang="en-US"/>
              <a:t> </a:t>
            </a:r>
            <a:r>
              <a:rPr lang="en-US" err="1"/>
              <a:t>hiện</a:t>
            </a:r>
            <a:r>
              <a:rPr lang="en-US"/>
              <a:t> </a:t>
            </a:r>
            <a:r>
              <a:rPr lang="en-US" err="1"/>
              <a:t>xác</a:t>
            </a:r>
            <a:r>
              <a:rPr lang="en-US"/>
              <a:t> </a:t>
            </a:r>
            <a:r>
              <a:rPr lang="en-US" err="1"/>
              <a:t>định</a:t>
            </a:r>
            <a:r>
              <a:rPr lang="en-US"/>
              <a:t> X</a:t>
            </a:r>
            <a:r>
              <a:rPr lang="en-US" baseline="-25000"/>
              <a:t>0</a:t>
            </a:r>
            <a:r>
              <a:rPr lang="en-US"/>
              <a:t>(k), X</a:t>
            </a:r>
            <a:r>
              <a:rPr lang="en-US" baseline="-25000"/>
              <a:t>1</a:t>
            </a:r>
            <a:r>
              <a:rPr lang="en-US"/>
              <a:t>(k)</a:t>
            </a:r>
            <a:endParaRPr lang="vi-VN"/>
          </a:p>
        </p:txBody>
      </p:sp>
      <p:cxnSp>
        <p:nvCxnSpPr>
          <p:cNvPr id="6" name="AutoShape 6"/>
          <p:cNvCxnSpPr>
            <a:cxnSpLocks noChangeShapeType="1"/>
          </p:cNvCxnSpPr>
          <p:nvPr/>
        </p:nvCxnSpPr>
        <p:spPr bwMode="auto">
          <a:xfrm>
            <a:off x="2251929" y="3251149"/>
            <a:ext cx="722123" cy="0"/>
          </a:xfrm>
          <a:prstGeom prst="straightConnector1">
            <a:avLst/>
          </a:prstGeom>
          <a:noFill/>
          <a:ln w="9525">
            <a:solidFill>
              <a:srgbClr val="000000"/>
            </a:solidFill>
            <a:round/>
            <a:headEnd/>
            <a:tailEnd type="triangle" w="med" len="med"/>
          </a:ln>
        </p:spPr>
      </p:cxnSp>
      <p:cxnSp>
        <p:nvCxnSpPr>
          <p:cNvPr id="7" name="AutoShape 7"/>
          <p:cNvCxnSpPr>
            <a:cxnSpLocks noChangeShapeType="1"/>
          </p:cNvCxnSpPr>
          <p:nvPr/>
        </p:nvCxnSpPr>
        <p:spPr bwMode="auto">
          <a:xfrm>
            <a:off x="2251929" y="3720508"/>
            <a:ext cx="722123" cy="0"/>
          </a:xfrm>
          <a:prstGeom prst="straightConnector1">
            <a:avLst/>
          </a:prstGeom>
          <a:noFill/>
          <a:ln w="9525">
            <a:solidFill>
              <a:srgbClr val="000000"/>
            </a:solidFill>
            <a:round/>
            <a:headEnd/>
            <a:tailEnd type="triangle" w="med" len="med"/>
          </a:ln>
        </p:spPr>
      </p:cxnSp>
      <p:cxnSp>
        <p:nvCxnSpPr>
          <p:cNvPr id="8" name="AutoShape 8"/>
          <p:cNvCxnSpPr>
            <a:cxnSpLocks noChangeShapeType="1"/>
          </p:cNvCxnSpPr>
          <p:nvPr/>
        </p:nvCxnSpPr>
        <p:spPr bwMode="auto">
          <a:xfrm>
            <a:off x="2263964" y="4201042"/>
            <a:ext cx="722123" cy="0"/>
          </a:xfrm>
          <a:prstGeom prst="straightConnector1">
            <a:avLst/>
          </a:prstGeom>
          <a:noFill/>
          <a:ln w="9525">
            <a:solidFill>
              <a:srgbClr val="000000"/>
            </a:solidFill>
            <a:round/>
            <a:headEnd/>
            <a:tailEnd type="triangle" w="med" len="med"/>
          </a:ln>
        </p:spPr>
      </p:cxnSp>
      <p:cxnSp>
        <p:nvCxnSpPr>
          <p:cNvPr id="9" name="AutoShape 9"/>
          <p:cNvCxnSpPr>
            <a:cxnSpLocks noChangeShapeType="1"/>
          </p:cNvCxnSpPr>
          <p:nvPr/>
        </p:nvCxnSpPr>
        <p:spPr bwMode="auto">
          <a:xfrm>
            <a:off x="2263964" y="4670401"/>
            <a:ext cx="722123" cy="0"/>
          </a:xfrm>
          <a:prstGeom prst="straightConnector1">
            <a:avLst/>
          </a:prstGeom>
          <a:noFill/>
          <a:ln w="9525">
            <a:solidFill>
              <a:srgbClr val="000000"/>
            </a:solidFill>
            <a:round/>
            <a:headEnd/>
            <a:tailEnd type="triangle" w="med" len="med"/>
          </a:ln>
        </p:spPr>
      </p:cxnSp>
      <p:sp>
        <p:nvSpPr>
          <p:cNvPr id="22" name="Text Box 30"/>
          <p:cNvSpPr txBox="1">
            <a:spLocks noChangeArrowheads="1"/>
          </p:cNvSpPr>
          <p:nvPr/>
        </p:nvSpPr>
        <p:spPr bwMode="auto">
          <a:xfrm>
            <a:off x="1679530" y="2987023"/>
            <a:ext cx="6755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3" name="Text Box 31"/>
          <p:cNvSpPr txBox="1">
            <a:spLocks noChangeArrowheads="1"/>
          </p:cNvSpPr>
          <p:nvPr/>
        </p:nvSpPr>
        <p:spPr bwMode="auto">
          <a:xfrm>
            <a:off x="1696585" y="3479300"/>
            <a:ext cx="6755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4" name="Text Box 32"/>
          <p:cNvSpPr txBox="1">
            <a:spLocks noChangeArrowheads="1"/>
          </p:cNvSpPr>
          <p:nvPr/>
        </p:nvSpPr>
        <p:spPr bwMode="auto">
          <a:xfrm>
            <a:off x="1771148" y="3949403"/>
            <a:ext cx="5897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3"/>
          <p:cNvSpPr txBox="1">
            <a:spLocks noChangeArrowheads="1"/>
          </p:cNvSpPr>
          <p:nvPr/>
        </p:nvSpPr>
        <p:spPr bwMode="auto">
          <a:xfrm>
            <a:off x="1794472" y="4441112"/>
            <a:ext cx="579303"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1" name="Text Box 39"/>
          <p:cNvSpPr txBox="1">
            <a:spLocks noChangeArrowheads="1"/>
          </p:cNvSpPr>
          <p:nvPr/>
        </p:nvSpPr>
        <p:spPr bwMode="auto">
          <a:xfrm>
            <a:off x="8673484" y="4416269"/>
            <a:ext cx="1095392" cy="37278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2" name="Text Box 40"/>
          <p:cNvSpPr txBox="1">
            <a:spLocks noChangeArrowheads="1"/>
          </p:cNvSpPr>
          <p:nvPr/>
        </p:nvSpPr>
        <p:spPr bwMode="auto">
          <a:xfrm>
            <a:off x="8647417" y="3948834"/>
            <a:ext cx="1004301"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3" name="Text Box 41"/>
          <p:cNvSpPr txBox="1">
            <a:spLocks noChangeArrowheads="1"/>
          </p:cNvSpPr>
          <p:nvPr/>
        </p:nvSpPr>
        <p:spPr bwMode="auto">
          <a:xfrm>
            <a:off x="8636184" y="3456722"/>
            <a:ext cx="898642"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 </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4" name="Text Box 42"/>
          <p:cNvSpPr txBox="1">
            <a:spLocks noChangeArrowheads="1"/>
          </p:cNvSpPr>
          <p:nvPr/>
        </p:nvSpPr>
        <p:spPr bwMode="auto">
          <a:xfrm>
            <a:off x="8631426" y="3015787"/>
            <a:ext cx="83846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6" name="Text Box 54"/>
          <p:cNvSpPr txBox="1">
            <a:spLocks noChangeArrowheads="1"/>
          </p:cNvSpPr>
          <p:nvPr/>
        </p:nvSpPr>
        <p:spPr bwMode="auto">
          <a:xfrm>
            <a:off x="4375772" y="2617847"/>
            <a:ext cx="83846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7" name="Text Box 55"/>
          <p:cNvSpPr txBox="1">
            <a:spLocks noChangeArrowheads="1"/>
          </p:cNvSpPr>
          <p:nvPr/>
        </p:nvSpPr>
        <p:spPr bwMode="auto">
          <a:xfrm>
            <a:off x="4375772" y="3362902"/>
            <a:ext cx="932830" cy="29055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8" name="Text Box 56"/>
          <p:cNvSpPr txBox="1">
            <a:spLocks noChangeArrowheads="1"/>
          </p:cNvSpPr>
          <p:nvPr/>
        </p:nvSpPr>
        <p:spPr bwMode="auto">
          <a:xfrm>
            <a:off x="4375772" y="3788655"/>
            <a:ext cx="100460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01</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9" name="Text Box 57"/>
          <p:cNvSpPr txBox="1">
            <a:spLocks noChangeArrowheads="1"/>
          </p:cNvSpPr>
          <p:nvPr/>
        </p:nvSpPr>
        <p:spPr bwMode="auto">
          <a:xfrm>
            <a:off x="4375772" y="4262878"/>
            <a:ext cx="1295007"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01</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        </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0" name="Text Box 58"/>
          <p:cNvSpPr txBox="1">
            <a:spLocks noChangeArrowheads="1"/>
          </p:cNvSpPr>
          <p:nvPr/>
        </p:nvSpPr>
        <p:spPr bwMode="auto">
          <a:xfrm>
            <a:off x="4375772" y="4893253"/>
            <a:ext cx="932830"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10</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4" name="Rectangle 53"/>
          <p:cNvSpPr/>
          <p:nvPr/>
        </p:nvSpPr>
        <p:spPr>
          <a:xfrm>
            <a:off x="2991069" y="3072227"/>
            <a:ext cx="914400" cy="838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DFT</a:t>
            </a: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55" name="Rectangle 54"/>
          <p:cNvSpPr/>
          <p:nvPr/>
        </p:nvSpPr>
        <p:spPr>
          <a:xfrm>
            <a:off x="2991069" y="3986627"/>
            <a:ext cx="914400" cy="838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6" name="TextBox 65"/>
          <p:cNvSpPr txBox="1"/>
          <p:nvPr/>
        </p:nvSpPr>
        <p:spPr>
          <a:xfrm>
            <a:off x="3004132" y="3224627"/>
            <a:ext cx="838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DFT 2 </a:t>
            </a:r>
            <a:r>
              <a:rPr kumimoji="0" lang="en-US" sz="2000" b="0" i="0" u="none" strike="noStrike" kern="1200" cap="none" spc="0" normalizeH="0" baseline="0" noProof="0" err="1">
                <a:ln>
                  <a:noFill/>
                </a:ln>
                <a:solidFill>
                  <a:prstClr val="black"/>
                </a:solidFill>
                <a:effectLst/>
                <a:uLnTx/>
                <a:uFillTx/>
                <a:latin typeface="Calibri"/>
                <a:ea typeface="+mn-ea"/>
                <a:cs typeface="+mn-cs"/>
              </a:rPr>
              <a:t>điểm</a:t>
            </a:r>
            <a:endParaRPr kumimoji="0" lang="vi-VN" sz="2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TextBox 66"/>
          <p:cNvSpPr txBox="1"/>
          <p:nvPr/>
        </p:nvSpPr>
        <p:spPr>
          <a:xfrm>
            <a:off x="3004132" y="4062827"/>
            <a:ext cx="838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DFT 2 </a:t>
            </a:r>
            <a:r>
              <a:rPr kumimoji="0" lang="en-US" sz="2000" b="0" i="0" u="none" strike="noStrike" kern="1200" cap="none" spc="0" normalizeH="0" baseline="0" noProof="0" err="1">
                <a:ln>
                  <a:noFill/>
                </a:ln>
                <a:solidFill>
                  <a:prstClr val="black"/>
                </a:solidFill>
                <a:effectLst/>
                <a:uLnTx/>
                <a:uFillTx/>
                <a:latin typeface="Calibri"/>
                <a:ea typeface="+mn-ea"/>
                <a:cs typeface="+mn-cs"/>
              </a:rPr>
              <a:t>điểm</a:t>
            </a:r>
            <a:endParaRPr kumimoji="0" lang="vi-VN" sz="2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8763"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58762" name="Object 10"/>
          <p:cNvGraphicFramePr>
            <a:graphicFrameLocks noChangeAspect="1"/>
          </p:cNvGraphicFramePr>
          <p:nvPr/>
        </p:nvGraphicFramePr>
        <p:xfrm>
          <a:off x="970845" y="527464"/>
          <a:ext cx="3132232" cy="1638171"/>
        </p:xfrm>
        <a:graphic>
          <a:graphicData uri="http://schemas.openxmlformats.org/presentationml/2006/ole">
            <mc:AlternateContent xmlns:mc="http://schemas.openxmlformats.org/markup-compatibility/2006">
              <mc:Choice xmlns:v="urn:schemas-microsoft-com:vml" Requires="v">
                <p:oleObj spid="_x0000_s246785" name="Equation" r:id="rId3" imgW="1726920" imgH="990360" progId="Equation.DSMT4">
                  <p:embed/>
                </p:oleObj>
              </mc:Choice>
              <mc:Fallback>
                <p:oleObj name="Equation" r:id="rId3" imgW="1726920" imgH="990360" progId="Equation.DSMT4">
                  <p:embed/>
                  <p:pic>
                    <p:nvPicPr>
                      <p:cNvPr id="45876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845" y="527464"/>
                        <a:ext cx="3132232" cy="1638171"/>
                      </a:xfrm>
                      <a:prstGeom prst="rect">
                        <a:avLst/>
                      </a:prstGeom>
                      <a:noFill/>
                    </p:spPr>
                  </p:pic>
                </p:oleObj>
              </mc:Fallback>
            </mc:AlternateContent>
          </a:graphicData>
        </a:graphic>
      </p:graphicFrame>
      <p:sp>
        <p:nvSpPr>
          <p:cNvPr id="458765" name="Rectangle 1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58764" name="Object 12"/>
          <p:cNvGraphicFramePr>
            <a:graphicFrameLocks noChangeAspect="1"/>
          </p:cNvGraphicFramePr>
          <p:nvPr/>
        </p:nvGraphicFramePr>
        <p:xfrm>
          <a:off x="5706940" y="494240"/>
          <a:ext cx="3290304" cy="1635059"/>
        </p:xfrm>
        <a:graphic>
          <a:graphicData uri="http://schemas.openxmlformats.org/presentationml/2006/ole">
            <mc:AlternateContent xmlns:mc="http://schemas.openxmlformats.org/markup-compatibility/2006">
              <mc:Choice xmlns:v="urn:schemas-microsoft-com:vml" Requires="v">
                <p:oleObj spid="_x0000_s246786" name="Equation" r:id="rId5" imgW="1701720" imgH="990360" progId="Equation.DSMT4">
                  <p:embed/>
                </p:oleObj>
              </mc:Choice>
              <mc:Fallback>
                <p:oleObj name="Equation" r:id="rId5" imgW="1701720" imgH="990360" progId="Equation.DSMT4">
                  <p:embed/>
                  <p:pic>
                    <p:nvPicPr>
                      <p:cNvPr id="458764"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6940" y="494240"/>
                        <a:ext cx="3290304" cy="1635059"/>
                      </a:xfrm>
                      <a:prstGeom prst="rect">
                        <a:avLst/>
                      </a:prstGeom>
                      <a:noFill/>
                    </p:spPr>
                  </p:pic>
                </p:oleObj>
              </mc:Fallback>
            </mc:AlternateContent>
          </a:graphicData>
        </a:graphic>
      </p:graphicFrame>
      <p:graphicFrame>
        <p:nvGraphicFramePr>
          <p:cNvPr id="87" name="Object 2"/>
          <p:cNvGraphicFramePr>
            <a:graphicFrameLocks noChangeAspect="1"/>
          </p:cNvGraphicFramePr>
          <p:nvPr/>
        </p:nvGraphicFramePr>
        <p:xfrm>
          <a:off x="7923186" y="4674232"/>
          <a:ext cx="611216" cy="510696"/>
        </p:xfrm>
        <a:graphic>
          <a:graphicData uri="http://schemas.openxmlformats.org/presentationml/2006/ole">
            <mc:AlternateContent xmlns:mc="http://schemas.openxmlformats.org/markup-compatibility/2006">
              <mc:Choice xmlns:v="urn:schemas-microsoft-com:vml" Requires="v">
                <p:oleObj spid="_x0000_s246787" name="Equation" r:id="rId7" imgW="215640" imgH="241200" progId="Equation.DSMT4">
                  <p:embed/>
                </p:oleObj>
              </mc:Choice>
              <mc:Fallback>
                <p:oleObj name="Equation" r:id="rId7" imgW="215640" imgH="241200" progId="Equation.DSMT4">
                  <p:embed/>
                  <p:pic>
                    <p:nvPicPr>
                      <p:cNvPr id="87"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186" y="4674232"/>
                        <a:ext cx="611216" cy="510696"/>
                      </a:xfrm>
                      <a:prstGeom prst="rect">
                        <a:avLst/>
                      </a:prstGeom>
                      <a:noFill/>
                    </p:spPr>
                  </p:pic>
                </p:oleObj>
              </mc:Fallback>
            </mc:AlternateContent>
          </a:graphicData>
        </a:graphic>
      </p:graphicFrame>
      <p:cxnSp>
        <p:nvCxnSpPr>
          <p:cNvPr id="58" name="Straight Arrow Connector 57"/>
          <p:cNvCxnSpPr/>
          <p:nvPr/>
        </p:nvCxnSpPr>
        <p:spPr>
          <a:xfrm flipV="1">
            <a:off x="5916882" y="3224627"/>
            <a:ext cx="2133600" cy="9906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916882" y="3731901"/>
            <a:ext cx="2057400" cy="9144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903819" y="3263816"/>
            <a:ext cx="2133600" cy="9144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916882" y="3758027"/>
            <a:ext cx="2133600" cy="9144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70" name="Object 2"/>
          <p:cNvGraphicFramePr>
            <a:graphicFrameLocks noChangeAspect="1"/>
          </p:cNvGraphicFramePr>
          <p:nvPr/>
        </p:nvGraphicFramePr>
        <p:xfrm>
          <a:off x="7910781" y="3224626"/>
          <a:ext cx="580064" cy="434313"/>
        </p:xfrm>
        <a:graphic>
          <a:graphicData uri="http://schemas.openxmlformats.org/presentationml/2006/ole">
            <mc:AlternateContent xmlns:mc="http://schemas.openxmlformats.org/markup-compatibility/2006">
              <mc:Choice xmlns:v="urn:schemas-microsoft-com:vml" Requires="v">
                <p:oleObj spid="_x0000_s246788" name="Equation" r:id="rId9" imgW="215640" imgH="241200" progId="Equation.DSMT4">
                  <p:embed/>
                </p:oleObj>
              </mc:Choice>
              <mc:Fallback>
                <p:oleObj name="Equation" r:id="rId9" imgW="215640" imgH="241200" progId="Equation.DSMT4">
                  <p:embed/>
                  <p:pic>
                    <p:nvPicPr>
                      <p:cNvPr id="7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0781" y="3224626"/>
                        <a:ext cx="580064" cy="434313"/>
                      </a:xfrm>
                      <a:prstGeom prst="rect">
                        <a:avLst/>
                      </a:prstGeom>
                      <a:noFill/>
                    </p:spPr>
                  </p:pic>
                </p:oleObj>
              </mc:Fallback>
            </mc:AlternateContent>
          </a:graphicData>
        </a:graphic>
      </p:graphicFrame>
      <p:graphicFrame>
        <p:nvGraphicFramePr>
          <p:cNvPr id="71" name="Object 3"/>
          <p:cNvGraphicFramePr>
            <a:graphicFrameLocks noChangeAspect="1"/>
          </p:cNvGraphicFramePr>
          <p:nvPr/>
        </p:nvGraphicFramePr>
        <p:xfrm>
          <a:off x="7898081" y="3668547"/>
          <a:ext cx="557323" cy="470480"/>
        </p:xfrm>
        <a:graphic>
          <a:graphicData uri="http://schemas.openxmlformats.org/presentationml/2006/ole">
            <mc:AlternateContent xmlns:mc="http://schemas.openxmlformats.org/markup-compatibility/2006">
              <mc:Choice xmlns:v="urn:schemas-microsoft-com:vml" Requires="v">
                <p:oleObj spid="_x0000_s246789" name="Equation" r:id="rId11" imgW="215640" imgH="241200" progId="Equation.DSMT4">
                  <p:embed/>
                </p:oleObj>
              </mc:Choice>
              <mc:Fallback>
                <p:oleObj name="Equation" r:id="rId11" imgW="215640" imgH="241200" progId="Equation.DSMT4">
                  <p:embed/>
                  <p:pic>
                    <p:nvPicPr>
                      <p:cNvPr id="71"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8081" y="3668547"/>
                        <a:ext cx="557323" cy="470480"/>
                      </a:xfrm>
                      <a:prstGeom prst="rect">
                        <a:avLst/>
                      </a:prstGeom>
                      <a:noFill/>
                    </p:spPr>
                  </p:pic>
                </p:oleObj>
              </mc:Fallback>
            </mc:AlternateContent>
          </a:graphicData>
        </a:graphic>
      </p:graphicFrame>
      <p:graphicFrame>
        <p:nvGraphicFramePr>
          <p:cNvPr id="88" name="Object 2"/>
          <p:cNvGraphicFramePr>
            <a:graphicFrameLocks noChangeAspect="1"/>
          </p:cNvGraphicFramePr>
          <p:nvPr/>
        </p:nvGraphicFramePr>
        <p:xfrm>
          <a:off x="7927144" y="4137672"/>
          <a:ext cx="507617" cy="422299"/>
        </p:xfrm>
        <a:graphic>
          <a:graphicData uri="http://schemas.openxmlformats.org/presentationml/2006/ole">
            <mc:AlternateContent xmlns:mc="http://schemas.openxmlformats.org/markup-compatibility/2006">
              <mc:Choice xmlns:v="urn:schemas-microsoft-com:vml" Requires="v">
                <p:oleObj spid="_x0000_s246790" name="Equation" r:id="rId13" imgW="215640" imgH="241200" progId="Equation.DSMT4">
                  <p:embed/>
                </p:oleObj>
              </mc:Choice>
              <mc:Fallback>
                <p:oleObj name="Equation" r:id="rId13" imgW="215640" imgH="241200" progId="Equation.DSMT4">
                  <p:embed/>
                  <p:pic>
                    <p:nvPicPr>
                      <p:cNvPr id="88" name="Object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7144" y="4137672"/>
                        <a:ext cx="507617" cy="422299"/>
                      </a:xfrm>
                      <a:prstGeom prst="rect">
                        <a:avLst/>
                      </a:prstGeom>
                      <a:noFill/>
                    </p:spPr>
                  </p:pic>
                </p:oleObj>
              </mc:Fallback>
            </mc:AlternateContent>
          </a:graphicData>
        </a:graphic>
      </p:graphicFrame>
      <p:cxnSp>
        <p:nvCxnSpPr>
          <p:cNvPr id="458754" name="Straight Connector 458753"/>
          <p:cNvCxnSpPr/>
          <p:nvPr/>
        </p:nvCxnSpPr>
        <p:spPr>
          <a:xfrm>
            <a:off x="3918428" y="3264932"/>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916080" y="3712756"/>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916080" y="4191056"/>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916083" y="4655291"/>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58756" name="Straight Connector 458755"/>
          <p:cNvCxnSpPr/>
          <p:nvPr/>
        </p:nvCxnSpPr>
        <p:spPr>
          <a:xfrm flipV="1">
            <a:off x="5200169" y="3250864"/>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5168492" y="3696877"/>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168492" y="4176936"/>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5184211" y="4642916"/>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58768" name="Straight Arrow Connector 458767"/>
          <p:cNvCxnSpPr/>
          <p:nvPr/>
        </p:nvCxnSpPr>
        <p:spPr>
          <a:xfrm>
            <a:off x="7516327" y="4644295"/>
            <a:ext cx="2631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8771" name="Group 458770"/>
          <p:cNvGrpSpPr/>
          <p:nvPr/>
        </p:nvGrpSpPr>
        <p:grpSpPr>
          <a:xfrm>
            <a:off x="1686154" y="5090628"/>
            <a:ext cx="7970052" cy="1788084"/>
            <a:chOff x="1686154" y="5090628"/>
            <a:chExt cx="7970052" cy="1788084"/>
          </a:xfrm>
        </p:grpSpPr>
        <p:graphicFrame>
          <p:nvGraphicFramePr>
            <p:cNvPr id="85" name="Object 2"/>
            <p:cNvGraphicFramePr>
              <a:graphicFrameLocks noChangeAspect="1"/>
            </p:cNvGraphicFramePr>
            <p:nvPr/>
          </p:nvGraphicFramePr>
          <p:xfrm>
            <a:off x="7877217" y="6482670"/>
            <a:ext cx="215900" cy="381000"/>
          </p:xfrm>
          <a:graphic>
            <a:graphicData uri="http://schemas.openxmlformats.org/presentationml/2006/ole">
              <mc:AlternateContent xmlns:mc="http://schemas.openxmlformats.org/markup-compatibility/2006">
                <mc:Choice xmlns:v="urn:schemas-microsoft-com:vml" Requires="v">
                  <p:oleObj spid="_x0000_s246791" name="Equation" r:id="rId15" imgW="215640" imgH="241200" progId="Equation.DSMT4">
                    <p:embed/>
                  </p:oleObj>
                </mc:Choice>
                <mc:Fallback>
                  <p:oleObj name="Equation" r:id="rId15" imgW="215640" imgH="241200" progId="Equation.DSMT4">
                    <p:embed/>
                    <p:pic>
                      <p:nvPicPr>
                        <p:cNvPr id="85"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877217" y="6482670"/>
                          <a:ext cx="215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AutoShape 10"/>
            <p:cNvCxnSpPr>
              <a:cxnSpLocks noChangeShapeType="1"/>
            </p:cNvCxnSpPr>
            <p:nvPr/>
          </p:nvCxnSpPr>
          <p:spPr bwMode="auto">
            <a:xfrm>
              <a:off x="2251929" y="6683518"/>
              <a:ext cx="722123" cy="0"/>
            </a:xfrm>
            <a:prstGeom prst="straightConnector1">
              <a:avLst/>
            </a:prstGeom>
            <a:noFill/>
            <a:ln w="9525">
              <a:solidFill>
                <a:srgbClr val="000000"/>
              </a:solidFill>
              <a:round/>
              <a:headEnd/>
              <a:tailEnd type="triangle" w="med" len="med"/>
            </a:ln>
          </p:spPr>
        </p:cxnSp>
        <p:cxnSp>
          <p:nvCxnSpPr>
            <p:cNvPr id="11" name="AutoShape 11"/>
            <p:cNvCxnSpPr>
              <a:cxnSpLocks noChangeShapeType="1"/>
            </p:cNvCxnSpPr>
            <p:nvPr/>
          </p:nvCxnSpPr>
          <p:spPr bwMode="auto">
            <a:xfrm>
              <a:off x="2251929" y="6236510"/>
              <a:ext cx="722123" cy="0"/>
            </a:xfrm>
            <a:prstGeom prst="straightConnector1">
              <a:avLst/>
            </a:prstGeom>
            <a:noFill/>
            <a:ln w="9525">
              <a:solidFill>
                <a:srgbClr val="000000"/>
              </a:solidFill>
              <a:round/>
              <a:headEnd/>
              <a:tailEnd type="triangle" w="med" len="med"/>
            </a:ln>
          </p:spPr>
        </p:cxnSp>
        <p:cxnSp>
          <p:nvCxnSpPr>
            <p:cNvPr id="12" name="AutoShape 12"/>
            <p:cNvCxnSpPr>
              <a:cxnSpLocks noChangeShapeType="1"/>
            </p:cNvCxnSpPr>
            <p:nvPr/>
          </p:nvCxnSpPr>
          <p:spPr bwMode="auto">
            <a:xfrm>
              <a:off x="2251929" y="5800677"/>
              <a:ext cx="722123" cy="0"/>
            </a:xfrm>
            <a:prstGeom prst="straightConnector1">
              <a:avLst/>
            </a:prstGeom>
            <a:noFill/>
            <a:ln w="9525">
              <a:solidFill>
                <a:srgbClr val="000000"/>
              </a:solidFill>
              <a:round/>
              <a:headEnd/>
              <a:tailEnd type="triangle" w="med" len="med"/>
            </a:ln>
          </p:spPr>
        </p:cxnSp>
        <p:cxnSp>
          <p:nvCxnSpPr>
            <p:cNvPr id="13" name="AutoShape 13"/>
            <p:cNvCxnSpPr>
              <a:cxnSpLocks noChangeShapeType="1"/>
            </p:cNvCxnSpPr>
            <p:nvPr/>
          </p:nvCxnSpPr>
          <p:spPr bwMode="auto">
            <a:xfrm>
              <a:off x="2251929" y="5364844"/>
              <a:ext cx="722123" cy="0"/>
            </a:xfrm>
            <a:prstGeom prst="straightConnector1">
              <a:avLst/>
            </a:prstGeom>
            <a:noFill/>
            <a:ln w="9525">
              <a:solidFill>
                <a:srgbClr val="000000"/>
              </a:solidFill>
              <a:round/>
              <a:headEnd/>
              <a:tailEnd type="triangle" w="med" len="med"/>
            </a:ln>
          </p:spPr>
        </p:cxnSp>
        <p:sp>
          <p:nvSpPr>
            <p:cNvPr id="26" name="Text Box 34"/>
            <p:cNvSpPr txBox="1">
              <a:spLocks noChangeArrowheads="1"/>
            </p:cNvSpPr>
            <p:nvPr/>
          </p:nvSpPr>
          <p:spPr bwMode="auto">
            <a:xfrm>
              <a:off x="1686154" y="5140885"/>
              <a:ext cx="675586" cy="3464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35"/>
            <p:cNvSpPr txBox="1">
              <a:spLocks noChangeArrowheads="1"/>
            </p:cNvSpPr>
            <p:nvPr/>
          </p:nvSpPr>
          <p:spPr bwMode="auto">
            <a:xfrm>
              <a:off x="1780944" y="5560214"/>
              <a:ext cx="615409"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36"/>
            <p:cNvSpPr txBox="1">
              <a:spLocks noChangeArrowheads="1"/>
            </p:cNvSpPr>
            <p:nvPr/>
          </p:nvSpPr>
          <p:spPr bwMode="auto">
            <a:xfrm>
              <a:off x="1781691" y="5979025"/>
              <a:ext cx="591338"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 Box 37"/>
            <p:cNvSpPr txBox="1">
              <a:spLocks noChangeArrowheads="1"/>
            </p:cNvSpPr>
            <p:nvPr/>
          </p:nvSpPr>
          <p:spPr bwMode="auto">
            <a:xfrm>
              <a:off x="1780086" y="6459445"/>
              <a:ext cx="604978" cy="33525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Text Box 38"/>
            <p:cNvSpPr txBox="1">
              <a:spLocks noChangeArrowheads="1"/>
            </p:cNvSpPr>
            <p:nvPr/>
          </p:nvSpPr>
          <p:spPr bwMode="auto">
            <a:xfrm>
              <a:off x="8645178" y="5090628"/>
              <a:ext cx="92351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5" name="Text Box 43"/>
            <p:cNvSpPr txBox="1">
              <a:spLocks noChangeArrowheads="1"/>
            </p:cNvSpPr>
            <p:nvPr/>
          </p:nvSpPr>
          <p:spPr bwMode="auto">
            <a:xfrm>
              <a:off x="8661281" y="5571503"/>
              <a:ext cx="99492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6" name="Text Box 44"/>
            <p:cNvSpPr txBox="1">
              <a:spLocks noChangeArrowheads="1"/>
            </p:cNvSpPr>
            <p:nvPr/>
          </p:nvSpPr>
          <p:spPr bwMode="auto">
            <a:xfrm>
              <a:off x="8645925" y="5989973"/>
              <a:ext cx="911479"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7" name="Text Box 45"/>
            <p:cNvSpPr txBox="1">
              <a:spLocks noChangeArrowheads="1"/>
            </p:cNvSpPr>
            <p:nvPr/>
          </p:nvSpPr>
          <p:spPr bwMode="auto">
            <a:xfrm>
              <a:off x="8648910" y="6436867"/>
              <a:ext cx="863338"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 </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1" name="Text Box 59"/>
            <p:cNvSpPr txBox="1">
              <a:spLocks noChangeArrowheads="1"/>
            </p:cNvSpPr>
            <p:nvPr/>
          </p:nvSpPr>
          <p:spPr bwMode="auto">
            <a:xfrm>
              <a:off x="4375772" y="5402095"/>
              <a:ext cx="95829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20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10</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2" name="Text Box 60"/>
            <p:cNvSpPr txBox="1">
              <a:spLocks noChangeArrowheads="1"/>
            </p:cNvSpPr>
            <p:nvPr/>
          </p:nvSpPr>
          <p:spPr bwMode="auto">
            <a:xfrm>
              <a:off x="4375772" y="5851338"/>
              <a:ext cx="974823" cy="34047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11</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3" name="Text Box 61"/>
            <p:cNvSpPr txBox="1">
              <a:spLocks noChangeArrowheads="1"/>
            </p:cNvSpPr>
            <p:nvPr/>
          </p:nvSpPr>
          <p:spPr bwMode="auto">
            <a:xfrm>
              <a:off x="4375772" y="6281211"/>
              <a:ext cx="83846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0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11</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6" name="Rectangle 55"/>
            <p:cNvSpPr/>
            <p:nvPr/>
          </p:nvSpPr>
          <p:spPr>
            <a:xfrm>
              <a:off x="2993247" y="5126112"/>
              <a:ext cx="914400" cy="838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57" name="Rectangle 56"/>
            <p:cNvSpPr/>
            <p:nvPr/>
          </p:nvSpPr>
          <p:spPr>
            <a:xfrm>
              <a:off x="2991069" y="6040512"/>
              <a:ext cx="914400" cy="8382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68" name="TextBox 67"/>
            <p:cNvSpPr txBox="1"/>
            <p:nvPr/>
          </p:nvSpPr>
          <p:spPr>
            <a:xfrm>
              <a:off x="3004132" y="5278512"/>
              <a:ext cx="838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DFT 2 </a:t>
              </a:r>
              <a:r>
                <a:rPr kumimoji="0" lang="en-US" sz="2000" b="0" i="0" u="none" strike="noStrike" kern="1200" cap="none" spc="0" normalizeH="0" baseline="0" noProof="0" err="1">
                  <a:ln>
                    <a:noFill/>
                  </a:ln>
                  <a:solidFill>
                    <a:prstClr val="black"/>
                  </a:solidFill>
                  <a:effectLst/>
                  <a:uLnTx/>
                  <a:uFillTx/>
                  <a:latin typeface="Calibri"/>
                  <a:ea typeface="+mn-ea"/>
                  <a:cs typeface="+mn-cs"/>
                </a:rPr>
                <a:t>điểm</a:t>
              </a:r>
              <a:endParaRPr kumimoji="0" lang="vi-VN" sz="2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9" name="TextBox 68"/>
            <p:cNvSpPr txBox="1"/>
            <p:nvPr/>
          </p:nvSpPr>
          <p:spPr>
            <a:xfrm>
              <a:off x="3004132" y="6116712"/>
              <a:ext cx="838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DFT 2 </a:t>
              </a:r>
              <a:r>
                <a:rPr kumimoji="0" lang="en-US" sz="2000" b="0" i="0" u="none" strike="noStrike" kern="1200" cap="none" spc="0" normalizeH="0" baseline="0" noProof="0" err="1">
                  <a:ln>
                    <a:noFill/>
                  </a:ln>
                  <a:solidFill>
                    <a:prstClr val="black"/>
                  </a:solidFill>
                  <a:effectLst/>
                  <a:uLnTx/>
                  <a:uFillTx/>
                  <a:latin typeface="Calibri"/>
                  <a:ea typeface="+mn-ea"/>
                  <a:cs typeface="+mn-cs"/>
                </a:rPr>
                <a:t>điểm</a:t>
              </a:r>
              <a:endParaRPr kumimoji="0" lang="vi-VN" sz="2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cxnSp>
          <p:nvCxnSpPr>
            <p:cNvPr id="62" name="Straight Arrow Connector 61"/>
            <p:cNvCxnSpPr/>
            <p:nvPr/>
          </p:nvCxnSpPr>
          <p:spPr>
            <a:xfrm flipV="1">
              <a:off x="5903819" y="5398947"/>
              <a:ext cx="2133600" cy="8382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903819" y="5819136"/>
              <a:ext cx="2133600" cy="8382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927767" y="5398947"/>
              <a:ext cx="2057400" cy="8382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956071" y="5793010"/>
              <a:ext cx="2057400" cy="838200"/>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graphicFrame>
          <p:nvGraphicFramePr>
            <p:cNvPr id="74" name="Object 6"/>
            <p:cNvGraphicFramePr>
              <a:graphicFrameLocks noChangeAspect="1"/>
            </p:cNvGraphicFramePr>
            <p:nvPr/>
          </p:nvGraphicFramePr>
          <p:xfrm>
            <a:off x="7885019" y="5361936"/>
            <a:ext cx="215900" cy="381000"/>
          </p:xfrm>
          <a:graphic>
            <a:graphicData uri="http://schemas.openxmlformats.org/presentationml/2006/ole">
              <mc:AlternateContent xmlns:mc="http://schemas.openxmlformats.org/markup-compatibility/2006">
                <mc:Choice xmlns:v="urn:schemas-microsoft-com:vml" Requires="v">
                  <p:oleObj spid="_x0000_s246792" name="Equation" r:id="rId17" imgW="215640" imgH="241200" progId="Equation.DSMT4">
                    <p:embed/>
                  </p:oleObj>
                </mc:Choice>
                <mc:Fallback>
                  <p:oleObj name="Equation" r:id="rId17" imgW="215640" imgH="241200" progId="Equation.DSMT4">
                    <p:embed/>
                    <p:pic>
                      <p:nvPicPr>
                        <p:cNvPr id="74" name="Object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85019" y="5361936"/>
                          <a:ext cx="215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 name="Object 7"/>
            <p:cNvGraphicFramePr>
              <a:graphicFrameLocks noChangeAspect="1"/>
            </p:cNvGraphicFramePr>
            <p:nvPr/>
          </p:nvGraphicFramePr>
          <p:xfrm>
            <a:off x="7885019" y="5819136"/>
            <a:ext cx="215900" cy="381000"/>
          </p:xfrm>
          <a:graphic>
            <a:graphicData uri="http://schemas.openxmlformats.org/presentationml/2006/ole">
              <mc:AlternateContent xmlns:mc="http://schemas.openxmlformats.org/markup-compatibility/2006">
                <mc:Choice xmlns:v="urn:schemas-microsoft-com:vml" Requires="v">
                  <p:oleObj spid="_x0000_s246793" name="Equation" r:id="rId19" imgW="215640" imgH="241200" progId="Equation.DSMT4">
                    <p:embed/>
                  </p:oleObj>
                </mc:Choice>
                <mc:Fallback>
                  <p:oleObj name="Equation" r:id="rId19" imgW="215640" imgH="241200" progId="Equation.DSMT4">
                    <p:embed/>
                    <p:pic>
                      <p:nvPicPr>
                        <p:cNvPr id="75"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85019" y="5819136"/>
                          <a:ext cx="215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 name="Object 2"/>
            <p:cNvGraphicFramePr>
              <a:graphicFrameLocks noChangeAspect="1"/>
            </p:cNvGraphicFramePr>
            <p:nvPr/>
          </p:nvGraphicFramePr>
          <p:xfrm>
            <a:off x="7953229" y="6222772"/>
            <a:ext cx="215900" cy="381000"/>
          </p:xfrm>
          <a:graphic>
            <a:graphicData uri="http://schemas.openxmlformats.org/presentationml/2006/ole">
              <mc:AlternateContent xmlns:mc="http://schemas.openxmlformats.org/markup-compatibility/2006">
                <mc:Choice xmlns:v="urn:schemas-microsoft-com:vml" Requires="v">
                  <p:oleObj spid="_x0000_s246794" name="Equation" r:id="rId21" imgW="215640" imgH="241200" progId="Equation.DSMT4">
                    <p:embed/>
                  </p:oleObj>
                </mc:Choice>
                <mc:Fallback>
                  <p:oleObj name="Equation" r:id="rId21" imgW="215640" imgH="241200" progId="Equation.DSMT4">
                    <p:embed/>
                    <p:pic>
                      <p:nvPicPr>
                        <p:cNvPr id="86"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53229" y="6222772"/>
                          <a:ext cx="215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2" name="Straight Connector 91"/>
            <p:cNvCxnSpPr/>
            <p:nvPr/>
          </p:nvCxnSpPr>
          <p:spPr>
            <a:xfrm>
              <a:off x="3916082" y="5358674"/>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919537" y="5798070"/>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16080" y="6232610"/>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916080" y="6676892"/>
              <a:ext cx="1257310" cy="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5177240" y="5343536"/>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5178693" y="5780873"/>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191308" y="6228684"/>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5191308" y="6667126"/>
              <a:ext cx="3428478" cy="16392"/>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7528047" y="6231605"/>
              <a:ext cx="2631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7511634" y="6665359"/>
              <a:ext cx="2631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p:cNvCxnSpPr/>
          <p:nvPr/>
        </p:nvCxnSpPr>
        <p:spPr>
          <a:xfrm>
            <a:off x="7664034" y="4173022"/>
            <a:ext cx="2631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7168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87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5875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1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3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8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5876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5877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31" grpId="0" animBg="1"/>
      <p:bldP spid="32" grpId="0" animBg="1"/>
      <p:bldP spid="33" grpId="0" animBg="1"/>
      <p:bldP spid="34" grpId="0" animBg="1"/>
      <p:bldP spid="46" grpId="0" animBg="1"/>
      <p:bldP spid="47" grpId="0" animBg="1"/>
      <p:bldP spid="48" grpId="0" animBg="1"/>
      <p:bldP spid="49" grpId="0" animBg="1"/>
      <p:bldP spid="54" grpId="0" animBg="1"/>
      <p:bldP spid="5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6948" y="36124"/>
            <a:ext cx="57748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Xác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định</a:t>
            </a:r>
            <a:r>
              <a:rPr kumimoji="0" lang="en-US" sz="2400" b="0" i="0" u="none" strike="noStrike" kern="1200" cap="none" spc="0" normalizeH="0" baseline="0" noProof="0">
                <a:ln>
                  <a:noFill/>
                </a:ln>
                <a:solidFill>
                  <a:prstClr val="black"/>
                </a:solidFill>
                <a:effectLst/>
                <a:uLnTx/>
                <a:uFillTx/>
                <a:latin typeface="Calibri"/>
                <a:ea typeface="+mn-ea"/>
                <a:cs typeface="+mn-cs"/>
              </a:rPr>
              <a:t> DFT_2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lưu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đồ</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cánh</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bướm</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cxnSp>
        <p:nvCxnSpPr>
          <p:cNvPr id="6" name="Straight Arrow Connector 5"/>
          <p:cNvCxnSpPr/>
          <p:nvPr/>
        </p:nvCxnSpPr>
        <p:spPr>
          <a:xfrm>
            <a:off x="1290711" y="966571"/>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290711" y="1741634"/>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366911" y="966571"/>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290711" y="1011726"/>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 Box 30"/>
          <p:cNvSpPr txBox="1">
            <a:spLocks noChangeArrowheads="1"/>
          </p:cNvSpPr>
          <p:nvPr/>
        </p:nvSpPr>
        <p:spPr bwMode="auto">
          <a:xfrm>
            <a:off x="604911" y="422418"/>
            <a:ext cx="5993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32"/>
          <p:cNvSpPr txBox="1">
            <a:spLocks noChangeArrowheads="1"/>
          </p:cNvSpPr>
          <p:nvPr/>
        </p:nvSpPr>
        <p:spPr bwMode="auto">
          <a:xfrm>
            <a:off x="462845" y="1477932"/>
            <a:ext cx="71204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 name="Text Box 54"/>
          <p:cNvSpPr txBox="1">
            <a:spLocks noChangeArrowheads="1"/>
          </p:cNvSpPr>
          <p:nvPr/>
        </p:nvSpPr>
        <p:spPr bwMode="auto">
          <a:xfrm>
            <a:off x="3576711" y="667652"/>
            <a:ext cx="984000" cy="5239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55"/>
          <p:cNvSpPr txBox="1">
            <a:spLocks noChangeArrowheads="1"/>
          </p:cNvSpPr>
          <p:nvPr/>
        </p:nvSpPr>
        <p:spPr bwMode="auto">
          <a:xfrm>
            <a:off x="3576710" y="1534377"/>
            <a:ext cx="1254933" cy="381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aphicFrame>
        <p:nvGraphicFramePr>
          <p:cNvPr id="14" name="Object 13"/>
          <p:cNvGraphicFramePr>
            <a:graphicFrameLocks noChangeAspect="1"/>
          </p:cNvGraphicFramePr>
          <p:nvPr/>
        </p:nvGraphicFramePr>
        <p:xfrm>
          <a:off x="3348111" y="998685"/>
          <a:ext cx="406400" cy="363537"/>
        </p:xfrm>
        <a:graphic>
          <a:graphicData uri="http://schemas.openxmlformats.org/presentationml/2006/ole">
            <mc:AlternateContent xmlns:mc="http://schemas.openxmlformats.org/markup-compatibility/2006">
              <mc:Choice xmlns:v="urn:schemas-microsoft-com:vml" Requires="v">
                <p:oleObj spid="_x0000_s247809" name="Equation" r:id="rId3" imgW="253800" imgH="241200" progId="Equation.DSMT4">
                  <p:embed/>
                </p:oleObj>
              </mc:Choice>
              <mc:Fallback>
                <p:oleObj name="Equation" r:id="rId3" imgW="253800" imgH="241200" progId="Equation.DSMT4">
                  <p:embed/>
                  <p:pic>
                    <p:nvPicPr>
                      <p:cNvPr id="14"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111" y="998685"/>
                        <a:ext cx="406400"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nvGraphicFramePr>
        <p:xfrm>
          <a:off x="3368749" y="1760685"/>
          <a:ext cx="365125" cy="363537"/>
        </p:xfrm>
        <a:graphic>
          <a:graphicData uri="http://schemas.openxmlformats.org/presentationml/2006/ole">
            <mc:AlternateContent xmlns:mc="http://schemas.openxmlformats.org/markup-compatibility/2006">
              <mc:Choice xmlns:v="urn:schemas-microsoft-com:vml" Requires="v">
                <p:oleObj spid="_x0000_s247810" name="Equation" r:id="rId5" imgW="228600" imgH="241200" progId="Equation.DSMT4">
                  <p:embed/>
                </p:oleObj>
              </mc:Choice>
              <mc:Fallback>
                <p:oleObj name="Equation" r:id="rId5" imgW="228600" imgH="241200" progId="Equation.DSMT4">
                  <p:embed/>
                  <p:pic>
                    <p:nvPicPr>
                      <p:cNvPr id="1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8749" y="1760685"/>
                        <a:ext cx="365125"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5557911" y="869853"/>
          <a:ext cx="3205089" cy="998684"/>
        </p:xfrm>
        <a:graphic>
          <a:graphicData uri="http://schemas.openxmlformats.org/presentationml/2006/ole">
            <mc:AlternateContent xmlns:mc="http://schemas.openxmlformats.org/markup-compatibility/2006">
              <mc:Choice xmlns:v="urn:schemas-microsoft-com:vml" Requires="v">
                <p:oleObj spid="_x0000_s247811" name="Equation" r:id="rId7" imgW="1511280" imgH="482400" progId="Equation.DSMT4">
                  <p:embed/>
                </p:oleObj>
              </mc:Choice>
              <mc:Fallback>
                <p:oleObj name="Equation" r:id="rId7" imgW="1511280" imgH="482400" progId="Equation.DSMT4">
                  <p:embed/>
                  <p:pic>
                    <p:nvPicPr>
                      <p:cNvPr id="16"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7911" y="869853"/>
                        <a:ext cx="3205089" cy="998684"/>
                      </a:xfrm>
                      <a:prstGeom prst="rect">
                        <a:avLst/>
                      </a:prstGeom>
                      <a:noFill/>
                    </p:spPr>
                  </p:pic>
                </p:oleObj>
              </mc:Fallback>
            </mc:AlternateContent>
          </a:graphicData>
        </a:graphic>
      </p:graphicFrame>
      <p:sp>
        <p:nvSpPr>
          <p:cNvPr id="17" name="TextBox 16"/>
          <p:cNvSpPr txBox="1"/>
          <p:nvPr/>
        </p:nvSpPr>
        <p:spPr>
          <a:xfrm flipH="1">
            <a:off x="216876" y="2239932"/>
            <a:ext cx="32074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Ta </a:t>
            </a:r>
            <a:r>
              <a:rPr kumimoji="0" lang="en-US" sz="2400" b="0" i="0" u="none" strike="noStrike" kern="1200" cap="none" spc="0" normalizeH="0" baseline="0" noProof="0" err="1">
                <a:ln>
                  <a:noFill/>
                </a:ln>
                <a:solidFill>
                  <a:prstClr val="black"/>
                </a:solidFill>
                <a:effectLst/>
                <a:uLnTx/>
                <a:uFillTx/>
                <a:latin typeface="Calibri"/>
                <a:ea typeface="+mn-ea"/>
                <a:cs typeface="+mn-cs"/>
              </a:rPr>
              <a:t>lại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8" name="Object 17"/>
          <p:cNvGraphicFramePr>
            <a:graphicFrameLocks noChangeAspect="1"/>
          </p:cNvGraphicFramePr>
          <p:nvPr/>
        </p:nvGraphicFramePr>
        <p:xfrm>
          <a:off x="1204297" y="2636290"/>
          <a:ext cx="2677214" cy="597885"/>
        </p:xfrm>
        <a:graphic>
          <a:graphicData uri="http://schemas.openxmlformats.org/presentationml/2006/ole">
            <mc:AlternateContent xmlns:mc="http://schemas.openxmlformats.org/markup-compatibility/2006">
              <mc:Choice xmlns:v="urn:schemas-microsoft-com:vml" Requires="v">
                <p:oleObj spid="_x0000_s247812" name="Equation" r:id="rId9" imgW="1002960" imgH="241200" progId="Equation.DSMT4">
                  <p:embed/>
                </p:oleObj>
              </mc:Choice>
              <mc:Fallback>
                <p:oleObj name="Equation" r:id="rId9" imgW="1002960" imgH="241200" progId="Equation.DSMT4">
                  <p:embed/>
                  <p:pic>
                    <p:nvPicPr>
                      <p:cNvPr id="18"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97" y="2636290"/>
                        <a:ext cx="2677214" cy="597885"/>
                      </a:xfrm>
                      <a:prstGeom prst="rect">
                        <a:avLst/>
                      </a:prstGeom>
                      <a:noFill/>
                    </p:spPr>
                  </p:pic>
                </p:oleObj>
              </mc:Fallback>
            </mc:AlternateContent>
          </a:graphicData>
        </a:graphic>
      </p:graphicFrame>
      <p:grpSp>
        <p:nvGrpSpPr>
          <p:cNvPr id="19" name="Group 18"/>
          <p:cNvGrpSpPr/>
          <p:nvPr/>
        </p:nvGrpSpPr>
        <p:grpSpPr>
          <a:xfrm>
            <a:off x="638778" y="3370427"/>
            <a:ext cx="4070063" cy="1603026"/>
            <a:chOff x="2091267" y="-2826"/>
            <a:chExt cx="4070063" cy="1603026"/>
          </a:xfrm>
        </p:grpSpPr>
        <p:cxnSp>
          <p:nvCxnSpPr>
            <p:cNvPr id="20" name="Straight Arrow Connector 19"/>
            <p:cNvCxnSpPr/>
            <p:nvPr/>
          </p:nvCxnSpPr>
          <p:spPr>
            <a:xfrm>
              <a:off x="2819400" y="5187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9400" y="12938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895600" y="5187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819400" y="5187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 Box 30"/>
            <p:cNvSpPr txBox="1">
              <a:spLocks noChangeArrowheads="1"/>
            </p:cNvSpPr>
            <p:nvPr/>
          </p:nvSpPr>
          <p:spPr bwMode="auto">
            <a:xfrm>
              <a:off x="2133600" y="-2826"/>
              <a:ext cx="5993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2"/>
            <p:cNvSpPr txBox="1">
              <a:spLocks noChangeArrowheads="1"/>
            </p:cNvSpPr>
            <p:nvPr/>
          </p:nvSpPr>
          <p:spPr bwMode="auto">
            <a:xfrm>
              <a:off x="2091267" y="1063977"/>
              <a:ext cx="5897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6" name="Text Box 54"/>
            <p:cNvSpPr txBox="1">
              <a:spLocks noChangeArrowheads="1"/>
            </p:cNvSpPr>
            <p:nvPr/>
          </p:nvSpPr>
          <p:spPr bwMode="auto">
            <a:xfrm>
              <a:off x="5105399" y="324555"/>
              <a:ext cx="1055931"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55"/>
            <p:cNvSpPr txBox="1">
              <a:spLocks noChangeArrowheads="1"/>
            </p:cNvSpPr>
            <p:nvPr/>
          </p:nvSpPr>
          <p:spPr bwMode="auto">
            <a:xfrm>
              <a:off x="5105400" y="990600"/>
              <a:ext cx="1055930" cy="381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24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00</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55"/>
            <p:cNvSpPr txBox="1">
              <a:spLocks noChangeArrowheads="1"/>
            </p:cNvSpPr>
            <p:nvPr/>
          </p:nvSpPr>
          <p:spPr bwMode="auto">
            <a:xfrm>
              <a:off x="4724400" y="1371600"/>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aphicFrame>
        <p:nvGraphicFramePr>
          <p:cNvPr id="29" name="Object 28"/>
          <p:cNvGraphicFramePr>
            <a:graphicFrameLocks noChangeAspect="1"/>
          </p:cNvGraphicFramePr>
          <p:nvPr/>
        </p:nvGraphicFramePr>
        <p:xfrm>
          <a:off x="5623242" y="3762375"/>
          <a:ext cx="4929187" cy="946150"/>
        </p:xfrm>
        <a:graphic>
          <a:graphicData uri="http://schemas.openxmlformats.org/presentationml/2006/ole">
            <mc:AlternateContent xmlns:mc="http://schemas.openxmlformats.org/markup-compatibility/2006">
              <mc:Choice xmlns:v="urn:schemas-microsoft-com:vml" Requires="v">
                <p:oleObj spid="_x0000_s247813" name="Equation" r:id="rId11" imgW="2323800" imgH="457200" progId="Equation.DSMT4">
                  <p:embed/>
                </p:oleObj>
              </mc:Choice>
              <mc:Fallback>
                <p:oleObj name="Equation" r:id="rId11" imgW="2323800" imgH="457200" progId="Equation.DSMT4">
                  <p:embed/>
                  <p:pic>
                    <p:nvPicPr>
                      <p:cNvPr id="29" name="Object 28"/>
                      <p:cNvPicPr>
                        <a:picLocks noChangeAspect="1" noChangeArrowheads="1"/>
                      </p:cNvPicPr>
                      <p:nvPr/>
                    </p:nvPicPr>
                    <p:blipFill>
                      <a:blip r:embed="rId12"/>
                      <a:srcRect/>
                      <a:stretch>
                        <a:fillRect/>
                      </a:stretch>
                    </p:blipFill>
                    <p:spPr bwMode="auto">
                      <a:xfrm>
                        <a:off x="5623242" y="3762375"/>
                        <a:ext cx="4929187" cy="946150"/>
                      </a:xfrm>
                      <a:prstGeom prst="rect">
                        <a:avLst/>
                      </a:prstGeom>
                      <a:noFill/>
                    </p:spPr>
                  </p:pic>
                </p:oleObj>
              </mc:Fallback>
            </mc:AlternateContent>
          </a:graphicData>
        </a:graphic>
      </p:graphicFrame>
    </p:spTree>
    <p:extLst>
      <p:ext uri="{BB962C8B-B14F-4D97-AF65-F5344CB8AC3E}">
        <p14:creationId xmlns:p14="http://schemas.microsoft.com/office/powerpoint/2010/main" val="2140376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P spid="13" grpId="0" animBg="1"/>
      <p:bldP spid="1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4021" y="2417822"/>
            <a:ext cx="3733800" cy="1219200"/>
            <a:chOff x="2133600" y="381000"/>
            <a:chExt cx="3733800" cy="1219200"/>
          </a:xfrm>
        </p:grpSpPr>
        <p:cxnSp>
          <p:nvCxnSpPr>
            <p:cNvPr id="5" name="Straight Arrow Connector 4"/>
            <p:cNvCxnSpPr/>
            <p:nvPr/>
          </p:nvCxnSpPr>
          <p:spPr>
            <a:xfrm>
              <a:off x="2819400" y="5187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19400" y="12938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895600" y="5187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819400" y="5187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 Box 30"/>
            <p:cNvSpPr txBox="1">
              <a:spLocks noChangeArrowheads="1"/>
            </p:cNvSpPr>
            <p:nvPr/>
          </p:nvSpPr>
          <p:spPr bwMode="auto">
            <a:xfrm>
              <a:off x="2133600" y="381000"/>
              <a:ext cx="5993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x(1)</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Text Box 32"/>
            <p:cNvSpPr txBox="1">
              <a:spLocks noChangeArrowheads="1"/>
            </p:cNvSpPr>
            <p:nvPr/>
          </p:nvSpPr>
          <p:spPr bwMode="auto">
            <a:xfrm>
              <a:off x="2209800" y="1143000"/>
              <a:ext cx="4373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54"/>
            <p:cNvSpPr txBox="1">
              <a:spLocks noChangeArrowheads="1"/>
            </p:cNvSpPr>
            <p:nvPr/>
          </p:nvSpPr>
          <p:spPr bwMode="auto">
            <a:xfrm>
              <a:off x="5105400" y="381000"/>
              <a:ext cx="762000"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10</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 name="Text Box 55"/>
            <p:cNvSpPr txBox="1">
              <a:spLocks noChangeArrowheads="1"/>
            </p:cNvSpPr>
            <p:nvPr/>
          </p:nvSpPr>
          <p:spPr bwMode="auto">
            <a:xfrm>
              <a:off x="5105400" y="1143000"/>
              <a:ext cx="762000" cy="381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10</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55"/>
            <p:cNvSpPr txBox="1">
              <a:spLocks noChangeArrowheads="1"/>
            </p:cNvSpPr>
            <p:nvPr/>
          </p:nvSpPr>
          <p:spPr bwMode="auto">
            <a:xfrm>
              <a:off x="4724400" y="1371600"/>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aphicFrame>
        <p:nvGraphicFramePr>
          <p:cNvPr id="14" name="Object 13"/>
          <p:cNvGraphicFramePr>
            <a:graphicFrameLocks noChangeAspect="1"/>
          </p:cNvGraphicFramePr>
          <p:nvPr/>
        </p:nvGraphicFramePr>
        <p:xfrm>
          <a:off x="5224463" y="692150"/>
          <a:ext cx="4875212" cy="946150"/>
        </p:xfrm>
        <a:graphic>
          <a:graphicData uri="http://schemas.openxmlformats.org/presentationml/2006/ole">
            <mc:AlternateContent xmlns:mc="http://schemas.openxmlformats.org/markup-compatibility/2006">
              <mc:Choice xmlns:v="urn:schemas-microsoft-com:vml" Requires="v">
                <p:oleObj spid="_x0000_s248833" name="Equation" r:id="rId3" imgW="2298600" imgH="457200" progId="Equation.DSMT4">
                  <p:embed/>
                </p:oleObj>
              </mc:Choice>
              <mc:Fallback>
                <p:oleObj name="Equation" r:id="rId3" imgW="2298600" imgH="457200" progId="Equation.DSMT4">
                  <p:embed/>
                  <p:pic>
                    <p:nvPicPr>
                      <p:cNvPr id="14" name="Object 13"/>
                      <p:cNvPicPr>
                        <a:picLocks noChangeAspect="1" noChangeArrowheads="1"/>
                      </p:cNvPicPr>
                      <p:nvPr/>
                    </p:nvPicPr>
                    <p:blipFill>
                      <a:blip r:embed="rId4"/>
                      <a:srcRect/>
                      <a:stretch>
                        <a:fillRect/>
                      </a:stretch>
                    </p:blipFill>
                    <p:spPr bwMode="auto">
                      <a:xfrm>
                        <a:off x="5224463" y="692150"/>
                        <a:ext cx="4875212" cy="946150"/>
                      </a:xfrm>
                      <a:prstGeom prst="rect">
                        <a:avLst/>
                      </a:prstGeom>
                      <a:noFill/>
                    </p:spPr>
                  </p:pic>
                </p:oleObj>
              </mc:Fallback>
            </mc:AlternateContent>
          </a:graphicData>
        </a:graphic>
      </p:graphicFrame>
      <p:grpSp>
        <p:nvGrpSpPr>
          <p:cNvPr id="15" name="Group 14"/>
          <p:cNvGrpSpPr/>
          <p:nvPr/>
        </p:nvGrpSpPr>
        <p:grpSpPr>
          <a:xfrm>
            <a:off x="524021" y="685151"/>
            <a:ext cx="3733800" cy="1219200"/>
            <a:chOff x="2133600" y="381000"/>
            <a:chExt cx="3733800" cy="1219200"/>
          </a:xfrm>
        </p:grpSpPr>
        <p:cxnSp>
          <p:nvCxnSpPr>
            <p:cNvPr id="16" name="Straight Arrow Connector 15"/>
            <p:cNvCxnSpPr/>
            <p:nvPr/>
          </p:nvCxnSpPr>
          <p:spPr>
            <a:xfrm>
              <a:off x="2819400" y="5187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819400" y="12938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95600" y="5187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819400" y="5187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 Box 30"/>
            <p:cNvSpPr txBox="1">
              <a:spLocks noChangeArrowheads="1"/>
            </p:cNvSpPr>
            <p:nvPr/>
          </p:nvSpPr>
          <p:spPr bwMode="auto">
            <a:xfrm>
              <a:off x="2133600" y="381000"/>
              <a:ext cx="5993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x(2)</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1" name="Text Box 32"/>
            <p:cNvSpPr txBox="1">
              <a:spLocks noChangeArrowheads="1"/>
            </p:cNvSpPr>
            <p:nvPr/>
          </p:nvSpPr>
          <p:spPr bwMode="auto">
            <a:xfrm>
              <a:off x="2209800" y="1143000"/>
              <a:ext cx="4373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2" name="Text Box 54"/>
            <p:cNvSpPr txBox="1">
              <a:spLocks noChangeArrowheads="1"/>
            </p:cNvSpPr>
            <p:nvPr/>
          </p:nvSpPr>
          <p:spPr bwMode="auto">
            <a:xfrm>
              <a:off x="5105400" y="381000"/>
              <a:ext cx="762000"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01</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3" name="Text Box 55"/>
            <p:cNvSpPr txBox="1">
              <a:spLocks noChangeArrowheads="1"/>
            </p:cNvSpPr>
            <p:nvPr/>
          </p:nvSpPr>
          <p:spPr bwMode="auto">
            <a:xfrm>
              <a:off x="5105400" y="1143000"/>
              <a:ext cx="762000" cy="381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01</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4" name="Text Box 55"/>
            <p:cNvSpPr txBox="1">
              <a:spLocks noChangeArrowheads="1"/>
            </p:cNvSpPr>
            <p:nvPr/>
          </p:nvSpPr>
          <p:spPr bwMode="auto">
            <a:xfrm>
              <a:off x="4724400" y="1371600"/>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aphicFrame>
        <p:nvGraphicFramePr>
          <p:cNvPr id="25" name="Object 24"/>
          <p:cNvGraphicFramePr>
            <a:graphicFrameLocks noChangeAspect="1"/>
          </p:cNvGraphicFramePr>
          <p:nvPr/>
        </p:nvGraphicFramePr>
        <p:xfrm>
          <a:off x="5216525" y="2562225"/>
          <a:ext cx="4767263" cy="946150"/>
        </p:xfrm>
        <a:graphic>
          <a:graphicData uri="http://schemas.openxmlformats.org/presentationml/2006/ole">
            <mc:AlternateContent xmlns:mc="http://schemas.openxmlformats.org/markup-compatibility/2006">
              <mc:Choice xmlns:v="urn:schemas-microsoft-com:vml" Requires="v">
                <p:oleObj spid="_x0000_s248834" name="Equation" r:id="rId5" imgW="2247840" imgH="457200" progId="Equation.DSMT4">
                  <p:embed/>
                </p:oleObj>
              </mc:Choice>
              <mc:Fallback>
                <p:oleObj name="Equation" r:id="rId5" imgW="2247840" imgH="457200" progId="Equation.DSMT4">
                  <p:embed/>
                  <p:pic>
                    <p:nvPicPr>
                      <p:cNvPr id="25" name="Object 24"/>
                      <p:cNvPicPr>
                        <a:picLocks noChangeAspect="1" noChangeArrowheads="1"/>
                      </p:cNvPicPr>
                      <p:nvPr/>
                    </p:nvPicPr>
                    <p:blipFill>
                      <a:blip r:embed="rId6"/>
                      <a:srcRect/>
                      <a:stretch>
                        <a:fillRect/>
                      </a:stretch>
                    </p:blipFill>
                    <p:spPr bwMode="auto">
                      <a:xfrm>
                        <a:off x="5216525" y="2562225"/>
                        <a:ext cx="4767263" cy="946150"/>
                      </a:xfrm>
                      <a:prstGeom prst="rect">
                        <a:avLst/>
                      </a:prstGeom>
                      <a:noFill/>
                    </p:spPr>
                  </p:pic>
                </p:oleObj>
              </mc:Fallback>
            </mc:AlternateContent>
          </a:graphicData>
        </a:graphic>
      </p:graphicFrame>
      <p:grpSp>
        <p:nvGrpSpPr>
          <p:cNvPr id="27" name="Group 26"/>
          <p:cNvGrpSpPr/>
          <p:nvPr/>
        </p:nvGrpSpPr>
        <p:grpSpPr>
          <a:xfrm>
            <a:off x="600221" y="4182669"/>
            <a:ext cx="3733800" cy="1219200"/>
            <a:chOff x="2133600" y="381000"/>
            <a:chExt cx="3733800" cy="1219200"/>
          </a:xfrm>
        </p:grpSpPr>
        <p:cxnSp>
          <p:nvCxnSpPr>
            <p:cNvPr id="28" name="Straight Arrow Connector 27"/>
            <p:cNvCxnSpPr/>
            <p:nvPr/>
          </p:nvCxnSpPr>
          <p:spPr>
            <a:xfrm>
              <a:off x="2819400" y="5187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819400" y="12938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895600" y="5187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19400" y="5187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 Box 30"/>
            <p:cNvSpPr txBox="1">
              <a:spLocks noChangeArrowheads="1"/>
            </p:cNvSpPr>
            <p:nvPr/>
          </p:nvSpPr>
          <p:spPr bwMode="auto">
            <a:xfrm>
              <a:off x="2133600" y="381000"/>
              <a:ext cx="5993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x(3)</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3" name="Text Box 32"/>
            <p:cNvSpPr txBox="1">
              <a:spLocks noChangeArrowheads="1"/>
            </p:cNvSpPr>
            <p:nvPr/>
          </p:nvSpPr>
          <p:spPr bwMode="auto">
            <a:xfrm>
              <a:off x="2209800" y="1143000"/>
              <a:ext cx="4373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4" name="Text Box 54"/>
            <p:cNvSpPr txBox="1">
              <a:spLocks noChangeArrowheads="1"/>
            </p:cNvSpPr>
            <p:nvPr/>
          </p:nvSpPr>
          <p:spPr bwMode="auto">
            <a:xfrm>
              <a:off x="5105400" y="381000"/>
              <a:ext cx="762000"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2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11</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(0)</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5" name="Text Box 55"/>
            <p:cNvSpPr txBox="1">
              <a:spLocks noChangeArrowheads="1"/>
            </p:cNvSpPr>
            <p:nvPr/>
          </p:nvSpPr>
          <p:spPr bwMode="auto">
            <a:xfrm>
              <a:off x="5105400" y="1143000"/>
              <a:ext cx="762000" cy="381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a:t>
              </a:r>
              <a:r>
                <a:rPr kumimoji="0" lang="en-US" altLang="zh-CN" sz="1600" b="0" i="0" u="none" strike="noStrike" kern="1200" cap="none" spc="0" normalizeH="0" baseline="-25000" noProof="0">
                  <a:ln>
                    <a:noFill/>
                  </a:ln>
                  <a:solidFill>
                    <a:prstClr val="black"/>
                  </a:solidFill>
                  <a:effectLst/>
                  <a:uLnTx/>
                  <a:uFillTx/>
                  <a:latin typeface="Times New Roman" pitchFamily="18" charset="0"/>
                  <a:ea typeface="SimSun" pitchFamily="2" charset="-122"/>
                  <a:cs typeface="Arial" pitchFamily="34" charset="0"/>
                </a:rPr>
                <a:t>11</a:t>
              </a:r>
              <a:r>
                <a:rPr kumimoji="0" lang="en-US" altLang="zh-CN" sz="16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(1)</a:t>
              </a:r>
              <a:endParaRPr kumimoji="0" lang="en-US" sz="16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6" name="Text Box 55"/>
            <p:cNvSpPr txBox="1">
              <a:spLocks noChangeArrowheads="1"/>
            </p:cNvSpPr>
            <p:nvPr/>
          </p:nvSpPr>
          <p:spPr bwMode="auto">
            <a:xfrm>
              <a:off x="4724400" y="1371600"/>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graphicFrame>
        <p:nvGraphicFramePr>
          <p:cNvPr id="37" name="Object 36"/>
          <p:cNvGraphicFramePr>
            <a:graphicFrameLocks noChangeAspect="1"/>
          </p:cNvGraphicFramePr>
          <p:nvPr/>
        </p:nvGraphicFramePr>
        <p:xfrm>
          <a:off x="5159375" y="4456113"/>
          <a:ext cx="4876800" cy="946150"/>
        </p:xfrm>
        <a:graphic>
          <a:graphicData uri="http://schemas.openxmlformats.org/presentationml/2006/ole">
            <mc:AlternateContent xmlns:mc="http://schemas.openxmlformats.org/markup-compatibility/2006">
              <mc:Choice xmlns:v="urn:schemas-microsoft-com:vml" Requires="v">
                <p:oleObj spid="_x0000_s248835" name="Equation" r:id="rId7" imgW="2298600" imgH="457200" progId="Equation.DSMT4">
                  <p:embed/>
                </p:oleObj>
              </mc:Choice>
              <mc:Fallback>
                <p:oleObj name="Equation" r:id="rId7" imgW="2298600" imgH="457200" progId="Equation.DSMT4">
                  <p:embed/>
                  <p:pic>
                    <p:nvPicPr>
                      <p:cNvPr id="37" name="Object 36"/>
                      <p:cNvPicPr>
                        <a:picLocks noChangeAspect="1" noChangeArrowheads="1"/>
                      </p:cNvPicPr>
                      <p:nvPr/>
                    </p:nvPicPr>
                    <p:blipFill>
                      <a:blip r:embed="rId8"/>
                      <a:srcRect/>
                      <a:stretch>
                        <a:fillRect/>
                      </a:stretch>
                    </p:blipFill>
                    <p:spPr bwMode="auto">
                      <a:xfrm>
                        <a:off x="5159375" y="4456113"/>
                        <a:ext cx="4876800" cy="946150"/>
                      </a:xfrm>
                      <a:prstGeom prst="rect">
                        <a:avLst/>
                      </a:prstGeom>
                      <a:noFill/>
                    </p:spPr>
                  </p:pic>
                </p:oleObj>
              </mc:Fallback>
            </mc:AlternateContent>
          </a:graphicData>
        </a:graphic>
      </p:graphicFrame>
    </p:spTree>
    <p:extLst>
      <p:ext uri="{BB962C8B-B14F-4D97-AF65-F5344CB8AC3E}">
        <p14:creationId xmlns:p14="http://schemas.microsoft.com/office/powerpoint/2010/main" val="2027230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1022729" y="1435503"/>
            <a:ext cx="9515475" cy="3919538"/>
          </a:xfrm>
          <a:solidFill>
            <a:srgbClr val="92D050"/>
          </a:solidFill>
        </p:spPr>
        <p:txBody>
          <a:bodyPr>
            <a:normAutofit/>
          </a:bodyPr>
          <a:lstStyle/>
          <a:p>
            <a:pPr algn="just">
              <a:lnSpc>
                <a:spcPct val="80000"/>
              </a:lnSpc>
              <a:buNone/>
            </a:pPr>
            <a:endParaRPr lang="en-US"/>
          </a:p>
          <a:p>
            <a:pPr algn="just">
              <a:lnSpc>
                <a:spcPct val="80000"/>
              </a:lnSpc>
              <a:buFont typeface="Wingdings" panose="05000000000000000000" pitchFamily="2" charset="2"/>
              <a:buChar char="v"/>
            </a:pPr>
            <a:r>
              <a:rPr lang="en-US" sz="2800" err="1"/>
              <a:t>Ưu</a:t>
            </a:r>
            <a:r>
              <a:rPr lang="en-US" sz="2800"/>
              <a:t> </a:t>
            </a:r>
            <a:r>
              <a:rPr lang="en-US" sz="2800" err="1"/>
              <a:t>điểm</a:t>
            </a:r>
            <a:r>
              <a:rPr lang="en-US" sz="2800"/>
              <a:t> </a:t>
            </a:r>
            <a:r>
              <a:rPr lang="en-US" sz="2800" err="1"/>
              <a:t>của</a:t>
            </a:r>
            <a:r>
              <a:rPr lang="en-US" sz="2800"/>
              <a:t> </a:t>
            </a:r>
            <a:r>
              <a:rPr lang="en-US" sz="2800" err="1"/>
              <a:t>xử</a:t>
            </a:r>
            <a:r>
              <a:rPr lang="en-US" sz="2800"/>
              <a:t> lý </a:t>
            </a:r>
            <a:r>
              <a:rPr lang="en-US" sz="2800" err="1"/>
              <a:t>tín</a:t>
            </a:r>
            <a:r>
              <a:rPr lang="en-US" sz="2800"/>
              <a:t> </a:t>
            </a:r>
            <a:r>
              <a:rPr lang="en-US" sz="2800" err="1"/>
              <a:t>hiệu</a:t>
            </a:r>
            <a:r>
              <a:rPr lang="en-US" sz="2800"/>
              <a:t> </a:t>
            </a:r>
            <a:r>
              <a:rPr lang="en-US" sz="2800" err="1"/>
              <a:t>số</a:t>
            </a:r>
            <a:r>
              <a:rPr lang="en-US" sz="2800"/>
              <a:t>:</a:t>
            </a:r>
          </a:p>
          <a:p>
            <a:pPr lvl="1" algn="just">
              <a:lnSpc>
                <a:spcPct val="80000"/>
              </a:lnSpc>
              <a:buFont typeface="Wingdings" panose="05000000000000000000" pitchFamily="2" charset="2"/>
              <a:buChar char="§"/>
            </a:pPr>
            <a:r>
              <a:rPr lang="en-US" err="1">
                <a:latin typeface="Times New Roman" pitchFamily="18" charset="0"/>
                <a:cs typeface="Times New Roman" pitchFamily="18" charset="0"/>
              </a:rPr>
              <a:t>Độ</a:t>
            </a:r>
            <a:r>
              <a:rPr lang="en-US">
                <a:latin typeface="Times New Roman" pitchFamily="18" charset="0"/>
                <a:cs typeface="Times New Roman" pitchFamily="18" charset="0"/>
              </a:rPr>
              <a:t> </a:t>
            </a:r>
            <a:r>
              <a:rPr lang="en-US" err="1">
                <a:latin typeface="Times New Roman" pitchFamily="18" charset="0"/>
                <a:cs typeface="Times New Roman" pitchFamily="18" charset="0"/>
              </a:rPr>
              <a:t>chính</a:t>
            </a:r>
            <a:r>
              <a:rPr lang="en-US">
                <a:latin typeface="Times New Roman" pitchFamily="18" charset="0"/>
                <a:cs typeface="Times New Roman" pitchFamily="18" charset="0"/>
              </a:rPr>
              <a:t> </a:t>
            </a:r>
            <a:r>
              <a:rPr lang="en-US" err="1">
                <a:latin typeface="Times New Roman" pitchFamily="18" charset="0"/>
                <a:cs typeface="Times New Roman" pitchFamily="18" charset="0"/>
              </a:rPr>
              <a:t>xác</a:t>
            </a:r>
            <a:r>
              <a:rPr lang="en-US">
                <a:latin typeface="Times New Roman" pitchFamily="18" charset="0"/>
                <a:cs typeface="Times New Roman" pitchFamily="18" charset="0"/>
              </a:rPr>
              <a:t> </a:t>
            </a:r>
            <a:r>
              <a:rPr lang="en-US" err="1">
                <a:latin typeface="Times New Roman" pitchFamily="18" charset="0"/>
                <a:cs typeface="Times New Roman" pitchFamily="18" charset="0"/>
              </a:rPr>
              <a:t>cao</a:t>
            </a:r>
            <a:r>
              <a:rPr lang="en-US">
                <a:latin typeface="Times New Roman" pitchFamily="18" charset="0"/>
                <a:cs typeface="Times New Roman" pitchFamily="18" charset="0"/>
              </a:rPr>
              <a:t>.</a:t>
            </a:r>
          </a:p>
          <a:p>
            <a:pPr lvl="1" algn="just">
              <a:lnSpc>
                <a:spcPct val="80000"/>
              </a:lnSpc>
              <a:buFont typeface="Wingdings" panose="05000000000000000000" pitchFamily="2" charset="2"/>
              <a:buChar char="§"/>
            </a:pPr>
            <a:r>
              <a:rPr lang="en-US">
                <a:latin typeface="Times New Roman" pitchFamily="18" charset="0"/>
                <a:cs typeface="Times New Roman" pitchFamily="18" charset="0"/>
              </a:rPr>
              <a:t>Sao </a:t>
            </a:r>
            <a:r>
              <a:rPr lang="en-US" err="1">
                <a:latin typeface="Times New Roman" pitchFamily="18" charset="0"/>
                <a:cs typeface="Times New Roman" pitchFamily="18" charset="0"/>
              </a:rPr>
              <a:t>chép</a:t>
            </a:r>
            <a:r>
              <a:rPr lang="en-US">
                <a:latin typeface="Times New Roman" pitchFamily="18" charset="0"/>
                <a:cs typeface="Times New Roman" pitchFamily="18" charset="0"/>
              </a:rPr>
              <a:t> </a:t>
            </a:r>
            <a:r>
              <a:rPr lang="en-US" err="1">
                <a:latin typeface="Times New Roman" pitchFamily="18" charset="0"/>
                <a:cs typeface="Times New Roman" pitchFamily="18" charset="0"/>
              </a:rPr>
              <a:t>trung</a:t>
            </a:r>
            <a:r>
              <a:rPr lang="en-US">
                <a:latin typeface="Times New Roman" pitchFamily="18" charset="0"/>
                <a:cs typeface="Times New Roman" pitchFamily="18" charset="0"/>
              </a:rPr>
              <a:t> </a:t>
            </a:r>
            <a:r>
              <a:rPr lang="en-US" err="1">
                <a:latin typeface="Times New Roman" pitchFamily="18" charset="0"/>
                <a:cs typeface="Times New Roman" pitchFamily="18" charset="0"/>
              </a:rPr>
              <a:t>thực</a:t>
            </a:r>
            <a:r>
              <a:rPr lang="en-US">
                <a:latin typeface="Times New Roman" pitchFamily="18" charset="0"/>
                <a:cs typeface="Times New Roman" pitchFamily="18" charset="0"/>
              </a:rPr>
              <a:t>, tin </a:t>
            </a:r>
            <a:r>
              <a:rPr lang="en-US" err="1">
                <a:latin typeface="Times New Roman" pitchFamily="18" charset="0"/>
                <a:cs typeface="Times New Roman" pitchFamily="18" charset="0"/>
              </a:rPr>
              <a:t>cậy</a:t>
            </a:r>
            <a:r>
              <a:rPr lang="en-US">
                <a:latin typeface="Times New Roman" pitchFamily="18" charset="0"/>
                <a:cs typeface="Times New Roman" pitchFamily="18" charset="0"/>
              </a:rPr>
              <a:t>.</a:t>
            </a:r>
          </a:p>
          <a:p>
            <a:pPr lvl="1" algn="just">
              <a:lnSpc>
                <a:spcPct val="80000"/>
              </a:lnSpc>
              <a:buFont typeface="Wingdings" panose="05000000000000000000" pitchFamily="2" charset="2"/>
              <a:buChar char="§"/>
            </a:pPr>
            <a:r>
              <a:rPr lang="en-US">
                <a:latin typeface="Times New Roman" pitchFamily="18" charset="0"/>
                <a:cs typeface="Times New Roman" pitchFamily="18" charset="0"/>
              </a:rPr>
              <a:t>Tính </a:t>
            </a:r>
            <a:r>
              <a:rPr lang="en-US" err="1">
                <a:latin typeface="Times New Roman" pitchFamily="18" charset="0"/>
                <a:cs typeface="Times New Roman" pitchFamily="18" charset="0"/>
              </a:rPr>
              <a:t>bền</a:t>
            </a:r>
            <a:r>
              <a:rPr lang="en-US">
                <a:latin typeface="Times New Roman" pitchFamily="18" charset="0"/>
                <a:cs typeface="Times New Roman" pitchFamily="18" charset="0"/>
              </a:rPr>
              <a:t> </a:t>
            </a:r>
            <a:r>
              <a:rPr lang="en-US" err="1">
                <a:latin typeface="Times New Roman" pitchFamily="18" charset="0"/>
                <a:cs typeface="Times New Roman" pitchFamily="18" charset="0"/>
              </a:rPr>
              <a:t>vững</a:t>
            </a:r>
            <a:r>
              <a:rPr lang="en-US">
                <a:latin typeface="Times New Roman" pitchFamily="18" charset="0"/>
                <a:cs typeface="Times New Roman" pitchFamily="18" charset="0"/>
              </a:rPr>
              <a:t>.</a:t>
            </a:r>
          </a:p>
          <a:p>
            <a:pPr lvl="1" algn="just">
              <a:lnSpc>
                <a:spcPct val="80000"/>
              </a:lnSpc>
              <a:buFont typeface="Wingdings" panose="05000000000000000000" pitchFamily="2" charset="2"/>
              <a:buChar char="§"/>
            </a:pPr>
            <a:r>
              <a:rPr lang="en-US" err="1">
                <a:latin typeface="Times New Roman" pitchFamily="18" charset="0"/>
                <a:cs typeface="Times New Roman" pitchFamily="18" charset="0"/>
              </a:rPr>
              <a:t>Linh</a:t>
            </a:r>
            <a:r>
              <a:rPr lang="en-US">
                <a:latin typeface="Times New Roman" pitchFamily="18" charset="0"/>
                <a:cs typeface="Times New Roman" pitchFamily="18" charset="0"/>
              </a:rPr>
              <a:t> </a:t>
            </a:r>
            <a:r>
              <a:rPr lang="en-US" err="1">
                <a:latin typeface="Times New Roman" pitchFamily="18" charset="0"/>
                <a:cs typeface="Times New Roman" pitchFamily="18" charset="0"/>
              </a:rPr>
              <a:t>hoạt</a:t>
            </a:r>
            <a:r>
              <a:rPr lang="en-US">
                <a:latin typeface="Times New Roman" pitchFamily="18" charset="0"/>
                <a:cs typeface="Times New Roman" pitchFamily="18" charset="0"/>
              </a:rPr>
              <a:t> </a:t>
            </a:r>
            <a:r>
              <a:rPr lang="en-US" err="1">
                <a:latin typeface="Times New Roman" pitchFamily="18" charset="0"/>
                <a:cs typeface="Times New Roman" pitchFamily="18" charset="0"/>
              </a:rPr>
              <a:t>và</a:t>
            </a:r>
            <a:r>
              <a:rPr lang="en-US">
                <a:latin typeface="Times New Roman" pitchFamily="18" charset="0"/>
                <a:cs typeface="Times New Roman" pitchFamily="18" charset="0"/>
              </a:rPr>
              <a:t> </a:t>
            </a:r>
            <a:r>
              <a:rPr lang="en-US" err="1">
                <a:latin typeface="Times New Roman" pitchFamily="18" charset="0"/>
                <a:cs typeface="Times New Roman" pitchFamily="18" charset="0"/>
              </a:rPr>
              <a:t>mềm</a:t>
            </a:r>
            <a:r>
              <a:rPr lang="en-US">
                <a:latin typeface="Times New Roman" pitchFamily="18" charset="0"/>
                <a:cs typeface="Times New Roman" pitchFamily="18" charset="0"/>
              </a:rPr>
              <a:t> </a:t>
            </a:r>
            <a:r>
              <a:rPr lang="en-US" err="1">
                <a:latin typeface="Times New Roman" pitchFamily="18" charset="0"/>
                <a:cs typeface="Times New Roman" pitchFamily="18" charset="0"/>
              </a:rPr>
              <a:t>dẻo</a:t>
            </a:r>
            <a:r>
              <a:rPr lang="en-US">
                <a:latin typeface="Times New Roman" pitchFamily="18" charset="0"/>
                <a:cs typeface="Times New Roman" pitchFamily="18" charset="0"/>
              </a:rPr>
              <a:t>.</a:t>
            </a:r>
          </a:p>
          <a:p>
            <a:pPr lvl="1" algn="just">
              <a:lnSpc>
                <a:spcPct val="80000"/>
              </a:lnSpc>
              <a:buFont typeface="Wingdings" panose="05000000000000000000" pitchFamily="2" charset="2"/>
              <a:buChar char="§"/>
            </a:pPr>
            <a:r>
              <a:rPr lang="en-US" err="1">
                <a:latin typeface="Times New Roman" pitchFamily="18" charset="0"/>
                <a:cs typeface="Times New Roman" pitchFamily="18" charset="0"/>
              </a:rPr>
              <a:t>Thời</a:t>
            </a:r>
            <a:r>
              <a:rPr lang="en-US">
                <a:latin typeface="Times New Roman" pitchFamily="18" charset="0"/>
                <a:cs typeface="Times New Roman" pitchFamily="18" charset="0"/>
              </a:rPr>
              <a:t> </a:t>
            </a:r>
            <a:r>
              <a:rPr lang="en-US" err="1">
                <a:latin typeface="Times New Roman" pitchFamily="18" charset="0"/>
                <a:cs typeface="Times New Roman" pitchFamily="18" charset="0"/>
              </a:rPr>
              <a:t>gian</a:t>
            </a:r>
            <a:r>
              <a:rPr lang="en-US">
                <a:latin typeface="Times New Roman" pitchFamily="18" charset="0"/>
                <a:cs typeface="Times New Roman" pitchFamily="18" charset="0"/>
              </a:rPr>
              <a:t> </a:t>
            </a:r>
            <a:r>
              <a:rPr lang="en-US" err="1">
                <a:latin typeface="Times New Roman" pitchFamily="18" charset="0"/>
                <a:cs typeface="Times New Roman" pitchFamily="18" charset="0"/>
              </a:rPr>
              <a:t>thiết</a:t>
            </a:r>
            <a:r>
              <a:rPr lang="en-US">
                <a:latin typeface="Times New Roman" pitchFamily="18" charset="0"/>
                <a:cs typeface="Times New Roman" pitchFamily="18" charset="0"/>
              </a:rPr>
              <a:t> </a:t>
            </a:r>
            <a:r>
              <a:rPr lang="en-US" err="1">
                <a:latin typeface="Times New Roman" pitchFamily="18" charset="0"/>
                <a:cs typeface="Times New Roman" pitchFamily="18" charset="0"/>
              </a:rPr>
              <a:t>kế</a:t>
            </a:r>
            <a:r>
              <a:rPr lang="en-US">
                <a:latin typeface="Times New Roman" pitchFamily="18" charset="0"/>
                <a:cs typeface="Times New Roman" pitchFamily="18" charset="0"/>
              </a:rPr>
              <a:t> </a:t>
            </a:r>
            <a:r>
              <a:rPr lang="en-US" err="1">
                <a:latin typeface="Times New Roman" pitchFamily="18" charset="0"/>
                <a:cs typeface="Times New Roman" pitchFamily="18" charset="0"/>
              </a:rPr>
              <a:t>nhanh</a:t>
            </a:r>
            <a:r>
              <a:rPr lang="en-US">
                <a:latin typeface="Times New Roman" pitchFamily="18" charset="0"/>
                <a:cs typeface="Times New Roman" pitchFamily="18" charset="0"/>
              </a:rPr>
              <a:t>. </a:t>
            </a:r>
          </a:p>
          <a:p>
            <a:pPr lvl="1" algn="just">
              <a:lnSpc>
                <a:spcPct val="80000"/>
              </a:lnSpc>
              <a:buFont typeface="Wingdings" panose="05000000000000000000" pitchFamily="2" charset="2"/>
              <a:buChar char="§"/>
            </a:pPr>
            <a:r>
              <a:rPr lang="en-US">
                <a:latin typeface="Times New Roman" pitchFamily="18" charset="0"/>
                <a:cs typeface="Times New Roman" pitchFamily="18" charset="0"/>
              </a:rPr>
              <a:t>Các chip DSP </a:t>
            </a:r>
            <a:r>
              <a:rPr lang="en-US" err="1">
                <a:latin typeface="Times New Roman" pitchFamily="18" charset="0"/>
                <a:cs typeface="Times New Roman" pitchFamily="18" charset="0"/>
              </a:rPr>
              <a:t>ngày</a:t>
            </a:r>
            <a:r>
              <a:rPr lang="en-US">
                <a:latin typeface="Times New Roman" pitchFamily="18" charset="0"/>
                <a:cs typeface="Times New Roman" pitchFamily="18" charset="0"/>
              </a:rPr>
              <a:t> </a:t>
            </a:r>
            <a:r>
              <a:rPr lang="en-US" err="1">
                <a:latin typeface="Times New Roman" pitchFamily="18" charset="0"/>
                <a:cs typeface="Times New Roman" pitchFamily="18" charset="0"/>
              </a:rPr>
              <a:t>càng</a:t>
            </a:r>
            <a:r>
              <a:rPr lang="en-US">
                <a:latin typeface="Times New Roman" pitchFamily="18" charset="0"/>
                <a:cs typeface="Times New Roman" pitchFamily="18" charset="0"/>
              </a:rPr>
              <a:t> </a:t>
            </a:r>
            <a:r>
              <a:rPr lang="en-US" err="1">
                <a:latin typeface="Times New Roman" pitchFamily="18" charset="0"/>
                <a:cs typeface="Times New Roman" pitchFamily="18" charset="0"/>
              </a:rPr>
              <a:t>hoàn</a:t>
            </a:r>
            <a:r>
              <a:rPr lang="en-US">
                <a:latin typeface="Times New Roman" pitchFamily="18" charset="0"/>
                <a:cs typeface="Times New Roman" pitchFamily="18" charset="0"/>
              </a:rPr>
              <a:t> </a:t>
            </a:r>
            <a:r>
              <a:rPr lang="en-US" err="1">
                <a:latin typeface="Times New Roman" pitchFamily="18" charset="0"/>
                <a:cs typeface="Times New Roman" pitchFamily="18" charset="0"/>
              </a:rPr>
              <a:t>thiện</a:t>
            </a:r>
            <a:r>
              <a:rPr lang="en-US">
                <a:latin typeface="Times New Roman" pitchFamily="18" charset="0"/>
                <a:cs typeface="Times New Roman" pitchFamily="18" charset="0"/>
              </a:rPr>
              <a:t> </a:t>
            </a:r>
            <a:r>
              <a:rPr lang="en-US" err="1">
                <a:latin typeface="Times New Roman" pitchFamily="18" charset="0"/>
                <a:cs typeface="Times New Roman" pitchFamily="18" charset="0"/>
              </a:rPr>
              <a:t>và</a:t>
            </a:r>
            <a:r>
              <a:rPr lang="en-US">
                <a:latin typeface="Times New Roman" pitchFamily="18" charset="0"/>
                <a:cs typeface="Times New Roman" pitchFamily="18" charset="0"/>
              </a:rPr>
              <a:t> </a:t>
            </a:r>
            <a:r>
              <a:rPr lang="en-US" err="1">
                <a:latin typeface="Times New Roman" pitchFamily="18" charset="0"/>
                <a:cs typeface="Times New Roman" pitchFamily="18" charset="0"/>
              </a:rPr>
              <a:t>có</a:t>
            </a:r>
            <a:r>
              <a:rPr lang="en-US">
                <a:latin typeface="Times New Roman" pitchFamily="18" charset="0"/>
                <a:cs typeface="Times New Roman" pitchFamily="18" charset="0"/>
              </a:rPr>
              <a:t> </a:t>
            </a:r>
            <a:r>
              <a:rPr lang="en-US" err="1">
                <a:latin typeface="Times New Roman" pitchFamily="18" charset="0"/>
                <a:cs typeface="Times New Roman" pitchFamily="18" charset="0"/>
              </a:rPr>
              <a:t>độ</a:t>
            </a:r>
            <a:r>
              <a:rPr lang="en-US">
                <a:latin typeface="Times New Roman" pitchFamily="18" charset="0"/>
                <a:cs typeface="Times New Roman" pitchFamily="18" charset="0"/>
              </a:rPr>
              <a:t> </a:t>
            </a:r>
            <a:r>
              <a:rPr lang="en-US" err="1">
                <a:latin typeface="Times New Roman" pitchFamily="18" charset="0"/>
                <a:cs typeface="Times New Roman" pitchFamily="18" charset="0"/>
              </a:rPr>
              <a:t>tích</a:t>
            </a:r>
            <a:r>
              <a:rPr lang="en-US">
                <a:latin typeface="Times New Roman" pitchFamily="18" charset="0"/>
                <a:cs typeface="Times New Roman" pitchFamily="18" charset="0"/>
              </a:rPr>
              <a:t> </a:t>
            </a:r>
            <a:r>
              <a:rPr lang="en-US" err="1">
                <a:latin typeface="Times New Roman" pitchFamily="18" charset="0"/>
                <a:cs typeface="Times New Roman" pitchFamily="18" charset="0"/>
              </a:rPr>
              <a:t>hợp</a:t>
            </a:r>
            <a:r>
              <a:rPr lang="en-US">
                <a:latin typeface="Times New Roman" pitchFamily="18" charset="0"/>
                <a:cs typeface="Times New Roman" pitchFamily="18" charset="0"/>
              </a:rPr>
              <a:t> </a:t>
            </a:r>
            <a:r>
              <a:rPr lang="en-US" err="1">
                <a:latin typeface="Times New Roman" pitchFamily="18" charset="0"/>
                <a:cs typeface="Times New Roman" pitchFamily="18" charset="0"/>
              </a:rPr>
              <a:t>cao</a:t>
            </a:r>
            <a:r>
              <a:rPr lang="en-US">
                <a:latin typeface="Times New Roman" pitchFamily="18" charset="0"/>
                <a:cs typeface="Times New Roman" pitchFamily="18" charset="0"/>
              </a:rPr>
              <a:t>.</a:t>
            </a:r>
          </a:p>
          <a:p>
            <a:endParaRPr lang="en-US" sz="2800"/>
          </a:p>
        </p:txBody>
      </p:sp>
    </p:spTree>
    <p:extLst>
      <p:ext uri="{BB962C8B-B14F-4D97-AF65-F5344CB8AC3E}">
        <p14:creationId xmlns:p14="http://schemas.microsoft.com/office/powerpoint/2010/main" val="2213822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0" y="700089"/>
            <a:ext cx="10972800" cy="2857500"/>
          </a:xfrm>
        </p:spPr>
        <p:txBody>
          <a:bodyPr/>
          <a:lstStyle/>
          <a:p>
            <a:pPr>
              <a:buFontTx/>
              <a:buChar char="-"/>
            </a:pPr>
            <a:r>
              <a:rPr lang="en-US" err="1"/>
              <a:t>Mã</a:t>
            </a:r>
            <a:r>
              <a:rPr lang="en-US"/>
              <a:t> </a:t>
            </a:r>
            <a:r>
              <a:rPr lang="en-US" err="1"/>
              <a:t>hóa</a:t>
            </a:r>
            <a:r>
              <a:rPr lang="en-US"/>
              <a:t>:</a:t>
            </a:r>
          </a:p>
          <a:p>
            <a:pPr marL="0" indent="0">
              <a:buNone/>
            </a:pPr>
            <a:r>
              <a:rPr lang="en-US"/>
              <a:t>+ Phép </a:t>
            </a:r>
            <a:r>
              <a:rPr lang="en-US" err="1"/>
              <a:t>gán</a:t>
            </a:r>
            <a:r>
              <a:rPr lang="en-US"/>
              <a:t> 1 con </a:t>
            </a:r>
            <a:r>
              <a:rPr lang="en-US" err="1"/>
              <a:t>số</a:t>
            </a:r>
            <a:r>
              <a:rPr lang="en-US"/>
              <a:t> </a:t>
            </a:r>
            <a:r>
              <a:rPr lang="en-US" err="1"/>
              <a:t>cho</a:t>
            </a:r>
            <a:r>
              <a:rPr lang="en-US"/>
              <a:t> </a:t>
            </a:r>
            <a:r>
              <a:rPr lang="en-US" err="1"/>
              <a:t>mỗi</a:t>
            </a:r>
            <a:r>
              <a:rPr lang="en-US"/>
              <a:t> </a:t>
            </a:r>
            <a:r>
              <a:rPr lang="en-US" err="1"/>
              <a:t>mức</a:t>
            </a:r>
            <a:r>
              <a:rPr lang="en-US"/>
              <a:t> </a:t>
            </a:r>
            <a:r>
              <a:rPr lang="en-US" err="1"/>
              <a:t>lượng</a:t>
            </a:r>
            <a:r>
              <a:rPr lang="en-US"/>
              <a:t> </a:t>
            </a:r>
            <a:r>
              <a:rPr lang="en-US" err="1"/>
              <a:t>tử</a:t>
            </a:r>
            <a:r>
              <a:rPr lang="en-US"/>
              <a:t>.</a:t>
            </a:r>
          </a:p>
          <a:p>
            <a:pPr marL="0" indent="0">
              <a:buNone/>
            </a:pPr>
            <a:r>
              <a:rPr lang="en-US"/>
              <a:t>+ </a:t>
            </a:r>
            <a:r>
              <a:rPr lang="en-US" err="1"/>
              <a:t>Nếu</a:t>
            </a:r>
            <a:r>
              <a:rPr lang="en-US"/>
              <a:t> </a:t>
            </a:r>
            <a:r>
              <a:rPr lang="en-US" err="1"/>
              <a:t>mỗi</a:t>
            </a:r>
            <a:r>
              <a:rPr lang="en-US"/>
              <a:t> </a:t>
            </a:r>
            <a:r>
              <a:rPr lang="en-US" err="1"/>
              <a:t>mức</a:t>
            </a:r>
            <a:r>
              <a:rPr lang="en-US"/>
              <a:t> </a:t>
            </a:r>
            <a:r>
              <a:rPr lang="en-US" err="1"/>
              <a:t>biểu</a:t>
            </a:r>
            <a:r>
              <a:rPr lang="en-US"/>
              <a:t> </a:t>
            </a:r>
            <a:r>
              <a:rPr lang="en-US" err="1"/>
              <a:t>diễn</a:t>
            </a:r>
            <a:r>
              <a:rPr lang="en-US"/>
              <a:t> </a:t>
            </a:r>
            <a:r>
              <a:rPr lang="en-US" err="1"/>
              <a:t>bởi</a:t>
            </a:r>
            <a:r>
              <a:rPr lang="en-US"/>
              <a:t> b </a:t>
            </a:r>
            <a:r>
              <a:rPr lang="en-US" err="1"/>
              <a:t>bít</a:t>
            </a:r>
            <a:r>
              <a:rPr lang="en-US"/>
              <a:t> </a:t>
            </a:r>
            <a:r>
              <a:rPr lang="en-US" err="1"/>
              <a:t>nhị</a:t>
            </a:r>
            <a:r>
              <a:rPr lang="en-US"/>
              <a:t> </a:t>
            </a:r>
            <a:r>
              <a:rPr lang="en-US" err="1"/>
              <a:t>phân</a:t>
            </a:r>
            <a:r>
              <a:rPr lang="en-US"/>
              <a:t> </a:t>
            </a:r>
            <a:r>
              <a:rPr lang="en-US" err="1"/>
              <a:t>thì</a:t>
            </a:r>
            <a:r>
              <a:rPr lang="en-US"/>
              <a:t>: 2</a:t>
            </a:r>
            <a:r>
              <a:rPr lang="en-US" baseline="30000"/>
              <a:t>b</a:t>
            </a:r>
            <a:r>
              <a:rPr lang="en-US"/>
              <a:t> </a:t>
            </a:r>
            <a:r>
              <a:rPr lang="en-US">
                <a:sym typeface="Symbol" panose="05050102010706020507" pitchFamily="18" charset="2"/>
              </a:rPr>
              <a:t> L.</a:t>
            </a:r>
          </a:p>
          <a:p>
            <a:pPr>
              <a:buFontTx/>
              <a:buChar char="-"/>
            </a:pPr>
            <a:r>
              <a:rPr lang="en-US" err="1">
                <a:sym typeface="Symbol" panose="05050102010706020507" pitchFamily="18" charset="2"/>
              </a:rPr>
              <a:t>Ví</a:t>
            </a:r>
            <a:r>
              <a:rPr lang="en-US">
                <a:sym typeface="Symbol" panose="05050102010706020507" pitchFamily="18" charset="2"/>
              </a:rPr>
              <a:t> </a:t>
            </a:r>
            <a:r>
              <a:rPr lang="en-US" err="1">
                <a:sym typeface="Symbol" panose="05050102010706020507" pitchFamily="18" charset="2"/>
              </a:rPr>
              <a:t>dụ</a:t>
            </a:r>
            <a:r>
              <a:rPr lang="en-US">
                <a:sym typeface="Symbol" panose="05050102010706020507" pitchFamily="18" charset="2"/>
              </a:rPr>
              <a:t>:  L = 100 </a:t>
            </a:r>
            <a:r>
              <a:rPr lang="en-US" err="1">
                <a:sym typeface="Symbol" panose="05050102010706020507" pitchFamily="18" charset="2"/>
              </a:rPr>
              <a:t>thì</a:t>
            </a:r>
            <a:r>
              <a:rPr lang="en-US">
                <a:sym typeface="Symbol" panose="05050102010706020507" pitchFamily="18" charset="2"/>
              </a:rPr>
              <a:t> b  7.</a:t>
            </a:r>
          </a:p>
          <a:p>
            <a:pPr marL="0" indent="0">
              <a:buNone/>
            </a:pPr>
            <a:r>
              <a:rPr lang="en-US">
                <a:sym typeface="Symbol" panose="05050102010706020507" pitchFamily="18" charset="2"/>
              </a:rPr>
              <a:t>	     L = 256 </a:t>
            </a:r>
            <a:r>
              <a:rPr lang="en-US" err="1">
                <a:sym typeface="Symbol" panose="05050102010706020507" pitchFamily="18" charset="2"/>
              </a:rPr>
              <a:t>thì</a:t>
            </a:r>
            <a:r>
              <a:rPr lang="en-US">
                <a:sym typeface="Symbol" panose="05050102010706020507" pitchFamily="18" charset="2"/>
              </a:rPr>
              <a:t> b  8. </a:t>
            </a:r>
            <a:endParaRPr lang="en-US"/>
          </a:p>
        </p:txBody>
      </p:sp>
    </p:spTree>
    <p:extLst>
      <p:ext uri="{BB962C8B-B14F-4D97-AF65-F5344CB8AC3E}">
        <p14:creationId xmlns:p14="http://schemas.microsoft.com/office/powerpoint/2010/main" val="1194149039"/>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3999" y="0"/>
            <a:ext cx="10517945" cy="6858000"/>
          </a:xfrm>
          <a:ln>
            <a:solidFill>
              <a:schemeClr val="tx1"/>
            </a:solidFill>
          </a:ln>
        </p:spPr>
        <p:txBody>
          <a:bodyPr/>
          <a:lstStyle/>
          <a:p>
            <a:endParaRPr lang="en-US"/>
          </a:p>
          <a:p>
            <a:r>
              <a:rPr lang="en-US" err="1"/>
              <a:t>Cải</a:t>
            </a:r>
            <a:r>
              <a:rPr lang="en-US"/>
              <a:t> </a:t>
            </a:r>
            <a:r>
              <a:rPr lang="en-US" err="1"/>
              <a:t>thiện</a:t>
            </a:r>
            <a:r>
              <a:rPr lang="en-US"/>
              <a:t> </a:t>
            </a:r>
            <a:r>
              <a:rPr lang="en-US" err="1"/>
              <a:t>thuật</a:t>
            </a:r>
            <a:r>
              <a:rPr lang="en-US"/>
              <a:t> toán: </a:t>
            </a:r>
            <a:r>
              <a:rPr lang="en-US" err="1"/>
              <a:t>Giả</a:t>
            </a:r>
            <a:r>
              <a:rPr lang="en-US"/>
              <a:t> </a:t>
            </a:r>
            <a:r>
              <a:rPr lang="en-US" err="1"/>
              <a:t>sử</a:t>
            </a:r>
            <a:r>
              <a:rPr lang="en-US"/>
              <a:t> </a:t>
            </a:r>
            <a:r>
              <a:rPr lang="en-US" err="1"/>
              <a:t>có</a:t>
            </a:r>
            <a:r>
              <a:rPr lang="en-US"/>
              <a:t> </a:t>
            </a:r>
            <a:r>
              <a:rPr lang="en-US" err="1"/>
              <a:t>lưu</a:t>
            </a:r>
            <a:r>
              <a:rPr lang="en-US"/>
              <a:t> </a:t>
            </a:r>
            <a:r>
              <a:rPr lang="en-US" err="1"/>
              <a:t>đồ</a:t>
            </a:r>
            <a:r>
              <a:rPr lang="en-US"/>
              <a:t> </a:t>
            </a:r>
            <a:r>
              <a:rPr lang="en-US" err="1"/>
              <a:t>cánh</a:t>
            </a:r>
            <a:r>
              <a:rPr lang="en-US"/>
              <a:t> </a:t>
            </a:r>
            <a:r>
              <a:rPr lang="en-US" err="1"/>
              <a:t>bướm</a:t>
            </a:r>
            <a:r>
              <a:rPr lang="en-US"/>
              <a:t> </a:t>
            </a:r>
            <a:r>
              <a:rPr lang="en-US" err="1"/>
              <a:t>như</a:t>
            </a:r>
            <a:r>
              <a:rPr lang="en-US"/>
              <a:t> </a:t>
            </a:r>
            <a:r>
              <a:rPr lang="en-US" err="1"/>
              <a:t>sau</a:t>
            </a:r>
            <a:r>
              <a:rPr lang="en-US"/>
              <a:t>:</a:t>
            </a:r>
          </a:p>
          <a:p>
            <a:endParaRPr lang="en-US"/>
          </a:p>
          <a:p>
            <a:endParaRPr lang="en-US"/>
          </a:p>
          <a:p>
            <a:endParaRPr lang="en-US"/>
          </a:p>
          <a:p>
            <a:endParaRPr lang="en-US"/>
          </a:p>
          <a:p>
            <a:endParaRPr lang="en-US"/>
          </a:p>
          <a:p>
            <a:endParaRPr lang="en-US"/>
          </a:p>
          <a:p>
            <a:r>
              <a:rPr lang="en-US" err="1"/>
              <a:t>Mặt</a:t>
            </a:r>
            <a:r>
              <a:rPr lang="en-US"/>
              <a:t> </a:t>
            </a:r>
            <a:r>
              <a:rPr lang="en-US" err="1"/>
              <a:t>khác</a:t>
            </a:r>
            <a:r>
              <a:rPr lang="en-US"/>
              <a:t>:	</a:t>
            </a:r>
            <a:endParaRPr lang="vi-VN"/>
          </a:p>
        </p:txBody>
      </p:sp>
      <p:grpSp>
        <p:nvGrpSpPr>
          <p:cNvPr id="181" name="Group 180"/>
          <p:cNvGrpSpPr/>
          <p:nvPr/>
        </p:nvGrpSpPr>
        <p:grpSpPr>
          <a:xfrm>
            <a:off x="1716258" y="1189893"/>
            <a:ext cx="5345724" cy="1947202"/>
            <a:chOff x="3108325" y="3657600"/>
            <a:chExt cx="3438525" cy="1371600"/>
          </a:xfrm>
        </p:grpSpPr>
        <p:cxnSp>
          <p:nvCxnSpPr>
            <p:cNvPr id="122" name="Straight Arrow Connector 121"/>
            <p:cNvCxnSpPr/>
            <p:nvPr/>
          </p:nvCxnSpPr>
          <p:spPr>
            <a:xfrm>
              <a:off x="3657600" y="37953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657600" y="45704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3733800" y="37953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657600" y="37953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0" name="Object 169"/>
            <p:cNvGraphicFramePr>
              <a:graphicFrameLocks noChangeAspect="1"/>
            </p:cNvGraphicFramePr>
            <p:nvPr/>
          </p:nvGraphicFramePr>
          <p:xfrm>
            <a:off x="5867400" y="4419600"/>
            <a:ext cx="679450" cy="357188"/>
          </p:xfrm>
          <a:graphic>
            <a:graphicData uri="http://schemas.openxmlformats.org/presentationml/2006/ole">
              <mc:AlternateContent xmlns:mc="http://schemas.openxmlformats.org/markup-compatibility/2006">
                <mc:Choice xmlns:v="urn:schemas-microsoft-com:vml" Requires="v">
                  <p:oleObj spid="_x0000_s249857" name="Equation" r:id="rId3" imgW="507960" imgH="228600" progId="Equation.DSMT4">
                    <p:embed/>
                  </p:oleObj>
                </mc:Choice>
                <mc:Fallback>
                  <p:oleObj name="Equation" r:id="rId3" imgW="507960" imgH="228600" progId="Equation.DSMT4">
                    <p:embed/>
                    <p:pic>
                      <p:nvPicPr>
                        <p:cNvPr id="170" name="Object 1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4419600"/>
                          <a:ext cx="67945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6842" name="Object 10"/>
            <p:cNvGraphicFramePr>
              <a:graphicFrameLocks noChangeAspect="1"/>
            </p:cNvGraphicFramePr>
            <p:nvPr/>
          </p:nvGraphicFramePr>
          <p:xfrm>
            <a:off x="5884863" y="3657600"/>
            <a:ext cx="646112" cy="357188"/>
          </p:xfrm>
          <a:graphic>
            <a:graphicData uri="http://schemas.openxmlformats.org/presentationml/2006/ole">
              <mc:AlternateContent xmlns:mc="http://schemas.openxmlformats.org/markup-compatibility/2006">
                <mc:Choice xmlns:v="urn:schemas-microsoft-com:vml" Requires="v">
                  <p:oleObj spid="_x0000_s249858" name="Equation" r:id="rId5" imgW="482400" imgH="228600" progId="Equation.DSMT4">
                    <p:embed/>
                  </p:oleObj>
                </mc:Choice>
                <mc:Fallback>
                  <p:oleObj name="Equation" r:id="rId5" imgW="482400" imgH="228600" progId="Equation.DSMT4">
                    <p:embed/>
                    <p:pic>
                      <p:nvPicPr>
                        <p:cNvPr id="376842"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4863" y="3657600"/>
                          <a:ext cx="646112"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6843" name="Object 11"/>
            <p:cNvGraphicFramePr>
              <a:graphicFrameLocks noChangeAspect="1"/>
            </p:cNvGraphicFramePr>
            <p:nvPr/>
          </p:nvGraphicFramePr>
          <p:xfrm>
            <a:off x="3108325" y="4419600"/>
            <a:ext cx="560388" cy="357188"/>
          </p:xfrm>
          <a:graphic>
            <a:graphicData uri="http://schemas.openxmlformats.org/presentationml/2006/ole">
              <mc:AlternateContent xmlns:mc="http://schemas.openxmlformats.org/markup-compatibility/2006">
                <mc:Choice xmlns:v="urn:schemas-microsoft-com:vml" Requires="v">
                  <p:oleObj spid="_x0000_s249859" name="Equation" r:id="rId7" imgW="419040" imgH="228600" progId="Equation.DSMT4">
                    <p:embed/>
                  </p:oleObj>
                </mc:Choice>
                <mc:Fallback>
                  <p:oleObj name="Equation" r:id="rId7" imgW="419040" imgH="228600" progId="Equation.DSMT4">
                    <p:embed/>
                    <p:pic>
                      <p:nvPicPr>
                        <p:cNvPr id="376843"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8325" y="4419600"/>
                          <a:ext cx="5603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6844" name="Object 12"/>
            <p:cNvGraphicFramePr>
              <a:graphicFrameLocks noChangeAspect="1"/>
            </p:cNvGraphicFramePr>
            <p:nvPr/>
          </p:nvGraphicFramePr>
          <p:xfrm>
            <a:off x="3124200" y="3657600"/>
            <a:ext cx="527050" cy="357187"/>
          </p:xfrm>
          <a:graphic>
            <a:graphicData uri="http://schemas.openxmlformats.org/presentationml/2006/ole">
              <mc:AlternateContent xmlns:mc="http://schemas.openxmlformats.org/markup-compatibility/2006">
                <mc:Choice xmlns:v="urn:schemas-microsoft-com:vml" Requires="v">
                  <p:oleObj spid="_x0000_s249860" name="Equation" r:id="rId9" imgW="393480" imgH="228600" progId="Equation.DSMT4">
                    <p:embed/>
                  </p:oleObj>
                </mc:Choice>
                <mc:Fallback>
                  <p:oleObj name="Equation" r:id="rId9" imgW="393480" imgH="228600" progId="Equation.DSMT4">
                    <p:embed/>
                    <p:pic>
                      <p:nvPicPr>
                        <p:cNvPr id="376844"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657600"/>
                          <a:ext cx="52705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 name="Object 171"/>
            <p:cNvGraphicFramePr>
              <a:graphicFrameLocks noChangeAspect="1"/>
            </p:cNvGraphicFramePr>
            <p:nvPr/>
          </p:nvGraphicFramePr>
          <p:xfrm>
            <a:off x="5629275" y="3886200"/>
            <a:ext cx="425450" cy="363538"/>
          </p:xfrm>
          <a:graphic>
            <a:graphicData uri="http://schemas.openxmlformats.org/presentationml/2006/ole">
              <mc:AlternateContent xmlns:mc="http://schemas.openxmlformats.org/markup-compatibility/2006">
                <mc:Choice xmlns:v="urn:schemas-microsoft-com:vml" Requires="v">
                  <p:oleObj spid="_x0000_s249861" name="Equation" r:id="rId11" imgW="266400" imgH="241200" progId="Equation.DSMT4">
                    <p:embed/>
                  </p:oleObj>
                </mc:Choice>
                <mc:Fallback>
                  <p:oleObj name="Equation" r:id="rId11" imgW="266400" imgH="241200" progId="Equation.DSMT4">
                    <p:embed/>
                    <p:pic>
                      <p:nvPicPr>
                        <p:cNvPr id="172" name="Object 1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9275" y="3886200"/>
                          <a:ext cx="4254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 name="Object 173"/>
            <p:cNvGraphicFramePr>
              <a:graphicFrameLocks noChangeAspect="1"/>
            </p:cNvGraphicFramePr>
            <p:nvPr/>
          </p:nvGraphicFramePr>
          <p:xfrm>
            <a:off x="5638800" y="4665662"/>
            <a:ext cx="852488" cy="363538"/>
          </p:xfrm>
          <a:graphic>
            <a:graphicData uri="http://schemas.openxmlformats.org/presentationml/2006/ole">
              <mc:AlternateContent xmlns:mc="http://schemas.openxmlformats.org/markup-compatibility/2006">
                <mc:Choice xmlns:v="urn:schemas-microsoft-com:vml" Requires="v">
                  <p:oleObj spid="_x0000_s249862" name="Equation" r:id="rId13" imgW="533160" imgH="241200" progId="Equation.DSMT4">
                    <p:embed/>
                  </p:oleObj>
                </mc:Choice>
                <mc:Fallback>
                  <p:oleObj name="Equation" r:id="rId13" imgW="533160" imgH="241200" progId="Equation.DSMT4">
                    <p:embed/>
                    <p:pic>
                      <p:nvPicPr>
                        <p:cNvPr id="174" name="Object 17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4665662"/>
                          <a:ext cx="852488"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0" name="Group 189"/>
          <p:cNvGrpSpPr/>
          <p:nvPr/>
        </p:nvGrpSpPr>
        <p:grpSpPr>
          <a:xfrm>
            <a:off x="1716258" y="4738900"/>
            <a:ext cx="4851400" cy="2119100"/>
            <a:chOff x="3108325" y="3657600"/>
            <a:chExt cx="3438525" cy="1371600"/>
          </a:xfrm>
        </p:grpSpPr>
        <p:cxnSp>
          <p:nvCxnSpPr>
            <p:cNvPr id="192" name="Straight Arrow Connector 191"/>
            <p:cNvCxnSpPr/>
            <p:nvPr/>
          </p:nvCxnSpPr>
          <p:spPr>
            <a:xfrm>
              <a:off x="3657600" y="3795349"/>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3657600" y="4570412"/>
              <a:ext cx="2286000" cy="1588"/>
            </a:xfrm>
            <a:prstGeom prst="straightConnector1">
              <a:avLst/>
            </a:prstGeom>
            <a:ln>
              <a:solidFill>
                <a:schemeClr val="tx1"/>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flipV="1">
              <a:off x="3733800" y="3795349"/>
              <a:ext cx="22098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3657600" y="3795349"/>
              <a:ext cx="2133600" cy="762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1" name="Object 200"/>
            <p:cNvGraphicFramePr>
              <a:graphicFrameLocks noChangeAspect="1"/>
            </p:cNvGraphicFramePr>
            <p:nvPr/>
          </p:nvGraphicFramePr>
          <p:xfrm>
            <a:off x="5867400" y="4419600"/>
            <a:ext cx="679450" cy="357188"/>
          </p:xfrm>
          <a:graphic>
            <a:graphicData uri="http://schemas.openxmlformats.org/presentationml/2006/ole">
              <mc:AlternateContent xmlns:mc="http://schemas.openxmlformats.org/markup-compatibility/2006">
                <mc:Choice xmlns:v="urn:schemas-microsoft-com:vml" Requires="v">
                  <p:oleObj spid="_x0000_s249863" name="Equation" r:id="rId15" imgW="507960" imgH="228600" progId="Equation.DSMT4">
                    <p:embed/>
                  </p:oleObj>
                </mc:Choice>
                <mc:Fallback>
                  <p:oleObj name="Equation" r:id="rId15" imgW="507960" imgH="228600" progId="Equation.DSMT4">
                    <p:embed/>
                    <p:pic>
                      <p:nvPicPr>
                        <p:cNvPr id="201" name="Object 2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67400" y="4419600"/>
                          <a:ext cx="67945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8" name="Object 10"/>
            <p:cNvGraphicFramePr>
              <a:graphicFrameLocks noChangeAspect="1"/>
            </p:cNvGraphicFramePr>
            <p:nvPr/>
          </p:nvGraphicFramePr>
          <p:xfrm>
            <a:off x="5884863" y="3657600"/>
            <a:ext cx="646112" cy="357188"/>
          </p:xfrm>
          <a:graphic>
            <a:graphicData uri="http://schemas.openxmlformats.org/presentationml/2006/ole">
              <mc:AlternateContent xmlns:mc="http://schemas.openxmlformats.org/markup-compatibility/2006">
                <mc:Choice xmlns:v="urn:schemas-microsoft-com:vml" Requires="v">
                  <p:oleObj spid="_x0000_s249864" name="Equation" r:id="rId17" imgW="482400" imgH="228600" progId="Equation.DSMT4">
                    <p:embed/>
                  </p:oleObj>
                </mc:Choice>
                <mc:Fallback>
                  <p:oleObj name="Equation" r:id="rId17" imgW="482400" imgH="228600" progId="Equation.DSMT4">
                    <p:embed/>
                    <p:pic>
                      <p:nvPicPr>
                        <p:cNvPr id="208"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4863" y="3657600"/>
                          <a:ext cx="646112"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1" name="Object 11"/>
            <p:cNvGraphicFramePr>
              <a:graphicFrameLocks noChangeAspect="1"/>
            </p:cNvGraphicFramePr>
            <p:nvPr/>
          </p:nvGraphicFramePr>
          <p:xfrm>
            <a:off x="3108325" y="4419600"/>
            <a:ext cx="560388" cy="357188"/>
          </p:xfrm>
          <a:graphic>
            <a:graphicData uri="http://schemas.openxmlformats.org/presentationml/2006/ole">
              <mc:AlternateContent xmlns:mc="http://schemas.openxmlformats.org/markup-compatibility/2006">
                <mc:Choice xmlns:v="urn:schemas-microsoft-com:vml" Requires="v">
                  <p:oleObj spid="_x0000_s249865" name="Equation" r:id="rId19" imgW="419040" imgH="228600" progId="Equation.DSMT4">
                    <p:embed/>
                  </p:oleObj>
                </mc:Choice>
                <mc:Fallback>
                  <p:oleObj name="Equation" r:id="rId19" imgW="419040" imgH="228600" progId="Equation.DSMT4">
                    <p:embed/>
                    <p:pic>
                      <p:nvPicPr>
                        <p:cNvPr id="211" name="Object 1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08325" y="4419600"/>
                          <a:ext cx="56038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 name="Object 12"/>
            <p:cNvGraphicFramePr>
              <a:graphicFrameLocks noChangeAspect="1"/>
            </p:cNvGraphicFramePr>
            <p:nvPr/>
          </p:nvGraphicFramePr>
          <p:xfrm>
            <a:off x="3124200" y="3657600"/>
            <a:ext cx="527050" cy="357187"/>
          </p:xfrm>
          <a:graphic>
            <a:graphicData uri="http://schemas.openxmlformats.org/presentationml/2006/ole">
              <mc:AlternateContent xmlns:mc="http://schemas.openxmlformats.org/markup-compatibility/2006">
                <mc:Choice xmlns:v="urn:schemas-microsoft-com:vml" Requires="v">
                  <p:oleObj spid="_x0000_s249866" name="Equation" r:id="rId21" imgW="393480" imgH="228600" progId="Equation.DSMT4">
                    <p:embed/>
                  </p:oleObj>
                </mc:Choice>
                <mc:Fallback>
                  <p:oleObj name="Equation" r:id="rId21" imgW="393480" imgH="228600" progId="Equation.DSMT4">
                    <p:embed/>
                    <p:pic>
                      <p:nvPicPr>
                        <p:cNvPr id="21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3657600"/>
                          <a:ext cx="527050"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1" name="Object 220"/>
            <p:cNvGraphicFramePr>
              <a:graphicFrameLocks noChangeAspect="1"/>
            </p:cNvGraphicFramePr>
            <p:nvPr/>
          </p:nvGraphicFramePr>
          <p:xfrm>
            <a:off x="5629275" y="3886200"/>
            <a:ext cx="425450" cy="363538"/>
          </p:xfrm>
          <a:graphic>
            <a:graphicData uri="http://schemas.openxmlformats.org/presentationml/2006/ole">
              <mc:AlternateContent xmlns:mc="http://schemas.openxmlformats.org/markup-compatibility/2006">
                <mc:Choice xmlns:v="urn:schemas-microsoft-com:vml" Requires="v">
                  <p:oleObj spid="_x0000_s249867" name="Equation" r:id="rId22" imgW="266400" imgH="241200" progId="Equation.DSMT4">
                    <p:embed/>
                  </p:oleObj>
                </mc:Choice>
                <mc:Fallback>
                  <p:oleObj name="Equation" r:id="rId22" imgW="266400" imgH="241200" progId="Equation.DSMT4">
                    <p:embed/>
                    <p:pic>
                      <p:nvPicPr>
                        <p:cNvPr id="221" name="Object 22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29275" y="3886200"/>
                          <a:ext cx="425450"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 name="Object 222"/>
            <p:cNvGraphicFramePr>
              <a:graphicFrameLocks noChangeAspect="1"/>
            </p:cNvGraphicFramePr>
            <p:nvPr/>
          </p:nvGraphicFramePr>
          <p:xfrm>
            <a:off x="5821363" y="4665663"/>
            <a:ext cx="485775" cy="363537"/>
          </p:xfrm>
          <a:graphic>
            <a:graphicData uri="http://schemas.openxmlformats.org/presentationml/2006/ole">
              <mc:AlternateContent xmlns:mc="http://schemas.openxmlformats.org/markup-compatibility/2006">
                <mc:Choice xmlns:v="urn:schemas-microsoft-com:vml" Requires="v">
                  <p:oleObj spid="_x0000_s249868" name="Equation" r:id="rId24" imgW="304560" imgH="241200" progId="Equation.DSMT4">
                    <p:embed/>
                  </p:oleObj>
                </mc:Choice>
                <mc:Fallback>
                  <p:oleObj name="Equation" r:id="rId24" imgW="304560" imgH="241200" progId="Equation.DSMT4">
                    <p:embed/>
                    <p:pic>
                      <p:nvPicPr>
                        <p:cNvPr id="223" name="Object 22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21363" y="4665663"/>
                          <a:ext cx="485775"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76853" name="Object 21"/>
          <p:cNvGraphicFramePr>
            <a:graphicFrameLocks noChangeAspect="1"/>
          </p:cNvGraphicFramePr>
          <p:nvPr/>
        </p:nvGraphicFramePr>
        <p:xfrm>
          <a:off x="7689682" y="1514427"/>
          <a:ext cx="3662946" cy="971345"/>
        </p:xfrm>
        <a:graphic>
          <a:graphicData uri="http://schemas.openxmlformats.org/presentationml/2006/ole">
            <mc:AlternateContent xmlns:mc="http://schemas.openxmlformats.org/markup-compatibility/2006">
              <mc:Choice xmlns:v="urn:schemas-microsoft-com:vml" Requires="v">
                <p:oleObj spid="_x0000_s249869" name="Equation" r:id="rId26" imgW="2044440" imgH="482400" progId="Equation.DSMT4">
                  <p:embed/>
                </p:oleObj>
              </mc:Choice>
              <mc:Fallback>
                <p:oleObj name="Equation" r:id="rId26" imgW="2044440" imgH="482400" progId="Equation.DSMT4">
                  <p:embed/>
                  <p:pic>
                    <p:nvPicPr>
                      <p:cNvPr id="376853"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689682" y="1514427"/>
                        <a:ext cx="3662946" cy="971345"/>
                      </a:xfrm>
                      <a:prstGeom prst="rect">
                        <a:avLst/>
                      </a:prstGeom>
                      <a:noFill/>
                    </p:spPr>
                  </p:pic>
                </p:oleObj>
              </mc:Fallback>
            </mc:AlternateContent>
          </a:graphicData>
        </a:graphic>
      </p:graphicFrame>
      <p:graphicFrame>
        <p:nvGraphicFramePr>
          <p:cNvPr id="376854" name="Object 22"/>
          <p:cNvGraphicFramePr>
            <a:graphicFrameLocks noChangeAspect="1"/>
          </p:cNvGraphicFramePr>
          <p:nvPr/>
        </p:nvGraphicFramePr>
        <p:xfrm>
          <a:off x="4006850" y="3852863"/>
          <a:ext cx="4217988" cy="614362"/>
        </p:xfrm>
        <a:graphic>
          <a:graphicData uri="http://schemas.openxmlformats.org/presentationml/2006/ole">
            <mc:AlternateContent xmlns:mc="http://schemas.openxmlformats.org/markup-compatibility/2006">
              <mc:Choice xmlns:v="urn:schemas-microsoft-com:vml" Requires="v">
                <p:oleObj spid="_x0000_s249870" name="Equation" r:id="rId28" imgW="1739880" imgH="241200" progId="Equation.DSMT4">
                  <p:embed/>
                </p:oleObj>
              </mc:Choice>
              <mc:Fallback>
                <p:oleObj name="Equation" r:id="rId28" imgW="1739880" imgH="241200" progId="Equation.DSMT4">
                  <p:embed/>
                  <p:pic>
                    <p:nvPicPr>
                      <p:cNvPr id="376854" name="Object 22"/>
                      <p:cNvPicPr>
                        <a:picLocks noChangeAspect="1" noChangeArrowheads="1"/>
                      </p:cNvPicPr>
                      <p:nvPr/>
                    </p:nvPicPr>
                    <p:blipFill>
                      <a:blip r:embed="rId29"/>
                      <a:srcRect/>
                      <a:stretch>
                        <a:fillRect/>
                      </a:stretch>
                    </p:blipFill>
                    <p:spPr bwMode="auto">
                      <a:xfrm>
                        <a:off x="4006850" y="3852863"/>
                        <a:ext cx="4217988" cy="614362"/>
                      </a:xfrm>
                      <a:prstGeom prst="rect">
                        <a:avLst/>
                      </a:prstGeom>
                      <a:noFill/>
                    </p:spPr>
                  </p:pic>
                </p:oleObj>
              </mc:Fallback>
            </mc:AlternateContent>
          </a:graphicData>
        </a:graphic>
      </p:graphicFrame>
      <p:graphicFrame>
        <p:nvGraphicFramePr>
          <p:cNvPr id="376855" name="Object 23"/>
          <p:cNvGraphicFramePr>
            <a:graphicFrameLocks noChangeAspect="1"/>
          </p:cNvGraphicFramePr>
          <p:nvPr/>
        </p:nvGraphicFramePr>
        <p:xfrm>
          <a:off x="7090117" y="5064262"/>
          <a:ext cx="4811150" cy="1197460"/>
        </p:xfrm>
        <a:graphic>
          <a:graphicData uri="http://schemas.openxmlformats.org/presentationml/2006/ole">
            <mc:AlternateContent xmlns:mc="http://schemas.openxmlformats.org/markup-compatibility/2006">
              <mc:Choice xmlns:v="urn:schemas-microsoft-com:vml" Requires="v">
                <p:oleObj spid="_x0000_s249871" name="Equation" r:id="rId30" imgW="1765080" imgH="482400" progId="Equation.DSMT4">
                  <p:embed/>
                </p:oleObj>
              </mc:Choice>
              <mc:Fallback>
                <p:oleObj name="Equation" r:id="rId30" imgW="1765080" imgH="482400" progId="Equation.DSMT4">
                  <p:embed/>
                  <p:pic>
                    <p:nvPicPr>
                      <p:cNvPr id="376855" name="Object 2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90117" y="5064262"/>
                        <a:ext cx="4811150" cy="1197460"/>
                      </a:xfrm>
                      <a:prstGeom prst="rect">
                        <a:avLst/>
                      </a:prstGeom>
                      <a:noFill/>
                    </p:spPr>
                  </p:pic>
                </p:oleObj>
              </mc:Fallback>
            </mc:AlternateContent>
          </a:graphicData>
        </a:graphic>
      </p:graphicFrame>
    </p:spTree>
    <p:extLst>
      <p:ext uri="{BB962C8B-B14F-4D97-AF65-F5344CB8AC3E}">
        <p14:creationId xmlns:p14="http://schemas.microsoft.com/office/powerpoint/2010/main" val="1783390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8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68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68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2"/>
          <p:cNvGraphicFramePr>
            <a:graphicFrameLocks noChangeAspect="1"/>
          </p:cNvGraphicFramePr>
          <p:nvPr/>
        </p:nvGraphicFramePr>
        <p:xfrm>
          <a:off x="2614148" y="-60715"/>
          <a:ext cx="4217988" cy="614362"/>
        </p:xfrm>
        <a:graphic>
          <a:graphicData uri="http://schemas.openxmlformats.org/presentationml/2006/ole">
            <mc:AlternateContent xmlns:mc="http://schemas.openxmlformats.org/markup-compatibility/2006">
              <mc:Choice xmlns:v="urn:schemas-microsoft-com:vml" Requires="v">
                <p:oleObj spid="_x0000_s250881" name="Equation" r:id="rId3" imgW="1739880" imgH="241200" progId="Equation.DSMT4">
                  <p:embed/>
                </p:oleObj>
              </mc:Choice>
              <mc:Fallback>
                <p:oleObj name="Equation" r:id="rId3" imgW="1739880" imgH="241200" progId="Equation.DSMT4">
                  <p:embed/>
                  <p:pic>
                    <p:nvPicPr>
                      <p:cNvPr id="5" name="Object 22"/>
                      <p:cNvPicPr>
                        <a:picLocks noChangeAspect="1" noChangeArrowheads="1"/>
                      </p:cNvPicPr>
                      <p:nvPr/>
                    </p:nvPicPr>
                    <p:blipFill>
                      <a:blip r:embed="rId4"/>
                      <a:srcRect/>
                      <a:stretch>
                        <a:fillRect/>
                      </a:stretch>
                    </p:blipFill>
                    <p:spPr bwMode="auto">
                      <a:xfrm>
                        <a:off x="2614148" y="-60715"/>
                        <a:ext cx="4217988" cy="614362"/>
                      </a:xfrm>
                      <a:prstGeom prst="rect">
                        <a:avLst/>
                      </a:prstGeom>
                      <a:noFill/>
                    </p:spPr>
                  </p:pic>
                </p:oleObj>
              </mc:Fallback>
            </mc:AlternateContent>
          </a:graphicData>
        </a:graphic>
      </p:graphicFrame>
      <p:graphicFrame>
        <p:nvGraphicFramePr>
          <p:cNvPr id="7" name="Object 22"/>
          <p:cNvGraphicFramePr>
            <a:graphicFrameLocks noChangeAspect="1"/>
          </p:cNvGraphicFramePr>
          <p:nvPr/>
        </p:nvGraphicFramePr>
        <p:xfrm>
          <a:off x="2717006" y="1445969"/>
          <a:ext cx="3941762" cy="614362"/>
        </p:xfrm>
        <a:graphic>
          <a:graphicData uri="http://schemas.openxmlformats.org/presentationml/2006/ole">
            <mc:AlternateContent xmlns:mc="http://schemas.openxmlformats.org/markup-compatibility/2006">
              <mc:Choice xmlns:v="urn:schemas-microsoft-com:vml" Requires="v">
                <p:oleObj spid="_x0000_s250882" name="Equation" r:id="rId5" imgW="1625400" imgH="241200" progId="Equation.DSMT4">
                  <p:embed/>
                </p:oleObj>
              </mc:Choice>
              <mc:Fallback>
                <p:oleObj name="Equation" r:id="rId5" imgW="1625400" imgH="241200" progId="Equation.DSMT4">
                  <p:embed/>
                  <p:pic>
                    <p:nvPicPr>
                      <p:cNvPr id="7" name="Object 22"/>
                      <p:cNvPicPr>
                        <a:picLocks noChangeAspect="1" noChangeArrowheads="1"/>
                      </p:cNvPicPr>
                      <p:nvPr/>
                    </p:nvPicPr>
                    <p:blipFill>
                      <a:blip r:embed="rId6"/>
                      <a:srcRect/>
                      <a:stretch>
                        <a:fillRect/>
                      </a:stretch>
                    </p:blipFill>
                    <p:spPr bwMode="auto">
                      <a:xfrm>
                        <a:off x="2717006" y="1445969"/>
                        <a:ext cx="3941762" cy="614362"/>
                      </a:xfrm>
                      <a:prstGeom prst="rect">
                        <a:avLst/>
                      </a:prstGeom>
                      <a:noFill/>
                    </p:spPr>
                  </p:pic>
                </p:oleObj>
              </mc:Fallback>
            </mc:AlternateContent>
          </a:graphicData>
        </a:graphic>
      </p:graphicFrame>
      <p:graphicFrame>
        <p:nvGraphicFramePr>
          <p:cNvPr id="8" name="Object 22"/>
          <p:cNvGraphicFramePr>
            <a:graphicFrameLocks noChangeAspect="1"/>
          </p:cNvGraphicFramePr>
          <p:nvPr/>
        </p:nvGraphicFramePr>
        <p:xfrm>
          <a:off x="2748756" y="659131"/>
          <a:ext cx="3910012" cy="614362"/>
        </p:xfrm>
        <a:graphic>
          <a:graphicData uri="http://schemas.openxmlformats.org/presentationml/2006/ole">
            <mc:AlternateContent xmlns:mc="http://schemas.openxmlformats.org/markup-compatibility/2006">
              <mc:Choice xmlns:v="urn:schemas-microsoft-com:vml" Requires="v">
                <p:oleObj spid="_x0000_s250883" name="Equation" r:id="rId7" imgW="1612800" imgH="241200" progId="Equation.DSMT4">
                  <p:embed/>
                </p:oleObj>
              </mc:Choice>
              <mc:Fallback>
                <p:oleObj name="Equation" r:id="rId7" imgW="1612800" imgH="241200" progId="Equation.DSMT4">
                  <p:embed/>
                  <p:pic>
                    <p:nvPicPr>
                      <p:cNvPr id="8" name="Object 22"/>
                      <p:cNvPicPr>
                        <a:picLocks noChangeAspect="1" noChangeArrowheads="1"/>
                      </p:cNvPicPr>
                      <p:nvPr/>
                    </p:nvPicPr>
                    <p:blipFill>
                      <a:blip r:embed="rId8"/>
                      <a:srcRect/>
                      <a:stretch>
                        <a:fillRect/>
                      </a:stretch>
                    </p:blipFill>
                    <p:spPr bwMode="auto">
                      <a:xfrm>
                        <a:off x="2748756" y="659131"/>
                        <a:ext cx="3910012" cy="614362"/>
                      </a:xfrm>
                      <a:prstGeom prst="rect">
                        <a:avLst/>
                      </a:prstGeom>
                      <a:noFill/>
                    </p:spPr>
                  </p:pic>
                </p:oleObj>
              </mc:Fallback>
            </mc:AlternateContent>
          </a:graphicData>
        </a:graphic>
      </p:graphicFrame>
      <p:graphicFrame>
        <p:nvGraphicFramePr>
          <p:cNvPr id="9" name="Object 22"/>
          <p:cNvGraphicFramePr>
            <a:graphicFrameLocks noChangeAspect="1"/>
          </p:cNvGraphicFramePr>
          <p:nvPr/>
        </p:nvGraphicFramePr>
        <p:xfrm>
          <a:off x="2645629" y="2187356"/>
          <a:ext cx="4371975" cy="614362"/>
        </p:xfrm>
        <a:graphic>
          <a:graphicData uri="http://schemas.openxmlformats.org/presentationml/2006/ole">
            <mc:AlternateContent xmlns:mc="http://schemas.openxmlformats.org/markup-compatibility/2006">
              <mc:Choice xmlns:v="urn:schemas-microsoft-com:vml" Requires="v">
                <p:oleObj spid="_x0000_s250884" name="Equation" r:id="rId9" imgW="1803240" imgH="241200" progId="Equation.DSMT4">
                  <p:embed/>
                </p:oleObj>
              </mc:Choice>
              <mc:Fallback>
                <p:oleObj name="Equation" r:id="rId9" imgW="1803240" imgH="241200" progId="Equation.DSMT4">
                  <p:embed/>
                  <p:pic>
                    <p:nvPicPr>
                      <p:cNvPr id="9" name="Object 22"/>
                      <p:cNvPicPr>
                        <a:picLocks noChangeAspect="1" noChangeArrowheads="1"/>
                      </p:cNvPicPr>
                      <p:nvPr/>
                    </p:nvPicPr>
                    <p:blipFill>
                      <a:blip r:embed="rId10"/>
                      <a:srcRect/>
                      <a:stretch>
                        <a:fillRect/>
                      </a:stretch>
                    </p:blipFill>
                    <p:spPr bwMode="auto">
                      <a:xfrm>
                        <a:off x="2645629" y="2187356"/>
                        <a:ext cx="4371975" cy="614362"/>
                      </a:xfrm>
                      <a:prstGeom prst="rect">
                        <a:avLst/>
                      </a:prstGeom>
                      <a:noFill/>
                    </p:spPr>
                  </p:pic>
                </p:oleObj>
              </mc:Fallback>
            </mc:AlternateContent>
          </a:graphicData>
        </a:graphic>
      </p:graphicFrame>
      <p:graphicFrame>
        <p:nvGraphicFramePr>
          <p:cNvPr id="10" name="Object 22"/>
          <p:cNvGraphicFramePr>
            <a:graphicFrameLocks noChangeAspect="1"/>
          </p:cNvGraphicFramePr>
          <p:nvPr/>
        </p:nvGraphicFramePr>
        <p:xfrm>
          <a:off x="2644627" y="2951846"/>
          <a:ext cx="4186238" cy="614363"/>
        </p:xfrm>
        <a:graphic>
          <a:graphicData uri="http://schemas.openxmlformats.org/presentationml/2006/ole">
            <mc:AlternateContent xmlns:mc="http://schemas.openxmlformats.org/markup-compatibility/2006">
              <mc:Choice xmlns:v="urn:schemas-microsoft-com:vml" Requires="v">
                <p:oleObj spid="_x0000_s250885" name="Equation" r:id="rId11" imgW="1726920" imgH="241200" progId="Equation.DSMT4">
                  <p:embed/>
                </p:oleObj>
              </mc:Choice>
              <mc:Fallback>
                <p:oleObj name="Equation" r:id="rId11" imgW="1726920" imgH="241200" progId="Equation.DSMT4">
                  <p:embed/>
                  <p:pic>
                    <p:nvPicPr>
                      <p:cNvPr id="10" name="Object 22"/>
                      <p:cNvPicPr>
                        <a:picLocks noChangeAspect="1" noChangeArrowheads="1"/>
                      </p:cNvPicPr>
                      <p:nvPr/>
                    </p:nvPicPr>
                    <p:blipFill>
                      <a:blip r:embed="rId12"/>
                      <a:srcRect/>
                      <a:stretch>
                        <a:fillRect/>
                      </a:stretch>
                    </p:blipFill>
                    <p:spPr bwMode="auto">
                      <a:xfrm>
                        <a:off x="2644627" y="2951846"/>
                        <a:ext cx="4186238" cy="614363"/>
                      </a:xfrm>
                      <a:prstGeom prst="rect">
                        <a:avLst/>
                      </a:prstGeom>
                      <a:noFill/>
                    </p:spPr>
                  </p:pic>
                </p:oleObj>
              </mc:Fallback>
            </mc:AlternateContent>
          </a:graphicData>
        </a:graphic>
      </p:graphicFrame>
      <p:graphicFrame>
        <p:nvGraphicFramePr>
          <p:cNvPr id="11" name="Object 22"/>
          <p:cNvGraphicFramePr>
            <a:graphicFrameLocks noChangeAspect="1"/>
          </p:cNvGraphicFramePr>
          <p:nvPr/>
        </p:nvGraphicFramePr>
        <p:xfrm>
          <a:off x="2717006" y="3658871"/>
          <a:ext cx="3109912" cy="614362"/>
        </p:xfrm>
        <a:graphic>
          <a:graphicData uri="http://schemas.openxmlformats.org/presentationml/2006/ole">
            <mc:AlternateContent xmlns:mc="http://schemas.openxmlformats.org/markup-compatibility/2006">
              <mc:Choice xmlns:v="urn:schemas-microsoft-com:vml" Requires="v">
                <p:oleObj spid="_x0000_s250886" name="Equation" r:id="rId13" imgW="1282680" imgH="241200" progId="Equation.DSMT4">
                  <p:embed/>
                </p:oleObj>
              </mc:Choice>
              <mc:Fallback>
                <p:oleObj name="Equation" r:id="rId13" imgW="1282680" imgH="241200" progId="Equation.DSMT4">
                  <p:embed/>
                  <p:pic>
                    <p:nvPicPr>
                      <p:cNvPr id="11" name="Object 22"/>
                      <p:cNvPicPr>
                        <a:picLocks noChangeAspect="1" noChangeArrowheads="1"/>
                      </p:cNvPicPr>
                      <p:nvPr/>
                    </p:nvPicPr>
                    <p:blipFill>
                      <a:blip r:embed="rId14"/>
                      <a:srcRect/>
                      <a:stretch>
                        <a:fillRect/>
                      </a:stretch>
                    </p:blipFill>
                    <p:spPr bwMode="auto">
                      <a:xfrm>
                        <a:off x="2717006" y="3658871"/>
                        <a:ext cx="3109912" cy="614362"/>
                      </a:xfrm>
                      <a:prstGeom prst="rect">
                        <a:avLst/>
                      </a:prstGeom>
                      <a:noFill/>
                    </p:spPr>
                  </p:pic>
                </p:oleObj>
              </mc:Fallback>
            </mc:AlternateContent>
          </a:graphicData>
        </a:graphic>
      </p:graphicFrame>
      <p:graphicFrame>
        <p:nvGraphicFramePr>
          <p:cNvPr id="12" name="Object 22"/>
          <p:cNvGraphicFramePr>
            <a:graphicFrameLocks noChangeAspect="1"/>
          </p:cNvGraphicFramePr>
          <p:nvPr/>
        </p:nvGraphicFramePr>
        <p:xfrm>
          <a:off x="2748756" y="4423361"/>
          <a:ext cx="3170237" cy="614362"/>
        </p:xfrm>
        <a:graphic>
          <a:graphicData uri="http://schemas.openxmlformats.org/presentationml/2006/ole">
            <mc:AlternateContent xmlns:mc="http://schemas.openxmlformats.org/markup-compatibility/2006">
              <mc:Choice xmlns:v="urn:schemas-microsoft-com:vml" Requires="v">
                <p:oleObj spid="_x0000_s250887" name="Equation" r:id="rId15" imgW="1307880" imgH="241200" progId="Equation.DSMT4">
                  <p:embed/>
                </p:oleObj>
              </mc:Choice>
              <mc:Fallback>
                <p:oleObj name="Equation" r:id="rId15" imgW="1307880" imgH="241200" progId="Equation.DSMT4">
                  <p:embed/>
                  <p:pic>
                    <p:nvPicPr>
                      <p:cNvPr id="12" name="Object 22"/>
                      <p:cNvPicPr>
                        <a:picLocks noChangeAspect="1" noChangeArrowheads="1"/>
                      </p:cNvPicPr>
                      <p:nvPr/>
                    </p:nvPicPr>
                    <p:blipFill>
                      <a:blip r:embed="rId16"/>
                      <a:srcRect/>
                      <a:stretch>
                        <a:fillRect/>
                      </a:stretch>
                    </p:blipFill>
                    <p:spPr bwMode="auto">
                      <a:xfrm>
                        <a:off x="2748756" y="4423361"/>
                        <a:ext cx="3170237" cy="614362"/>
                      </a:xfrm>
                      <a:prstGeom prst="rect">
                        <a:avLst/>
                      </a:prstGeom>
                      <a:noFill/>
                    </p:spPr>
                  </p:pic>
                </p:oleObj>
              </mc:Fallback>
            </mc:AlternateContent>
          </a:graphicData>
        </a:graphic>
      </p:graphicFrame>
      <p:graphicFrame>
        <p:nvGraphicFramePr>
          <p:cNvPr id="13" name="Object 22"/>
          <p:cNvGraphicFramePr>
            <a:graphicFrameLocks noChangeAspect="1"/>
          </p:cNvGraphicFramePr>
          <p:nvPr/>
        </p:nvGraphicFramePr>
        <p:xfrm>
          <a:off x="2748756" y="5314877"/>
          <a:ext cx="3170238" cy="614362"/>
        </p:xfrm>
        <a:graphic>
          <a:graphicData uri="http://schemas.openxmlformats.org/presentationml/2006/ole">
            <mc:AlternateContent xmlns:mc="http://schemas.openxmlformats.org/markup-compatibility/2006">
              <mc:Choice xmlns:v="urn:schemas-microsoft-com:vml" Requires="v">
                <p:oleObj spid="_x0000_s250888" name="Equation" r:id="rId17" imgW="1307880" imgH="241200" progId="Equation.DSMT4">
                  <p:embed/>
                </p:oleObj>
              </mc:Choice>
              <mc:Fallback>
                <p:oleObj name="Equation" r:id="rId17" imgW="1307880" imgH="241200" progId="Equation.DSMT4">
                  <p:embed/>
                  <p:pic>
                    <p:nvPicPr>
                      <p:cNvPr id="13" name="Object 22"/>
                      <p:cNvPicPr>
                        <a:picLocks noChangeAspect="1" noChangeArrowheads="1"/>
                      </p:cNvPicPr>
                      <p:nvPr/>
                    </p:nvPicPr>
                    <p:blipFill>
                      <a:blip r:embed="rId18"/>
                      <a:srcRect/>
                      <a:stretch>
                        <a:fillRect/>
                      </a:stretch>
                    </p:blipFill>
                    <p:spPr bwMode="auto">
                      <a:xfrm>
                        <a:off x="2748756" y="5314877"/>
                        <a:ext cx="3170238" cy="614362"/>
                      </a:xfrm>
                      <a:prstGeom prst="rect">
                        <a:avLst/>
                      </a:prstGeom>
                      <a:noFill/>
                    </p:spPr>
                  </p:pic>
                </p:oleObj>
              </mc:Fallback>
            </mc:AlternateContent>
          </a:graphicData>
        </a:graphic>
      </p:graphicFrame>
    </p:spTree>
    <p:extLst>
      <p:ext uri="{BB962C8B-B14F-4D97-AF65-F5344CB8AC3E}">
        <p14:creationId xmlns:p14="http://schemas.microsoft.com/office/powerpoint/2010/main" val="2371223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0"/>
            <a:ext cx="9144000" cy="6858000"/>
          </a:xfrm>
        </p:spPr>
        <p:txBody>
          <a:bodyPr/>
          <a:lstStyle/>
          <a:p>
            <a:r>
              <a:rPr lang="en-US" err="1"/>
              <a:t>Lưu</a:t>
            </a:r>
            <a:r>
              <a:rPr lang="en-US"/>
              <a:t> </a:t>
            </a:r>
            <a:r>
              <a:rPr lang="en-US" err="1"/>
              <a:t>đồ</a:t>
            </a:r>
            <a:r>
              <a:rPr lang="en-US"/>
              <a:t> </a:t>
            </a:r>
            <a:r>
              <a:rPr lang="en-US" err="1"/>
              <a:t>thuật</a:t>
            </a:r>
            <a:r>
              <a:rPr lang="en-US"/>
              <a:t> toán FFT_R</a:t>
            </a:r>
            <a:r>
              <a:rPr lang="en-US" baseline="-25000"/>
              <a:t>2</a:t>
            </a:r>
            <a:r>
              <a:rPr lang="en-US"/>
              <a:t> :</a:t>
            </a:r>
          </a:p>
          <a:p>
            <a:pPr>
              <a:buFontTx/>
              <a:buChar char="-"/>
            </a:pPr>
            <a:r>
              <a:rPr lang="en-US" err="1"/>
              <a:t>Hệ</a:t>
            </a:r>
            <a:r>
              <a:rPr lang="en-US"/>
              <a:t> </a:t>
            </a:r>
            <a:r>
              <a:rPr lang="en-US" err="1"/>
              <a:t>số</a:t>
            </a:r>
            <a:r>
              <a:rPr lang="en-US"/>
              <a:t> </a:t>
            </a:r>
            <a:r>
              <a:rPr lang="en-US" err="1"/>
              <a:t>truyền</a:t>
            </a:r>
            <a:r>
              <a:rPr lang="en-US"/>
              <a:t>:</a:t>
            </a:r>
          </a:p>
          <a:p>
            <a:pPr>
              <a:buFontTx/>
              <a:buChar char="-"/>
            </a:pPr>
            <a:endParaRPr lang="en-US"/>
          </a:p>
          <a:p>
            <a:pPr>
              <a:buFontTx/>
              <a:buChar char="-"/>
            </a:pPr>
            <a:endParaRPr lang="en-US"/>
          </a:p>
          <a:p>
            <a:pPr>
              <a:buFontTx/>
              <a:buChar char="-"/>
            </a:pPr>
            <a:endParaRPr lang="en-US"/>
          </a:p>
          <a:p>
            <a:pPr marL="0" indent="0">
              <a:buNone/>
            </a:pPr>
            <a:endParaRPr lang="en-US"/>
          </a:p>
        </p:txBody>
      </p:sp>
      <p:graphicFrame>
        <p:nvGraphicFramePr>
          <p:cNvPr id="93" name="Object 92"/>
          <p:cNvGraphicFramePr>
            <a:graphicFrameLocks noChangeAspect="1"/>
          </p:cNvGraphicFramePr>
          <p:nvPr/>
        </p:nvGraphicFramePr>
        <p:xfrm>
          <a:off x="2946889" y="1146519"/>
          <a:ext cx="6379992" cy="3228535"/>
        </p:xfrm>
        <a:graphic>
          <a:graphicData uri="http://schemas.openxmlformats.org/presentationml/2006/ole">
            <mc:AlternateContent xmlns:mc="http://schemas.openxmlformats.org/markup-compatibility/2006">
              <mc:Choice xmlns:v="urn:schemas-microsoft-com:vml" Requires="v">
                <p:oleObj spid="_x0000_s251905" name="Equation" r:id="rId3" imgW="3288960" imgH="1676160" progId="Equation.DSMT4">
                  <p:embed/>
                </p:oleObj>
              </mc:Choice>
              <mc:Fallback>
                <p:oleObj name="Equation" r:id="rId3" imgW="3288960" imgH="1676160" progId="Equation.DSMT4">
                  <p:embed/>
                  <p:pic>
                    <p:nvPicPr>
                      <p:cNvPr id="93" name="Object 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889" y="1146519"/>
                        <a:ext cx="6379992" cy="3228535"/>
                      </a:xfrm>
                      <a:prstGeom prst="rect">
                        <a:avLst/>
                      </a:prstGeom>
                      <a:noFill/>
                    </p:spPr>
                  </p:pic>
                </p:oleObj>
              </mc:Fallback>
            </mc:AlternateContent>
          </a:graphicData>
        </a:graphic>
      </p:graphicFrame>
    </p:spTree>
    <p:extLst>
      <p:ext uri="{BB962C8B-B14F-4D97-AF65-F5344CB8AC3E}">
        <p14:creationId xmlns:p14="http://schemas.microsoft.com/office/powerpoint/2010/main" val="1087080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95886" y="179928"/>
            <a:ext cx="1965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Lưu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đồ</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nvGrpSpPr>
          <p:cNvPr id="5" name="Group 4"/>
          <p:cNvGrpSpPr/>
          <p:nvPr/>
        </p:nvGrpSpPr>
        <p:grpSpPr>
          <a:xfrm>
            <a:off x="702428" y="639571"/>
            <a:ext cx="9954284" cy="6218429"/>
            <a:chOff x="672402" y="3031091"/>
            <a:chExt cx="7785798" cy="3931234"/>
          </a:xfrm>
        </p:grpSpPr>
        <p:sp>
          <p:nvSpPr>
            <p:cNvPr id="6" name="Text Box 38"/>
            <p:cNvSpPr txBox="1">
              <a:spLocks noChangeArrowheads="1"/>
            </p:cNvSpPr>
            <p:nvPr/>
          </p:nvSpPr>
          <p:spPr bwMode="auto">
            <a:xfrm>
              <a:off x="7475311" y="4892137"/>
              <a:ext cx="92351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X(4)</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 name="Text Box 39"/>
            <p:cNvSpPr txBox="1">
              <a:spLocks noChangeArrowheads="1"/>
            </p:cNvSpPr>
            <p:nvPr/>
          </p:nvSpPr>
          <p:spPr bwMode="auto">
            <a:xfrm>
              <a:off x="7463275" y="4445128"/>
              <a:ext cx="92351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 name="Text Box 40"/>
            <p:cNvSpPr txBox="1">
              <a:spLocks noChangeArrowheads="1"/>
            </p:cNvSpPr>
            <p:nvPr/>
          </p:nvSpPr>
          <p:spPr bwMode="auto">
            <a:xfrm>
              <a:off x="7475311" y="4009295"/>
              <a:ext cx="887409"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X(2)</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9" name="Text Box 41"/>
            <p:cNvSpPr txBox="1">
              <a:spLocks noChangeArrowheads="1"/>
            </p:cNvSpPr>
            <p:nvPr/>
          </p:nvSpPr>
          <p:spPr bwMode="auto">
            <a:xfrm>
              <a:off x="7452042" y="3483315"/>
              <a:ext cx="898642"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X(1)</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Text Box 42"/>
            <p:cNvSpPr txBox="1">
              <a:spLocks noChangeArrowheads="1"/>
            </p:cNvSpPr>
            <p:nvPr/>
          </p:nvSpPr>
          <p:spPr bwMode="auto">
            <a:xfrm>
              <a:off x="7452042" y="3031091"/>
              <a:ext cx="83846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X(0)</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43"/>
            <p:cNvSpPr txBox="1">
              <a:spLocks noChangeArrowheads="1"/>
            </p:cNvSpPr>
            <p:nvPr/>
          </p:nvSpPr>
          <p:spPr bwMode="auto">
            <a:xfrm>
              <a:off x="7463275" y="5339146"/>
              <a:ext cx="994925"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2" name="Text Box 44"/>
            <p:cNvSpPr txBox="1">
              <a:spLocks noChangeArrowheads="1"/>
            </p:cNvSpPr>
            <p:nvPr/>
          </p:nvSpPr>
          <p:spPr bwMode="auto">
            <a:xfrm>
              <a:off x="7427169" y="5780194"/>
              <a:ext cx="911479"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45"/>
            <p:cNvSpPr txBox="1">
              <a:spLocks noChangeArrowheads="1"/>
            </p:cNvSpPr>
            <p:nvPr/>
          </p:nvSpPr>
          <p:spPr bwMode="auto">
            <a:xfrm>
              <a:off x="7451240" y="6238378"/>
              <a:ext cx="863338"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4" name="AutoShape 14"/>
            <p:cNvCxnSpPr>
              <a:cxnSpLocks noChangeShapeType="1"/>
            </p:cNvCxnSpPr>
            <p:nvPr/>
          </p:nvCxnSpPr>
          <p:spPr bwMode="auto">
            <a:xfrm>
              <a:off x="2111543" y="4150173"/>
              <a:ext cx="5299579" cy="1490"/>
            </a:xfrm>
            <a:prstGeom prst="straightConnector1">
              <a:avLst/>
            </a:prstGeom>
            <a:noFill/>
            <a:ln w="9525">
              <a:solidFill>
                <a:srgbClr val="000000"/>
              </a:solidFill>
              <a:round/>
              <a:headEnd type="none" w="med" len="med"/>
              <a:tailEnd type="triangle" w="med" len="med"/>
            </a:ln>
          </p:spPr>
        </p:cxnSp>
        <p:cxnSp>
          <p:nvCxnSpPr>
            <p:cNvPr id="15" name="AutoShape 22"/>
            <p:cNvCxnSpPr>
              <a:cxnSpLocks noChangeShapeType="1"/>
            </p:cNvCxnSpPr>
            <p:nvPr/>
          </p:nvCxnSpPr>
          <p:spPr bwMode="auto">
            <a:xfrm flipV="1">
              <a:off x="5196612" y="3200279"/>
              <a:ext cx="2004292" cy="1888612"/>
            </a:xfrm>
            <a:prstGeom prst="straightConnector1">
              <a:avLst/>
            </a:prstGeom>
            <a:noFill/>
            <a:ln w="9525">
              <a:solidFill>
                <a:srgbClr val="000000"/>
              </a:solidFill>
              <a:round/>
              <a:headEnd type="oval" w="med" len="med"/>
              <a:tailEnd type="triangle" w="med" len="med"/>
            </a:ln>
          </p:spPr>
        </p:cxnSp>
        <p:cxnSp>
          <p:nvCxnSpPr>
            <p:cNvPr id="16" name="AutoShape 23"/>
            <p:cNvCxnSpPr>
              <a:cxnSpLocks noChangeShapeType="1"/>
            </p:cNvCxnSpPr>
            <p:nvPr/>
          </p:nvCxnSpPr>
          <p:spPr bwMode="auto">
            <a:xfrm flipV="1">
              <a:off x="5246358" y="4150173"/>
              <a:ext cx="1867891" cy="1788035"/>
            </a:xfrm>
            <a:prstGeom prst="straightConnector1">
              <a:avLst/>
            </a:prstGeom>
            <a:noFill/>
            <a:ln w="9525">
              <a:solidFill>
                <a:srgbClr val="000000"/>
              </a:solidFill>
              <a:round/>
              <a:headEnd type="oval" w="med" len="med"/>
              <a:tailEnd type="triangle" w="med" len="med"/>
            </a:ln>
          </p:spPr>
        </p:cxnSp>
        <p:cxnSp>
          <p:nvCxnSpPr>
            <p:cNvPr id="17" name="AutoShape 24"/>
            <p:cNvCxnSpPr>
              <a:cxnSpLocks noChangeShapeType="1"/>
            </p:cNvCxnSpPr>
            <p:nvPr/>
          </p:nvCxnSpPr>
          <p:spPr bwMode="auto">
            <a:xfrm flipV="1">
              <a:off x="5196612" y="3667403"/>
              <a:ext cx="1942510" cy="1855086"/>
            </a:xfrm>
            <a:prstGeom prst="straightConnector1">
              <a:avLst/>
            </a:prstGeom>
            <a:noFill/>
            <a:ln w="9525">
              <a:solidFill>
                <a:srgbClr val="000000"/>
              </a:solidFill>
              <a:round/>
              <a:headEnd type="oval" w="med" len="med"/>
              <a:tailEnd type="triangle" w="med" len="med"/>
            </a:ln>
          </p:spPr>
        </p:cxnSp>
        <p:cxnSp>
          <p:nvCxnSpPr>
            <p:cNvPr id="18" name="AutoShape 25"/>
            <p:cNvCxnSpPr>
              <a:cxnSpLocks noChangeShapeType="1"/>
            </p:cNvCxnSpPr>
            <p:nvPr/>
          </p:nvCxnSpPr>
          <p:spPr bwMode="auto">
            <a:xfrm flipV="1">
              <a:off x="5196612" y="4619532"/>
              <a:ext cx="1883136" cy="1788035"/>
            </a:xfrm>
            <a:prstGeom prst="straightConnector1">
              <a:avLst/>
            </a:prstGeom>
            <a:noFill/>
            <a:ln w="9525">
              <a:solidFill>
                <a:srgbClr val="000000"/>
              </a:solidFill>
              <a:round/>
              <a:headEnd type="oval" w="med" len="med"/>
              <a:tailEnd type="triangle" w="med" len="med"/>
            </a:ln>
          </p:spPr>
        </p:cxnSp>
        <p:cxnSp>
          <p:nvCxnSpPr>
            <p:cNvPr id="19" name="AutoShape 26"/>
            <p:cNvCxnSpPr>
              <a:cxnSpLocks noChangeShapeType="1"/>
            </p:cNvCxnSpPr>
            <p:nvPr/>
          </p:nvCxnSpPr>
          <p:spPr bwMode="auto">
            <a:xfrm>
              <a:off x="5196612" y="3200279"/>
              <a:ext cx="2004292" cy="1888612"/>
            </a:xfrm>
            <a:prstGeom prst="straightConnector1">
              <a:avLst/>
            </a:prstGeom>
            <a:noFill/>
            <a:ln w="9525">
              <a:solidFill>
                <a:srgbClr val="000000"/>
              </a:solidFill>
              <a:round/>
              <a:headEnd type="oval" w="med" len="med"/>
              <a:tailEnd type="triangle" w="med" len="med"/>
            </a:ln>
          </p:spPr>
        </p:cxnSp>
        <p:cxnSp>
          <p:nvCxnSpPr>
            <p:cNvPr id="20" name="AutoShape 27"/>
            <p:cNvCxnSpPr>
              <a:cxnSpLocks noChangeShapeType="1"/>
            </p:cNvCxnSpPr>
            <p:nvPr/>
          </p:nvCxnSpPr>
          <p:spPr bwMode="auto">
            <a:xfrm>
              <a:off x="5171739" y="3667403"/>
              <a:ext cx="1967383" cy="1855086"/>
            </a:xfrm>
            <a:prstGeom prst="straightConnector1">
              <a:avLst/>
            </a:prstGeom>
            <a:noFill/>
            <a:ln w="9525">
              <a:solidFill>
                <a:srgbClr val="000000"/>
              </a:solidFill>
              <a:round/>
              <a:headEnd type="oval" w="med" len="med"/>
              <a:tailEnd type="triangle" w="med" len="med"/>
            </a:ln>
          </p:spPr>
        </p:cxnSp>
        <p:cxnSp>
          <p:nvCxnSpPr>
            <p:cNvPr id="21" name="AutoShape 28"/>
            <p:cNvCxnSpPr>
              <a:cxnSpLocks noChangeShapeType="1"/>
            </p:cNvCxnSpPr>
            <p:nvPr/>
          </p:nvCxnSpPr>
          <p:spPr bwMode="auto">
            <a:xfrm>
              <a:off x="5196612" y="4150173"/>
              <a:ext cx="1892764" cy="1810385"/>
            </a:xfrm>
            <a:prstGeom prst="straightConnector1">
              <a:avLst/>
            </a:prstGeom>
            <a:noFill/>
            <a:ln w="9525">
              <a:solidFill>
                <a:srgbClr val="000000"/>
              </a:solidFill>
              <a:round/>
              <a:headEnd type="oval" w="med" len="med"/>
              <a:tailEnd type="triangle" w="med" len="med"/>
            </a:ln>
          </p:spPr>
        </p:cxnSp>
        <p:cxnSp>
          <p:nvCxnSpPr>
            <p:cNvPr id="22" name="AutoShape 29"/>
            <p:cNvCxnSpPr>
              <a:cxnSpLocks noChangeShapeType="1"/>
            </p:cNvCxnSpPr>
            <p:nvPr/>
          </p:nvCxnSpPr>
          <p:spPr bwMode="auto">
            <a:xfrm>
              <a:off x="5196612" y="4619532"/>
              <a:ext cx="1883136" cy="1788035"/>
            </a:xfrm>
            <a:prstGeom prst="straightConnector1">
              <a:avLst/>
            </a:prstGeom>
            <a:noFill/>
            <a:ln w="9525">
              <a:solidFill>
                <a:srgbClr val="000000"/>
              </a:solidFill>
              <a:round/>
              <a:headEnd type="oval" w="med" len="med"/>
              <a:tailEnd type="triangle" w="med" len="med"/>
            </a:ln>
          </p:spPr>
        </p:cxnSp>
        <p:sp>
          <p:nvSpPr>
            <p:cNvPr id="23" name="Text Box 30"/>
            <p:cNvSpPr txBox="1">
              <a:spLocks noChangeArrowheads="1"/>
            </p:cNvSpPr>
            <p:nvPr/>
          </p:nvSpPr>
          <p:spPr bwMode="auto">
            <a:xfrm>
              <a:off x="753106" y="3032651"/>
              <a:ext cx="6755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4" name="Text Box 31"/>
            <p:cNvSpPr txBox="1">
              <a:spLocks noChangeArrowheads="1"/>
            </p:cNvSpPr>
            <p:nvPr/>
          </p:nvSpPr>
          <p:spPr bwMode="auto">
            <a:xfrm>
              <a:off x="672402" y="3492086"/>
              <a:ext cx="675586"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x(4)</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2"/>
            <p:cNvSpPr txBox="1">
              <a:spLocks noChangeArrowheads="1"/>
            </p:cNvSpPr>
            <p:nvPr/>
          </p:nvSpPr>
          <p:spPr bwMode="auto">
            <a:xfrm>
              <a:off x="739276" y="3983289"/>
              <a:ext cx="589734"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6" name="Text Box 33"/>
            <p:cNvSpPr txBox="1">
              <a:spLocks noChangeArrowheads="1"/>
            </p:cNvSpPr>
            <p:nvPr/>
          </p:nvSpPr>
          <p:spPr bwMode="auto">
            <a:xfrm>
              <a:off x="743480" y="4468283"/>
              <a:ext cx="579303"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34"/>
            <p:cNvSpPr txBox="1">
              <a:spLocks noChangeArrowheads="1"/>
            </p:cNvSpPr>
            <p:nvPr/>
          </p:nvSpPr>
          <p:spPr bwMode="auto">
            <a:xfrm>
              <a:off x="741072" y="4910087"/>
              <a:ext cx="675586" cy="34643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35"/>
            <p:cNvSpPr txBox="1">
              <a:spLocks noChangeArrowheads="1"/>
            </p:cNvSpPr>
            <p:nvPr/>
          </p:nvSpPr>
          <p:spPr bwMode="auto">
            <a:xfrm>
              <a:off x="802277" y="5383348"/>
              <a:ext cx="615409"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 Box 36"/>
            <p:cNvSpPr txBox="1">
              <a:spLocks noChangeArrowheads="1"/>
            </p:cNvSpPr>
            <p:nvPr/>
          </p:nvSpPr>
          <p:spPr bwMode="auto">
            <a:xfrm>
              <a:off x="807659" y="5783913"/>
              <a:ext cx="591338" cy="36282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Text Box 37"/>
            <p:cNvSpPr txBox="1">
              <a:spLocks noChangeArrowheads="1"/>
            </p:cNvSpPr>
            <p:nvPr/>
          </p:nvSpPr>
          <p:spPr bwMode="auto">
            <a:xfrm>
              <a:off x="805811" y="6254216"/>
              <a:ext cx="604978" cy="33525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31" name="AutoShape 46"/>
            <p:cNvCxnSpPr>
              <a:cxnSpLocks noChangeShapeType="1"/>
            </p:cNvCxnSpPr>
            <p:nvPr/>
          </p:nvCxnSpPr>
          <p:spPr bwMode="auto">
            <a:xfrm>
              <a:off x="3276568" y="3201769"/>
              <a:ext cx="722123" cy="0"/>
            </a:xfrm>
            <a:prstGeom prst="straightConnector1">
              <a:avLst/>
            </a:prstGeom>
            <a:noFill/>
            <a:ln w="9525">
              <a:solidFill>
                <a:srgbClr val="000000"/>
              </a:solidFill>
              <a:round/>
              <a:headEnd/>
              <a:tailEnd type="triangle" w="med" len="med"/>
            </a:ln>
          </p:spPr>
        </p:cxnSp>
        <p:cxnSp>
          <p:nvCxnSpPr>
            <p:cNvPr id="32" name="AutoShape 47"/>
            <p:cNvCxnSpPr>
              <a:cxnSpLocks noChangeShapeType="1"/>
            </p:cNvCxnSpPr>
            <p:nvPr/>
          </p:nvCxnSpPr>
          <p:spPr bwMode="auto">
            <a:xfrm>
              <a:off x="3276568" y="3673363"/>
              <a:ext cx="722123" cy="0"/>
            </a:xfrm>
            <a:prstGeom prst="straightConnector1">
              <a:avLst/>
            </a:prstGeom>
            <a:noFill/>
            <a:ln w="9525">
              <a:solidFill>
                <a:srgbClr val="000000"/>
              </a:solidFill>
              <a:round/>
              <a:headEnd/>
              <a:tailEnd type="triangle" w="med" len="med"/>
            </a:ln>
          </p:spPr>
        </p:cxnSp>
        <p:cxnSp>
          <p:nvCxnSpPr>
            <p:cNvPr id="33" name="AutoShape 48"/>
            <p:cNvCxnSpPr>
              <a:cxnSpLocks noChangeShapeType="1"/>
            </p:cNvCxnSpPr>
            <p:nvPr/>
          </p:nvCxnSpPr>
          <p:spPr bwMode="auto">
            <a:xfrm>
              <a:off x="3282987" y="4150173"/>
              <a:ext cx="722123" cy="0"/>
            </a:xfrm>
            <a:prstGeom prst="straightConnector1">
              <a:avLst/>
            </a:prstGeom>
            <a:noFill/>
            <a:ln w="9525">
              <a:solidFill>
                <a:srgbClr val="000000"/>
              </a:solidFill>
              <a:round/>
              <a:headEnd/>
              <a:tailEnd type="triangle" w="med" len="med"/>
            </a:ln>
          </p:spPr>
        </p:cxnSp>
        <p:cxnSp>
          <p:nvCxnSpPr>
            <p:cNvPr id="34" name="AutoShape 49"/>
            <p:cNvCxnSpPr>
              <a:cxnSpLocks noChangeShapeType="1"/>
            </p:cNvCxnSpPr>
            <p:nvPr/>
          </p:nvCxnSpPr>
          <p:spPr bwMode="auto">
            <a:xfrm>
              <a:off x="3266137" y="4619532"/>
              <a:ext cx="722123" cy="0"/>
            </a:xfrm>
            <a:prstGeom prst="straightConnector1">
              <a:avLst/>
            </a:prstGeom>
            <a:noFill/>
            <a:ln w="9525">
              <a:solidFill>
                <a:srgbClr val="000000"/>
              </a:solidFill>
              <a:round/>
              <a:headEnd/>
              <a:tailEnd type="triangle" w="med" len="med"/>
            </a:ln>
          </p:spPr>
        </p:cxnSp>
        <p:cxnSp>
          <p:nvCxnSpPr>
            <p:cNvPr id="35" name="AutoShape 50"/>
            <p:cNvCxnSpPr>
              <a:cxnSpLocks noChangeShapeType="1"/>
            </p:cNvCxnSpPr>
            <p:nvPr/>
          </p:nvCxnSpPr>
          <p:spPr bwMode="auto">
            <a:xfrm>
              <a:off x="3253300" y="5086656"/>
              <a:ext cx="722123" cy="0"/>
            </a:xfrm>
            <a:prstGeom prst="straightConnector1">
              <a:avLst/>
            </a:prstGeom>
            <a:noFill/>
            <a:ln w="9525">
              <a:solidFill>
                <a:srgbClr val="000000"/>
              </a:solidFill>
              <a:round/>
              <a:headEnd/>
              <a:tailEnd type="triangle" w="med" len="med"/>
            </a:ln>
          </p:spPr>
        </p:cxnSp>
        <p:cxnSp>
          <p:nvCxnSpPr>
            <p:cNvPr id="36" name="AutoShape 51"/>
            <p:cNvCxnSpPr>
              <a:cxnSpLocks noChangeShapeType="1"/>
            </p:cNvCxnSpPr>
            <p:nvPr/>
          </p:nvCxnSpPr>
          <p:spPr bwMode="auto">
            <a:xfrm>
              <a:off x="3250892" y="5524724"/>
              <a:ext cx="722123" cy="0"/>
            </a:xfrm>
            <a:prstGeom prst="straightConnector1">
              <a:avLst/>
            </a:prstGeom>
            <a:noFill/>
            <a:ln w="9525">
              <a:solidFill>
                <a:srgbClr val="000000"/>
              </a:solidFill>
              <a:round/>
              <a:headEnd/>
              <a:tailEnd type="triangle" w="med" len="med"/>
            </a:ln>
          </p:spPr>
        </p:cxnSp>
        <p:cxnSp>
          <p:nvCxnSpPr>
            <p:cNvPr id="37" name="AutoShape 52"/>
            <p:cNvCxnSpPr>
              <a:cxnSpLocks noChangeShapeType="1"/>
            </p:cNvCxnSpPr>
            <p:nvPr/>
          </p:nvCxnSpPr>
          <p:spPr bwMode="auto">
            <a:xfrm>
              <a:off x="3234845" y="5960558"/>
              <a:ext cx="722123" cy="0"/>
            </a:xfrm>
            <a:prstGeom prst="straightConnector1">
              <a:avLst/>
            </a:prstGeom>
            <a:noFill/>
            <a:ln w="9525">
              <a:solidFill>
                <a:srgbClr val="000000"/>
              </a:solidFill>
              <a:round/>
              <a:headEnd/>
              <a:tailEnd type="triangle" w="med" len="med"/>
            </a:ln>
          </p:spPr>
        </p:cxnSp>
        <p:cxnSp>
          <p:nvCxnSpPr>
            <p:cNvPr id="38" name="AutoShape 53"/>
            <p:cNvCxnSpPr>
              <a:cxnSpLocks noChangeShapeType="1"/>
            </p:cNvCxnSpPr>
            <p:nvPr/>
          </p:nvCxnSpPr>
          <p:spPr bwMode="auto">
            <a:xfrm>
              <a:off x="3238055" y="6412781"/>
              <a:ext cx="722123" cy="0"/>
            </a:xfrm>
            <a:prstGeom prst="straightConnector1">
              <a:avLst/>
            </a:prstGeom>
            <a:noFill/>
            <a:ln w="9525">
              <a:solidFill>
                <a:srgbClr val="000000"/>
              </a:solidFill>
              <a:round/>
              <a:headEnd/>
              <a:tailEnd type="triangle" w="med" len="med"/>
            </a:ln>
          </p:spPr>
        </p:cxnSp>
        <p:cxnSp>
          <p:nvCxnSpPr>
            <p:cNvPr id="39" name="AutoShape 14"/>
            <p:cNvCxnSpPr>
              <a:cxnSpLocks noChangeShapeType="1"/>
            </p:cNvCxnSpPr>
            <p:nvPr/>
          </p:nvCxnSpPr>
          <p:spPr bwMode="auto">
            <a:xfrm>
              <a:off x="2133600" y="3669937"/>
              <a:ext cx="5299699" cy="1588"/>
            </a:xfrm>
            <a:prstGeom prst="straightConnector1">
              <a:avLst/>
            </a:prstGeom>
            <a:noFill/>
            <a:ln w="9525">
              <a:solidFill>
                <a:srgbClr val="000000"/>
              </a:solidFill>
              <a:round/>
              <a:headEnd type="none" w="med" len="med"/>
              <a:tailEnd type="triangle" w="med" len="med"/>
            </a:ln>
          </p:spPr>
        </p:cxnSp>
        <p:cxnSp>
          <p:nvCxnSpPr>
            <p:cNvPr id="40" name="AutoShape 14"/>
            <p:cNvCxnSpPr>
              <a:cxnSpLocks noChangeShapeType="1"/>
            </p:cNvCxnSpPr>
            <p:nvPr/>
          </p:nvCxnSpPr>
          <p:spPr bwMode="auto">
            <a:xfrm>
              <a:off x="2102576" y="3195908"/>
              <a:ext cx="5299699" cy="1588"/>
            </a:xfrm>
            <a:prstGeom prst="straightConnector1">
              <a:avLst/>
            </a:prstGeom>
            <a:noFill/>
            <a:ln w="9525">
              <a:solidFill>
                <a:srgbClr val="000000"/>
              </a:solidFill>
              <a:round/>
              <a:headEnd type="none" w="med" len="med"/>
              <a:tailEnd type="triangle" w="med" len="med"/>
            </a:ln>
          </p:spPr>
        </p:cxnSp>
        <p:cxnSp>
          <p:nvCxnSpPr>
            <p:cNvPr id="41" name="AutoShape 14"/>
            <p:cNvCxnSpPr>
              <a:cxnSpLocks noChangeShapeType="1"/>
            </p:cNvCxnSpPr>
            <p:nvPr/>
          </p:nvCxnSpPr>
          <p:spPr bwMode="auto">
            <a:xfrm>
              <a:off x="2085162" y="5955937"/>
              <a:ext cx="5299699" cy="1588"/>
            </a:xfrm>
            <a:prstGeom prst="straightConnector1">
              <a:avLst/>
            </a:prstGeom>
            <a:noFill/>
            <a:ln w="9525">
              <a:solidFill>
                <a:srgbClr val="000000"/>
              </a:solidFill>
              <a:round/>
              <a:headEnd type="none" w="med" len="med"/>
              <a:tailEnd type="triangle" w="med" len="med"/>
            </a:ln>
          </p:spPr>
        </p:cxnSp>
        <p:cxnSp>
          <p:nvCxnSpPr>
            <p:cNvPr id="42" name="AutoShape 14"/>
            <p:cNvCxnSpPr>
              <a:cxnSpLocks noChangeShapeType="1"/>
            </p:cNvCxnSpPr>
            <p:nvPr/>
          </p:nvCxnSpPr>
          <p:spPr bwMode="auto">
            <a:xfrm>
              <a:off x="2093869" y="5529804"/>
              <a:ext cx="5299699" cy="1588"/>
            </a:xfrm>
            <a:prstGeom prst="straightConnector1">
              <a:avLst/>
            </a:prstGeom>
            <a:noFill/>
            <a:ln w="9525">
              <a:solidFill>
                <a:srgbClr val="000000"/>
              </a:solidFill>
              <a:round/>
              <a:headEnd type="none" w="med" len="med"/>
              <a:tailEnd type="triangle" w="med" len="med"/>
            </a:ln>
          </p:spPr>
        </p:cxnSp>
        <p:cxnSp>
          <p:nvCxnSpPr>
            <p:cNvPr id="43" name="AutoShape 14"/>
            <p:cNvCxnSpPr>
              <a:cxnSpLocks noChangeShapeType="1"/>
            </p:cNvCxnSpPr>
            <p:nvPr/>
          </p:nvCxnSpPr>
          <p:spPr bwMode="auto">
            <a:xfrm>
              <a:off x="2057400" y="5074782"/>
              <a:ext cx="5299699" cy="1588"/>
            </a:xfrm>
            <a:prstGeom prst="straightConnector1">
              <a:avLst/>
            </a:prstGeom>
            <a:noFill/>
            <a:ln w="9525">
              <a:solidFill>
                <a:srgbClr val="000000"/>
              </a:solidFill>
              <a:round/>
              <a:headEnd type="none" w="med" len="med"/>
              <a:tailEnd type="triangle" w="med" len="med"/>
            </a:ln>
          </p:spPr>
        </p:cxnSp>
        <p:cxnSp>
          <p:nvCxnSpPr>
            <p:cNvPr id="44" name="AutoShape 14"/>
            <p:cNvCxnSpPr>
              <a:cxnSpLocks noChangeShapeType="1"/>
            </p:cNvCxnSpPr>
            <p:nvPr/>
          </p:nvCxnSpPr>
          <p:spPr bwMode="auto">
            <a:xfrm>
              <a:off x="2111283" y="4621348"/>
              <a:ext cx="5299699" cy="1588"/>
            </a:xfrm>
            <a:prstGeom prst="straightConnector1">
              <a:avLst/>
            </a:prstGeom>
            <a:noFill/>
            <a:ln w="9525">
              <a:solidFill>
                <a:srgbClr val="000000"/>
              </a:solidFill>
              <a:round/>
              <a:headEnd type="none" w="med" len="med"/>
              <a:tailEnd type="triangle" w="med" len="med"/>
            </a:ln>
          </p:spPr>
        </p:cxnSp>
        <p:cxnSp>
          <p:nvCxnSpPr>
            <p:cNvPr id="45" name="AutoShape 14"/>
            <p:cNvCxnSpPr>
              <a:cxnSpLocks noChangeShapeType="1"/>
            </p:cNvCxnSpPr>
            <p:nvPr/>
          </p:nvCxnSpPr>
          <p:spPr bwMode="auto">
            <a:xfrm>
              <a:off x="2098225" y="6407193"/>
              <a:ext cx="5299699" cy="1588"/>
            </a:xfrm>
            <a:prstGeom prst="straightConnector1">
              <a:avLst/>
            </a:prstGeom>
            <a:noFill/>
            <a:ln w="9525">
              <a:solidFill>
                <a:srgbClr val="000000"/>
              </a:solidFill>
              <a:round/>
              <a:headEnd type="none" w="med" len="med"/>
              <a:tailEnd type="triangle" w="med" len="med"/>
            </a:ln>
          </p:spPr>
        </p:cxnSp>
        <p:cxnSp>
          <p:nvCxnSpPr>
            <p:cNvPr id="46" name="Straight Arrow Connector 45"/>
            <p:cNvCxnSpPr/>
            <p:nvPr/>
          </p:nvCxnSpPr>
          <p:spPr>
            <a:xfrm>
              <a:off x="1295400" y="3199674"/>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304107" y="3669937"/>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319348" y="4151085"/>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332411" y="4619760"/>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321526" y="5076960"/>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356359" y="5521097"/>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369422" y="5952171"/>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382485" y="6409371"/>
              <a:ext cx="1219200" cy="1588"/>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1295400" y="3212737"/>
              <a:ext cx="1143000"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295400" y="3212737"/>
              <a:ext cx="1132115"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345474" y="4164148"/>
              <a:ext cx="1143000"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334589" y="4151085"/>
              <a:ext cx="1132115"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332411" y="5080726"/>
              <a:ext cx="1132115"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410789" y="5953759"/>
              <a:ext cx="1132115"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1371600" y="5078548"/>
              <a:ext cx="1143000"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1410789" y="5969000"/>
              <a:ext cx="1143000" cy="457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 Box 55"/>
            <p:cNvSpPr txBox="1">
              <a:spLocks noChangeArrowheads="1"/>
            </p:cNvSpPr>
            <p:nvPr/>
          </p:nvSpPr>
          <p:spPr bwMode="auto">
            <a:xfrm>
              <a:off x="2144485" y="3720011"/>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3" name="Text Box 55"/>
            <p:cNvSpPr txBox="1">
              <a:spLocks noChangeArrowheads="1"/>
            </p:cNvSpPr>
            <p:nvPr/>
          </p:nvSpPr>
          <p:spPr bwMode="auto">
            <a:xfrm>
              <a:off x="2133600" y="46975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4" name="Text Box 55"/>
            <p:cNvSpPr txBox="1">
              <a:spLocks noChangeArrowheads="1"/>
            </p:cNvSpPr>
            <p:nvPr/>
          </p:nvSpPr>
          <p:spPr bwMode="auto">
            <a:xfrm>
              <a:off x="2133600" y="5585822"/>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5" name="Text Box 55"/>
            <p:cNvSpPr txBox="1">
              <a:spLocks noChangeArrowheads="1"/>
            </p:cNvSpPr>
            <p:nvPr/>
          </p:nvSpPr>
          <p:spPr bwMode="auto">
            <a:xfrm>
              <a:off x="2133600" y="64501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6" name="Text Box 55"/>
            <p:cNvSpPr txBox="1">
              <a:spLocks noChangeArrowheads="1"/>
            </p:cNvSpPr>
            <p:nvPr/>
          </p:nvSpPr>
          <p:spPr bwMode="auto">
            <a:xfrm>
              <a:off x="7010400" y="51547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7" name="Text Box 55"/>
            <p:cNvSpPr txBox="1">
              <a:spLocks noChangeArrowheads="1"/>
            </p:cNvSpPr>
            <p:nvPr/>
          </p:nvSpPr>
          <p:spPr bwMode="auto">
            <a:xfrm>
              <a:off x="7010400" y="56119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 name="Text Box 55"/>
            <p:cNvSpPr txBox="1">
              <a:spLocks noChangeArrowheads="1"/>
            </p:cNvSpPr>
            <p:nvPr/>
          </p:nvSpPr>
          <p:spPr bwMode="auto">
            <a:xfrm>
              <a:off x="7010400" y="60691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9" name="Text Box 55"/>
            <p:cNvSpPr txBox="1">
              <a:spLocks noChangeArrowheads="1"/>
            </p:cNvSpPr>
            <p:nvPr/>
          </p:nvSpPr>
          <p:spPr bwMode="auto">
            <a:xfrm>
              <a:off x="7010400" y="6474096"/>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70" name="Straight Arrow Connector 69"/>
            <p:cNvCxnSpPr/>
            <p:nvPr/>
          </p:nvCxnSpPr>
          <p:spPr>
            <a:xfrm rot="5400000" flipH="1" flipV="1">
              <a:off x="2959826" y="3211648"/>
              <a:ext cx="990600" cy="9144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5400000" flipH="1" flipV="1">
              <a:off x="2970710" y="3692795"/>
              <a:ext cx="990600" cy="9144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028406" y="5098143"/>
              <a:ext cx="877389" cy="838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3028406" y="5553164"/>
              <a:ext cx="877389" cy="838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H="1">
              <a:off x="2959826" y="3237775"/>
              <a:ext cx="990600" cy="9144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flipH="1">
              <a:off x="2946764" y="3708038"/>
              <a:ext cx="990600" cy="9144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3009900" y="5116648"/>
              <a:ext cx="914400" cy="838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6200000" flipH="1">
              <a:off x="3012078" y="5549901"/>
              <a:ext cx="914400" cy="8382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 Box 55"/>
            <p:cNvSpPr txBox="1">
              <a:spLocks noChangeArrowheads="1"/>
            </p:cNvSpPr>
            <p:nvPr/>
          </p:nvSpPr>
          <p:spPr bwMode="auto">
            <a:xfrm>
              <a:off x="3733800" y="4190274"/>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9" name="Text Box 55"/>
            <p:cNvSpPr txBox="1">
              <a:spLocks noChangeArrowheads="1"/>
            </p:cNvSpPr>
            <p:nvPr/>
          </p:nvSpPr>
          <p:spPr bwMode="auto">
            <a:xfrm>
              <a:off x="3429000" y="4697548"/>
              <a:ext cx="7620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0" name="Text Box 55"/>
            <p:cNvSpPr txBox="1">
              <a:spLocks noChangeArrowheads="1"/>
            </p:cNvSpPr>
            <p:nvPr/>
          </p:nvSpPr>
          <p:spPr bwMode="auto">
            <a:xfrm>
              <a:off x="3733800" y="5992948"/>
              <a:ext cx="4572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1" name="Text Box 55"/>
            <p:cNvSpPr txBox="1">
              <a:spLocks noChangeArrowheads="1"/>
            </p:cNvSpPr>
            <p:nvPr/>
          </p:nvSpPr>
          <p:spPr bwMode="auto">
            <a:xfrm>
              <a:off x="3733800" y="64501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2" name="Text Box 55"/>
            <p:cNvSpPr txBox="1">
              <a:spLocks noChangeArrowheads="1"/>
            </p:cNvSpPr>
            <p:nvPr/>
          </p:nvSpPr>
          <p:spPr bwMode="auto">
            <a:xfrm>
              <a:off x="2514600" y="4697548"/>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3" name="Text Box 55"/>
            <p:cNvSpPr txBox="1">
              <a:spLocks noChangeArrowheads="1"/>
            </p:cNvSpPr>
            <p:nvPr/>
          </p:nvSpPr>
          <p:spPr bwMode="auto">
            <a:xfrm>
              <a:off x="2514600" y="6447970"/>
              <a:ext cx="609600" cy="2286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0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2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84" name="Straight Arrow Connector 83"/>
            <p:cNvCxnSpPr/>
            <p:nvPr/>
          </p:nvCxnSpPr>
          <p:spPr>
            <a:xfrm>
              <a:off x="2614748" y="414949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590800" y="4621348"/>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636518" y="5952171"/>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636518" y="641313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495800" y="5076960"/>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508863" y="552109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519748" y="5955937"/>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4532811" y="6409371"/>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2" name="Object 91"/>
            <p:cNvGraphicFramePr>
              <a:graphicFrameLocks noChangeAspect="1"/>
            </p:cNvGraphicFramePr>
            <p:nvPr/>
          </p:nvGraphicFramePr>
          <p:xfrm>
            <a:off x="4153988" y="5535613"/>
            <a:ext cx="1078412" cy="484187"/>
          </p:xfrm>
          <a:graphic>
            <a:graphicData uri="http://schemas.openxmlformats.org/presentationml/2006/ole">
              <mc:AlternateContent xmlns:mc="http://schemas.openxmlformats.org/markup-compatibility/2006">
                <mc:Choice xmlns:v="urn:schemas-microsoft-com:vml" Requires="v">
                  <p:oleObj spid="_x0000_s252929" name="Equation" r:id="rId3" imgW="1002960" imgH="431640" progId="Equation.DSMT4">
                    <p:embed/>
                  </p:oleObj>
                </mc:Choice>
                <mc:Fallback>
                  <p:oleObj name="Equation" r:id="rId3" imgW="1002960" imgH="431640" progId="Equation.DSMT4">
                    <p:embed/>
                    <p:pic>
                      <p:nvPicPr>
                        <p:cNvPr id="92" name="Object 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988" y="5535613"/>
                          <a:ext cx="1078412" cy="484187"/>
                        </a:xfrm>
                        <a:prstGeom prst="rect">
                          <a:avLst/>
                        </a:prstGeom>
                        <a:noFill/>
                      </p:spPr>
                    </p:pic>
                  </p:oleObj>
                </mc:Fallback>
              </mc:AlternateContent>
            </a:graphicData>
          </a:graphic>
        </p:graphicFrame>
        <p:graphicFrame>
          <p:nvGraphicFramePr>
            <p:cNvPr id="93" name="Object 2"/>
            <p:cNvGraphicFramePr>
              <a:graphicFrameLocks noChangeAspect="1"/>
            </p:cNvGraphicFramePr>
            <p:nvPr/>
          </p:nvGraphicFramePr>
          <p:xfrm>
            <a:off x="3998690" y="6324600"/>
            <a:ext cx="1335310" cy="637725"/>
          </p:xfrm>
          <a:graphic>
            <a:graphicData uri="http://schemas.openxmlformats.org/presentationml/2006/ole">
              <mc:AlternateContent xmlns:mc="http://schemas.openxmlformats.org/markup-compatibility/2006">
                <mc:Choice xmlns:v="urn:schemas-microsoft-com:vml" Requires="v">
                  <p:oleObj spid="_x0000_s252930" name="Equation" r:id="rId5" imgW="1117440" imgH="431640" progId="Equation.DSMT4">
                    <p:embed/>
                  </p:oleObj>
                </mc:Choice>
                <mc:Fallback>
                  <p:oleObj name="Equation" r:id="rId5" imgW="1117440" imgH="431640" progId="Equation.DSMT4">
                    <p:embed/>
                    <p:pic>
                      <p:nvPicPr>
                        <p:cNvPr id="9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8690" y="6324600"/>
                          <a:ext cx="1335310" cy="637725"/>
                        </a:xfrm>
                        <a:prstGeom prst="rect">
                          <a:avLst/>
                        </a:prstGeom>
                        <a:noFill/>
                      </p:spPr>
                    </p:pic>
                  </p:oleObj>
                </mc:Fallback>
              </mc:AlternateContent>
            </a:graphicData>
          </a:graphic>
        </p:graphicFrame>
        <p:graphicFrame>
          <p:nvGraphicFramePr>
            <p:cNvPr id="94" name="Object 5"/>
            <p:cNvGraphicFramePr>
              <a:graphicFrameLocks noChangeAspect="1"/>
            </p:cNvGraphicFramePr>
            <p:nvPr/>
          </p:nvGraphicFramePr>
          <p:xfrm>
            <a:off x="4026989" y="6083300"/>
            <a:ext cx="926012" cy="317500"/>
          </p:xfrm>
          <a:graphic>
            <a:graphicData uri="http://schemas.openxmlformats.org/presentationml/2006/ole">
              <mc:AlternateContent xmlns:mc="http://schemas.openxmlformats.org/markup-compatibility/2006">
                <mc:Choice xmlns:v="urn:schemas-microsoft-com:vml" Requires="v">
                  <p:oleObj spid="_x0000_s252931" name="Equation" r:id="rId7" imgW="583920" imgH="241200" progId="Equation.DSMT4">
                    <p:embed/>
                  </p:oleObj>
                </mc:Choice>
                <mc:Fallback>
                  <p:oleObj name="Equation" r:id="rId7" imgW="583920" imgH="241200" progId="Equation.DSMT4">
                    <p:embed/>
                    <p:pic>
                      <p:nvPicPr>
                        <p:cNvPr id="94"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6989" y="6083300"/>
                          <a:ext cx="926012" cy="317500"/>
                        </a:xfrm>
                        <a:prstGeom prst="rect">
                          <a:avLst/>
                        </a:prstGeom>
                        <a:noFill/>
                        <a:ln>
                          <a:noFill/>
                        </a:ln>
                        <a:effectLst/>
                      </p:spPr>
                    </p:pic>
                  </p:oleObj>
                </mc:Fallback>
              </mc:AlternateContent>
            </a:graphicData>
          </a:graphic>
        </p:graphicFrame>
      </p:grpSp>
    </p:spTree>
    <p:extLst>
      <p:ext uri="{BB962C8B-B14F-4D97-AF65-F5344CB8AC3E}">
        <p14:creationId xmlns:p14="http://schemas.microsoft.com/office/powerpoint/2010/main" val="734587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5785" y="375138"/>
            <a:ext cx="7268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giá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trị</a:t>
            </a:r>
            <a:r>
              <a:rPr kumimoji="0" lang="en-US" sz="1800" b="0" i="0" u="none" strike="noStrike" kern="1200" cap="none" spc="0" normalizeH="0" baseline="0" noProof="0">
                <a:ln>
                  <a:noFill/>
                </a:ln>
                <a:solidFill>
                  <a:prstClr val="black"/>
                </a:solidFill>
                <a:effectLst/>
                <a:uLnTx/>
                <a:uFillTx/>
                <a:latin typeface="Calibri"/>
                <a:ea typeface="+mn-ea"/>
                <a:cs typeface="+mn-cs"/>
              </a:rPr>
              <a:t> X(k) </a:t>
            </a:r>
            <a:r>
              <a:rPr kumimoji="0" lang="en-US" sz="1800" b="0" i="0" u="none" strike="noStrike" kern="1200" cap="none" spc="0" normalizeH="0" baseline="0" noProof="0" err="1">
                <a:ln>
                  <a:noFill/>
                </a:ln>
                <a:solidFill>
                  <a:prstClr val="black"/>
                </a:solidFill>
                <a:effectLst/>
                <a:uLnTx/>
                <a:uFillTx/>
                <a:latin typeface="Calibri"/>
                <a:ea typeface="+mn-ea"/>
                <a:cs typeface="+mn-cs"/>
              </a:rPr>
              <a:t>theo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thuật</a:t>
            </a:r>
            <a:r>
              <a:rPr kumimoji="0" lang="en-US" sz="1800" b="0" i="0" u="none" strike="noStrike" kern="1200" cap="none" spc="0" normalizeH="0" baseline="0" noProof="0">
                <a:ln>
                  <a:noFill/>
                </a:ln>
                <a:solidFill>
                  <a:prstClr val="black"/>
                </a:solidFill>
                <a:effectLst/>
                <a:uLnTx/>
                <a:uFillTx/>
                <a:latin typeface="Calibri"/>
                <a:ea typeface="+mn-ea"/>
                <a:cs typeface="+mn-cs"/>
              </a:rPr>
              <a:t> toán FFT_R2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x(n)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 = {1,0,-1,2,-2,1,3,1}</a:t>
            </a:r>
          </a:p>
        </p:txBody>
      </p:sp>
      <p:cxnSp>
        <p:nvCxnSpPr>
          <p:cNvPr id="6" name="Straight Arrow Connector 5"/>
          <p:cNvCxnSpPr/>
          <p:nvPr/>
        </p:nvCxnSpPr>
        <p:spPr>
          <a:xfrm>
            <a:off x="1617785" y="973015"/>
            <a:ext cx="187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38"/>
          <p:cNvSpPr txBox="1">
            <a:spLocks noChangeArrowheads="1"/>
          </p:cNvSpPr>
          <p:nvPr/>
        </p:nvSpPr>
        <p:spPr bwMode="auto">
          <a:xfrm>
            <a:off x="8658377" y="3587827"/>
            <a:ext cx="1077529"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X(4)=-3</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 name="Text Box 39"/>
          <p:cNvSpPr txBox="1">
            <a:spLocks noChangeArrowheads="1"/>
          </p:cNvSpPr>
          <p:nvPr/>
        </p:nvSpPr>
        <p:spPr bwMode="auto">
          <a:xfrm>
            <a:off x="8644334" y="3023555"/>
            <a:ext cx="214784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X(3)=(3-4j)+(-1+j)W</a:t>
            </a:r>
            <a:r>
              <a:rPr kumimoji="0" lang="en-US" altLang="zh-CN" sz="13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13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9" name="Text Box 40"/>
          <p:cNvSpPr txBox="1">
            <a:spLocks noChangeArrowheads="1"/>
          </p:cNvSpPr>
          <p:nvPr/>
        </p:nvSpPr>
        <p:spPr bwMode="auto">
          <a:xfrm>
            <a:off x="8658377" y="2473392"/>
            <a:ext cx="250633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X(2)=-3+2j</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Text Box 41"/>
          <p:cNvSpPr txBox="1">
            <a:spLocks noChangeArrowheads="1"/>
          </p:cNvSpPr>
          <p:nvPr/>
        </p:nvSpPr>
        <p:spPr bwMode="auto">
          <a:xfrm>
            <a:off x="8631227" y="1809433"/>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X(1)=(3+4j)+(-1-j)W</a:t>
            </a:r>
            <a:r>
              <a:rPr kumimoji="0" lang="en-US" altLang="zh-CN" sz="13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13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42"/>
          <p:cNvSpPr txBox="1">
            <a:spLocks noChangeArrowheads="1"/>
          </p:cNvSpPr>
          <p:nvPr/>
        </p:nvSpPr>
        <p:spPr bwMode="auto">
          <a:xfrm>
            <a:off x="8631228" y="1238579"/>
            <a:ext cx="978295"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X(0)=5</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44"/>
          <p:cNvSpPr txBox="1">
            <a:spLocks noChangeArrowheads="1"/>
          </p:cNvSpPr>
          <p:nvPr/>
        </p:nvSpPr>
        <p:spPr bwMode="auto">
          <a:xfrm>
            <a:off x="8602207" y="4708845"/>
            <a:ext cx="1063486"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X(6)=-3-2j</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5" name="AutoShape 14"/>
          <p:cNvCxnSpPr>
            <a:cxnSpLocks noChangeShapeType="1"/>
          </p:cNvCxnSpPr>
          <p:nvPr/>
        </p:nvCxnSpPr>
        <p:spPr bwMode="auto">
          <a:xfrm>
            <a:off x="2400098" y="2651226"/>
            <a:ext cx="6183386" cy="1881"/>
          </a:xfrm>
          <a:prstGeom prst="straightConnector1">
            <a:avLst/>
          </a:prstGeom>
          <a:noFill/>
          <a:ln w="9525">
            <a:solidFill>
              <a:srgbClr val="000000"/>
            </a:solidFill>
            <a:round/>
            <a:headEnd type="none" w="med" len="med"/>
            <a:tailEnd type="triangle" w="med" len="med"/>
          </a:ln>
        </p:spPr>
      </p:cxnSp>
      <p:cxnSp>
        <p:nvCxnSpPr>
          <p:cNvPr id="16" name="AutoShape 22"/>
          <p:cNvCxnSpPr>
            <a:cxnSpLocks noChangeShapeType="1"/>
          </p:cNvCxnSpPr>
          <p:nvPr/>
        </p:nvCxnSpPr>
        <p:spPr bwMode="auto">
          <a:xfrm flipV="1">
            <a:off x="5999661" y="1452150"/>
            <a:ext cx="2338546" cy="2384045"/>
          </a:xfrm>
          <a:prstGeom prst="straightConnector1">
            <a:avLst/>
          </a:prstGeom>
          <a:noFill/>
          <a:ln w="9525">
            <a:solidFill>
              <a:srgbClr val="000000"/>
            </a:solidFill>
            <a:round/>
            <a:headEnd type="oval" w="med" len="med"/>
            <a:tailEnd type="triangle" w="med" len="med"/>
          </a:ln>
        </p:spPr>
      </p:cxnSp>
      <p:cxnSp>
        <p:nvCxnSpPr>
          <p:cNvPr id="17" name="AutoShape 23"/>
          <p:cNvCxnSpPr>
            <a:cxnSpLocks noChangeShapeType="1"/>
          </p:cNvCxnSpPr>
          <p:nvPr/>
        </p:nvCxnSpPr>
        <p:spPr bwMode="auto">
          <a:xfrm flipV="1">
            <a:off x="6057703" y="2651226"/>
            <a:ext cx="2179398" cy="2257084"/>
          </a:xfrm>
          <a:prstGeom prst="straightConnector1">
            <a:avLst/>
          </a:prstGeom>
          <a:noFill/>
          <a:ln w="9525">
            <a:solidFill>
              <a:srgbClr val="000000"/>
            </a:solidFill>
            <a:round/>
            <a:headEnd type="oval" w="med" len="med"/>
            <a:tailEnd type="triangle" w="med" len="med"/>
          </a:ln>
        </p:spPr>
      </p:cxnSp>
      <p:cxnSp>
        <p:nvCxnSpPr>
          <p:cNvPr id="18" name="AutoShape 24"/>
          <p:cNvCxnSpPr>
            <a:cxnSpLocks noChangeShapeType="1"/>
          </p:cNvCxnSpPr>
          <p:nvPr/>
        </p:nvCxnSpPr>
        <p:spPr bwMode="auto">
          <a:xfrm flipV="1">
            <a:off x="5999661" y="2041813"/>
            <a:ext cx="2266461" cy="2341724"/>
          </a:xfrm>
          <a:prstGeom prst="straightConnector1">
            <a:avLst/>
          </a:prstGeom>
          <a:noFill/>
          <a:ln w="9525">
            <a:solidFill>
              <a:srgbClr val="000000"/>
            </a:solidFill>
            <a:round/>
            <a:headEnd type="oval" w="med" len="med"/>
            <a:tailEnd type="triangle" w="med" len="med"/>
          </a:ln>
        </p:spPr>
      </p:cxnSp>
      <p:cxnSp>
        <p:nvCxnSpPr>
          <p:cNvPr id="19" name="AutoShape 25"/>
          <p:cNvCxnSpPr>
            <a:cxnSpLocks noChangeShapeType="1"/>
          </p:cNvCxnSpPr>
          <p:nvPr/>
        </p:nvCxnSpPr>
        <p:spPr bwMode="auto">
          <a:xfrm flipV="1">
            <a:off x="5999661" y="3243710"/>
            <a:ext cx="2197185" cy="2257084"/>
          </a:xfrm>
          <a:prstGeom prst="straightConnector1">
            <a:avLst/>
          </a:prstGeom>
          <a:noFill/>
          <a:ln w="9525">
            <a:solidFill>
              <a:srgbClr val="000000"/>
            </a:solidFill>
            <a:round/>
            <a:headEnd type="oval" w="med" len="med"/>
            <a:tailEnd type="triangle" w="med" len="med"/>
          </a:ln>
        </p:spPr>
      </p:cxnSp>
      <p:cxnSp>
        <p:nvCxnSpPr>
          <p:cNvPr id="20" name="AutoShape 26"/>
          <p:cNvCxnSpPr>
            <a:cxnSpLocks noChangeShapeType="1"/>
          </p:cNvCxnSpPr>
          <p:nvPr/>
        </p:nvCxnSpPr>
        <p:spPr bwMode="auto">
          <a:xfrm>
            <a:off x="5999661" y="1452150"/>
            <a:ext cx="2338546" cy="2384045"/>
          </a:xfrm>
          <a:prstGeom prst="straightConnector1">
            <a:avLst/>
          </a:prstGeom>
          <a:noFill/>
          <a:ln w="9525">
            <a:solidFill>
              <a:srgbClr val="000000"/>
            </a:solidFill>
            <a:round/>
            <a:headEnd type="oval" w="med" len="med"/>
            <a:tailEnd type="triangle" w="med" len="med"/>
          </a:ln>
        </p:spPr>
      </p:cxnSp>
      <p:cxnSp>
        <p:nvCxnSpPr>
          <p:cNvPr id="21" name="AutoShape 27"/>
          <p:cNvCxnSpPr>
            <a:cxnSpLocks noChangeShapeType="1"/>
          </p:cNvCxnSpPr>
          <p:nvPr/>
        </p:nvCxnSpPr>
        <p:spPr bwMode="auto">
          <a:xfrm>
            <a:off x="5970640" y="2041813"/>
            <a:ext cx="2295482" cy="2341724"/>
          </a:xfrm>
          <a:prstGeom prst="straightConnector1">
            <a:avLst/>
          </a:prstGeom>
          <a:noFill/>
          <a:ln w="9525">
            <a:solidFill>
              <a:srgbClr val="000000"/>
            </a:solidFill>
            <a:round/>
            <a:headEnd type="oval" w="med" len="med"/>
            <a:tailEnd type="triangle" w="med" len="med"/>
          </a:ln>
        </p:spPr>
      </p:cxnSp>
      <p:cxnSp>
        <p:nvCxnSpPr>
          <p:cNvPr id="22" name="AutoShape 28"/>
          <p:cNvCxnSpPr>
            <a:cxnSpLocks noChangeShapeType="1"/>
          </p:cNvCxnSpPr>
          <p:nvPr/>
        </p:nvCxnSpPr>
        <p:spPr bwMode="auto">
          <a:xfrm>
            <a:off x="5999661" y="2651226"/>
            <a:ext cx="2208419" cy="2285297"/>
          </a:xfrm>
          <a:prstGeom prst="straightConnector1">
            <a:avLst/>
          </a:prstGeom>
          <a:noFill/>
          <a:ln w="9525">
            <a:solidFill>
              <a:srgbClr val="000000"/>
            </a:solidFill>
            <a:round/>
            <a:headEnd type="oval" w="med" len="med"/>
            <a:tailEnd type="triangle" w="med" len="med"/>
          </a:ln>
        </p:spPr>
      </p:cxnSp>
      <p:cxnSp>
        <p:nvCxnSpPr>
          <p:cNvPr id="23" name="AutoShape 29"/>
          <p:cNvCxnSpPr>
            <a:cxnSpLocks noChangeShapeType="1"/>
          </p:cNvCxnSpPr>
          <p:nvPr/>
        </p:nvCxnSpPr>
        <p:spPr bwMode="auto">
          <a:xfrm>
            <a:off x="5999661" y="3243710"/>
            <a:ext cx="2197185" cy="2257084"/>
          </a:xfrm>
          <a:prstGeom prst="straightConnector1">
            <a:avLst/>
          </a:prstGeom>
          <a:noFill/>
          <a:ln w="9525">
            <a:solidFill>
              <a:srgbClr val="000000"/>
            </a:solidFill>
            <a:round/>
            <a:headEnd type="oval" w="med" len="med"/>
            <a:tailEnd type="triangle" w="med" len="med"/>
          </a:ln>
        </p:spPr>
      </p:cxnSp>
      <p:sp>
        <p:nvSpPr>
          <p:cNvPr id="24" name="Text Box 30"/>
          <p:cNvSpPr txBox="1">
            <a:spLocks noChangeArrowheads="1"/>
          </p:cNvSpPr>
          <p:nvPr/>
        </p:nvSpPr>
        <p:spPr bwMode="auto">
          <a:xfrm>
            <a:off x="668795" y="1240548"/>
            <a:ext cx="78825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x(0)=1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1"/>
          <p:cNvSpPr txBox="1">
            <a:spLocks noChangeArrowheads="1"/>
          </p:cNvSpPr>
          <p:nvPr/>
        </p:nvSpPr>
        <p:spPr bwMode="auto">
          <a:xfrm>
            <a:off x="678213" y="1811403"/>
            <a:ext cx="78825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x(4)= -2</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6" name="Text Box 32"/>
          <p:cNvSpPr txBox="1">
            <a:spLocks noChangeArrowheads="1"/>
          </p:cNvSpPr>
          <p:nvPr/>
        </p:nvSpPr>
        <p:spPr bwMode="auto">
          <a:xfrm>
            <a:off x="800960" y="2404827"/>
            <a:ext cx="68808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x(2)=-1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33"/>
          <p:cNvSpPr txBox="1">
            <a:spLocks noChangeArrowheads="1"/>
          </p:cNvSpPr>
          <p:nvPr/>
        </p:nvSpPr>
        <p:spPr bwMode="auto">
          <a:xfrm>
            <a:off x="781135" y="3059392"/>
            <a:ext cx="67591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x(6)=3</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34"/>
          <p:cNvSpPr txBox="1">
            <a:spLocks noChangeArrowheads="1"/>
          </p:cNvSpPr>
          <p:nvPr/>
        </p:nvSpPr>
        <p:spPr bwMode="auto">
          <a:xfrm>
            <a:off x="722487" y="3610486"/>
            <a:ext cx="788253" cy="43731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x(1)=0</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 Box 35"/>
          <p:cNvSpPr txBox="1">
            <a:spLocks noChangeArrowheads="1"/>
          </p:cNvSpPr>
          <p:nvPr/>
        </p:nvSpPr>
        <p:spPr bwMode="auto">
          <a:xfrm>
            <a:off x="818031" y="4154067"/>
            <a:ext cx="718040"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x(5)=1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Text Box 36"/>
          <p:cNvSpPr txBox="1">
            <a:spLocks noChangeArrowheads="1"/>
          </p:cNvSpPr>
          <p:nvPr/>
        </p:nvSpPr>
        <p:spPr bwMode="auto">
          <a:xfrm>
            <a:off x="865941" y="4679782"/>
            <a:ext cx="689955"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x(3)=2</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1" name="Text Box 37"/>
          <p:cNvSpPr txBox="1">
            <a:spLocks noChangeArrowheads="1"/>
          </p:cNvSpPr>
          <p:nvPr/>
        </p:nvSpPr>
        <p:spPr bwMode="auto">
          <a:xfrm>
            <a:off x="897935" y="5289192"/>
            <a:ext cx="705870" cy="42320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x(7)=1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32" name="AutoShape 46"/>
          <p:cNvCxnSpPr>
            <a:cxnSpLocks noChangeShapeType="1"/>
          </p:cNvCxnSpPr>
          <p:nvPr/>
        </p:nvCxnSpPr>
        <p:spPr bwMode="auto">
          <a:xfrm>
            <a:off x="3759413" y="1454030"/>
            <a:ext cx="842551" cy="0"/>
          </a:xfrm>
          <a:prstGeom prst="straightConnector1">
            <a:avLst/>
          </a:prstGeom>
          <a:noFill/>
          <a:ln w="9525">
            <a:solidFill>
              <a:srgbClr val="000000"/>
            </a:solidFill>
            <a:round/>
            <a:headEnd/>
            <a:tailEnd type="triangle" w="med" len="med"/>
          </a:ln>
        </p:spPr>
      </p:cxnSp>
      <p:cxnSp>
        <p:nvCxnSpPr>
          <p:cNvPr id="33" name="AutoShape 47"/>
          <p:cNvCxnSpPr>
            <a:cxnSpLocks noChangeShapeType="1"/>
          </p:cNvCxnSpPr>
          <p:nvPr/>
        </p:nvCxnSpPr>
        <p:spPr bwMode="auto">
          <a:xfrm>
            <a:off x="3759413" y="2049336"/>
            <a:ext cx="842551" cy="0"/>
          </a:xfrm>
          <a:prstGeom prst="straightConnector1">
            <a:avLst/>
          </a:prstGeom>
          <a:noFill/>
          <a:ln w="9525">
            <a:solidFill>
              <a:srgbClr val="000000"/>
            </a:solidFill>
            <a:round/>
            <a:headEnd/>
            <a:tailEnd type="triangle" w="med" len="med"/>
          </a:ln>
        </p:spPr>
      </p:cxnSp>
      <p:cxnSp>
        <p:nvCxnSpPr>
          <p:cNvPr id="34" name="AutoShape 48"/>
          <p:cNvCxnSpPr>
            <a:cxnSpLocks noChangeShapeType="1"/>
          </p:cNvCxnSpPr>
          <p:nvPr/>
        </p:nvCxnSpPr>
        <p:spPr bwMode="auto">
          <a:xfrm>
            <a:off x="3766902" y="2651226"/>
            <a:ext cx="842551" cy="0"/>
          </a:xfrm>
          <a:prstGeom prst="straightConnector1">
            <a:avLst/>
          </a:prstGeom>
          <a:noFill/>
          <a:ln w="9525">
            <a:solidFill>
              <a:srgbClr val="000000"/>
            </a:solidFill>
            <a:round/>
            <a:headEnd/>
            <a:tailEnd type="triangle" w="med" len="med"/>
          </a:ln>
        </p:spPr>
      </p:cxnSp>
      <p:cxnSp>
        <p:nvCxnSpPr>
          <p:cNvPr id="35" name="AutoShape 49"/>
          <p:cNvCxnSpPr>
            <a:cxnSpLocks noChangeShapeType="1"/>
          </p:cNvCxnSpPr>
          <p:nvPr/>
        </p:nvCxnSpPr>
        <p:spPr bwMode="auto">
          <a:xfrm>
            <a:off x="3747242" y="3243710"/>
            <a:ext cx="842551" cy="0"/>
          </a:xfrm>
          <a:prstGeom prst="straightConnector1">
            <a:avLst/>
          </a:prstGeom>
          <a:noFill/>
          <a:ln w="9525">
            <a:solidFill>
              <a:srgbClr val="000000"/>
            </a:solidFill>
            <a:round/>
            <a:headEnd/>
            <a:tailEnd type="triangle" w="med" len="med"/>
          </a:ln>
        </p:spPr>
      </p:cxnSp>
      <p:cxnSp>
        <p:nvCxnSpPr>
          <p:cNvPr id="36" name="AutoShape 50"/>
          <p:cNvCxnSpPr>
            <a:cxnSpLocks noChangeShapeType="1"/>
          </p:cNvCxnSpPr>
          <p:nvPr/>
        </p:nvCxnSpPr>
        <p:spPr bwMode="auto">
          <a:xfrm>
            <a:off x="3732265" y="3833373"/>
            <a:ext cx="842551" cy="0"/>
          </a:xfrm>
          <a:prstGeom prst="straightConnector1">
            <a:avLst/>
          </a:prstGeom>
          <a:noFill/>
          <a:ln w="9525">
            <a:solidFill>
              <a:srgbClr val="000000"/>
            </a:solidFill>
            <a:round/>
            <a:headEnd/>
            <a:tailEnd type="triangle" w="med" len="med"/>
          </a:ln>
        </p:spPr>
      </p:cxnSp>
      <p:cxnSp>
        <p:nvCxnSpPr>
          <p:cNvPr id="37" name="AutoShape 51"/>
          <p:cNvCxnSpPr>
            <a:cxnSpLocks noChangeShapeType="1"/>
          </p:cNvCxnSpPr>
          <p:nvPr/>
        </p:nvCxnSpPr>
        <p:spPr bwMode="auto">
          <a:xfrm>
            <a:off x="3729455" y="4386358"/>
            <a:ext cx="842551" cy="0"/>
          </a:xfrm>
          <a:prstGeom prst="straightConnector1">
            <a:avLst/>
          </a:prstGeom>
          <a:noFill/>
          <a:ln w="9525">
            <a:solidFill>
              <a:srgbClr val="000000"/>
            </a:solidFill>
            <a:round/>
            <a:headEnd/>
            <a:tailEnd type="triangle" w="med" len="med"/>
          </a:ln>
        </p:spPr>
      </p:cxnSp>
      <p:cxnSp>
        <p:nvCxnSpPr>
          <p:cNvPr id="38" name="AutoShape 52"/>
          <p:cNvCxnSpPr>
            <a:cxnSpLocks noChangeShapeType="1"/>
          </p:cNvCxnSpPr>
          <p:nvPr/>
        </p:nvCxnSpPr>
        <p:spPr bwMode="auto">
          <a:xfrm>
            <a:off x="3710732" y="4936523"/>
            <a:ext cx="842551" cy="0"/>
          </a:xfrm>
          <a:prstGeom prst="straightConnector1">
            <a:avLst/>
          </a:prstGeom>
          <a:noFill/>
          <a:ln w="9525">
            <a:solidFill>
              <a:srgbClr val="000000"/>
            </a:solidFill>
            <a:round/>
            <a:headEnd/>
            <a:tailEnd type="triangle" w="med" len="med"/>
          </a:ln>
        </p:spPr>
      </p:cxnSp>
      <p:cxnSp>
        <p:nvCxnSpPr>
          <p:cNvPr id="39" name="AutoShape 53"/>
          <p:cNvCxnSpPr>
            <a:cxnSpLocks noChangeShapeType="1"/>
          </p:cNvCxnSpPr>
          <p:nvPr/>
        </p:nvCxnSpPr>
        <p:spPr bwMode="auto">
          <a:xfrm>
            <a:off x="3714477" y="5507376"/>
            <a:ext cx="842551" cy="0"/>
          </a:xfrm>
          <a:prstGeom prst="straightConnector1">
            <a:avLst/>
          </a:prstGeom>
          <a:noFill/>
          <a:ln w="9525">
            <a:solidFill>
              <a:srgbClr val="000000"/>
            </a:solidFill>
            <a:round/>
            <a:headEnd/>
            <a:tailEnd type="triangle" w="med" len="med"/>
          </a:ln>
        </p:spPr>
      </p:cxnSp>
      <p:cxnSp>
        <p:nvCxnSpPr>
          <p:cNvPr id="40" name="AutoShape 14"/>
          <p:cNvCxnSpPr>
            <a:cxnSpLocks noChangeShapeType="1"/>
          </p:cNvCxnSpPr>
          <p:nvPr/>
        </p:nvCxnSpPr>
        <p:spPr bwMode="auto">
          <a:xfrm>
            <a:off x="2425833" y="2045011"/>
            <a:ext cx="6183526" cy="2005"/>
          </a:xfrm>
          <a:prstGeom prst="straightConnector1">
            <a:avLst/>
          </a:prstGeom>
          <a:noFill/>
          <a:ln w="9525">
            <a:solidFill>
              <a:srgbClr val="000000"/>
            </a:solidFill>
            <a:round/>
            <a:headEnd type="none" w="med" len="med"/>
            <a:tailEnd type="triangle" w="med" len="med"/>
          </a:ln>
        </p:spPr>
      </p:cxnSp>
      <p:cxnSp>
        <p:nvCxnSpPr>
          <p:cNvPr id="41" name="AutoShape 14"/>
          <p:cNvCxnSpPr>
            <a:cxnSpLocks noChangeShapeType="1"/>
          </p:cNvCxnSpPr>
          <p:nvPr/>
        </p:nvCxnSpPr>
        <p:spPr bwMode="auto">
          <a:xfrm>
            <a:off x="2389635" y="1446632"/>
            <a:ext cx="6183526" cy="2005"/>
          </a:xfrm>
          <a:prstGeom prst="straightConnector1">
            <a:avLst/>
          </a:prstGeom>
          <a:noFill/>
          <a:ln w="9525">
            <a:solidFill>
              <a:srgbClr val="000000"/>
            </a:solidFill>
            <a:round/>
            <a:headEnd type="none" w="med" len="med"/>
            <a:tailEnd type="triangle" w="med" len="med"/>
          </a:ln>
        </p:spPr>
      </p:cxnSp>
      <p:cxnSp>
        <p:nvCxnSpPr>
          <p:cNvPr id="42" name="AutoShape 14"/>
          <p:cNvCxnSpPr>
            <a:cxnSpLocks noChangeShapeType="1"/>
          </p:cNvCxnSpPr>
          <p:nvPr/>
        </p:nvCxnSpPr>
        <p:spPr bwMode="auto">
          <a:xfrm>
            <a:off x="2369317" y="4930690"/>
            <a:ext cx="6183526" cy="2005"/>
          </a:xfrm>
          <a:prstGeom prst="straightConnector1">
            <a:avLst/>
          </a:prstGeom>
          <a:noFill/>
          <a:ln w="9525">
            <a:solidFill>
              <a:srgbClr val="000000"/>
            </a:solidFill>
            <a:round/>
            <a:headEnd type="none" w="med" len="med"/>
            <a:tailEnd type="triangle" w="med" len="med"/>
          </a:ln>
        </p:spPr>
      </p:cxnSp>
      <p:cxnSp>
        <p:nvCxnSpPr>
          <p:cNvPr id="43" name="AutoShape 14"/>
          <p:cNvCxnSpPr>
            <a:cxnSpLocks noChangeShapeType="1"/>
          </p:cNvCxnSpPr>
          <p:nvPr/>
        </p:nvCxnSpPr>
        <p:spPr bwMode="auto">
          <a:xfrm>
            <a:off x="2379476" y="4392771"/>
            <a:ext cx="6183526" cy="2005"/>
          </a:xfrm>
          <a:prstGeom prst="straightConnector1">
            <a:avLst/>
          </a:prstGeom>
          <a:noFill/>
          <a:ln w="9525">
            <a:solidFill>
              <a:srgbClr val="000000"/>
            </a:solidFill>
            <a:round/>
            <a:headEnd type="none" w="med" len="med"/>
            <a:tailEnd type="triangle" w="med" len="med"/>
          </a:ln>
        </p:spPr>
      </p:cxnSp>
      <p:cxnSp>
        <p:nvCxnSpPr>
          <p:cNvPr id="44" name="AutoShape 14"/>
          <p:cNvCxnSpPr>
            <a:cxnSpLocks noChangeShapeType="1"/>
          </p:cNvCxnSpPr>
          <p:nvPr/>
        </p:nvCxnSpPr>
        <p:spPr bwMode="auto">
          <a:xfrm>
            <a:off x="2336925" y="3818384"/>
            <a:ext cx="6183526" cy="2005"/>
          </a:xfrm>
          <a:prstGeom prst="straightConnector1">
            <a:avLst/>
          </a:prstGeom>
          <a:noFill/>
          <a:ln w="9525">
            <a:solidFill>
              <a:srgbClr val="000000"/>
            </a:solidFill>
            <a:round/>
            <a:headEnd type="none" w="med" len="med"/>
            <a:tailEnd type="triangle" w="med" len="med"/>
          </a:ln>
        </p:spPr>
      </p:cxnSp>
      <p:cxnSp>
        <p:nvCxnSpPr>
          <p:cNvPr id="45" name="AutoShape 14"/>
          <p:cNvCxnSpPr>
            <a:cxnSpLocks noChangeShapeType="1"/>
          </p:cNvCxnSpPr>
          <p:nvPr/>
        </p:nvCxnSpPr>
        <p:spPr bwMode="auto">
          <a:xfrm>
            <a:off x="2399794" y="3246003"/>
            <a:ext cx="6183526" cy="2005"/>
          </a:xfrm>
          <a:prstGeom prst="straightConnector1">
            <a:avLst/>
          </a:prstGeom>
          <a:noFill/>
          <a:ln w="9525">
            <a:solidFill>
              <a:srgbClr val="000000"/>
            </a:solidFill>
            <a:round/>
            <a:headEnd type="none" w="med" len="med"/>
            <a:tailEnd type="triangle" w="med" len="med"/>
          </a:ln>
        </p:spPr>
      </p:cxnSp>
      <p:cxnSp>
        <p:nvCxnSpPr>
          <p:cNvPr id="46" name="AutoShape 14"/>
          <p:cNvCxnSpPr>
            <a:cxnSpLocks noChangeShapeType="1"/>
          </p:cNvCxnSpPr>
          <p:nvPr/>
        </p:nvCxnSpPr>
        <p:spPr bwMode="auto">
          <a:xfrm>
            <a:off x="2384558" y="5500322"/>
            <a:ext cx="6183526" cy="2005"/>
          </a:xfrm>
          <a:prstGeom prst="straightConnector1">
            <a:avLst/>
          </a:prstGeom>
          <a:noFill/>
          <a:ln w="9525">
            <a:solidFill>
              <a:srgbClr val="000000"/>
            </a:solidFill>
            <a:round/>
            <a:headEnd type="none" w="med" len="med"/>
            <a:tailEnd type="triangle" w="med" len="med"/>
          </a:ln>
        </p:spPr>
      </p:cxnSp>
      <p:cxnSp>
        <p:nvCxnSpPr>
          <p:cNvPr id="47" name="Straight Arrow Connector 46"/>
          <p:cNvCxnSpPr/>
          <p:nvPr/>
        </p:nvCxnSpPr>
        <p:spPr>
          <a:xfrm>
            <a:off x="1447847" y="145138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458006" y="2045011"/>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475789" y="2652377"/>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491030" y="3243998"/>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478330" y="3821134"/>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518972" y="4381780"/>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534214" y="492593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549455" y="5503072"/>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47847" y="1467876"/>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447847" y="1467876"/>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506272" y="2668867"/>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493571" y="2652377"/>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491030" y="3825888"/>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82479" y="4927940"/>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1536755" y="3823138"/>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582479" y="4923735"/>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 Box 55"/>
          <p:cNvSpPr txBox="1">
            <a:spLocks noChangeArrowheads="1"/>
          </p:cNvSpPr>
          <p:nvPr/>
        </p:nvSpPr>
        <p:spPr bwMode="auto">
          <a:xfrm>
            <a:off x="2438533" y="2108221"/>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4" name="Text Box 55"/>
          <p:cNvSpPr txBox="1">
            <a:spLocks noChangeArrowheads="1"/>
          </p:cNvSpPr>
          <p:nvPr/>
        </p:nvSpPr>
        <p:spPr bwMode="auto">
          <a:xfrm>
            <a:off x="2425833"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5" name="Text Box 55"/>
          <p:cNvSpPr txBox="1">
            <a:spLocks noChangeArrowheads="1"/>
          </p:cNvSpPr>
          <p:nvPr/>
        </p:nvSpPr>
        <p:spPr bwMode="auto">
          <a:xfrm>
            <a:off x="2425833" y="4463484"/>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6" name="Text Box 55"/>
          <p:cNvSpPr txBox="1">
            <a:spLocks noChangeArrowheads="1"/>
          </p:cNvSpPr>
          <p:nvPr/>
        </p:nvSpPr>
        <p:spPr bwMode="auto">
          <a:xfrm>
            <a:off x="2425833"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7" name="Text Box 55"/>
          <p:cNvSpPr txBox="1">
            <a:spLocks noChangeArrowheads="1"/>
          </p:cNvSpPr>
          <p:nvPr/>
        </p:nvSpPr>
        <p:spPr bwMode="auto">
          <a:xfrm>
            <a:off x="8115933" y="3919328"/>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 name="Text Box 55"/>
          <p:cNvSpPr txBox="1">
            <a:spLocks noChangeArrowheads="1"/>
          </p:cNvSpPr>
          <p:nvPr/>
        </p:nvSpPr>
        <p:spPr bwMode="auto">
          <a:xfrm>
            <a:off x="8115933" y="4496463"/>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9" name="Text Box 55"/>
          <p:cNvSpPr txBox="1">
            <a:spLocks noChangeArrowheads="1"/>
          </p:cNvSpPr>
          <p:nvPr/>
        </p:nvSpPr>
        <p:spPr bwMode="auto">
          <a:xfrm>
            <a:off x="8115933" y="5073599"/>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0" name="Text Box 55"/>
          <p:cNvSpPr txBox="1">
            <a:spLocks noChangeArrowheads="1"/>
          </p:cNvSpPr>
          <p:nvPr/>
        </p:nvSpPr>
        <p:spPr bwMode="auto">
          <a:xfrm>
            <a:off x="8115933" y="558477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71" name="Straight Arrow Connector 70"/>
          <p:cNvCxnSpPr/>
          <p:nvPr/>
        </p:nvCxnSpPr>
        <p:spPr>
          <a:xfrm rot="5400000" flipH="1" flipV="1">
            <a:off x="3342519" y="151019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55218" y="2117554"/>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3427945" y="3887922"/>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flipH="1" flipV="1">
            <a:off x="3427945" y="4462307"/>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flipH="1">
            <a:off x="3342519" y="154317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3327278" y="2136796"/>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6200000" flipH="1">
            <a:off x="3404584" y="3911281"/>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flipH="1">
            <a:off x="3407125" y="4458188"/>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 Box 55"/>
          <p:cNvSpPr txBox="1">
            <a:spLocks noChangeArrowheads="1"/>
          </p:cNvSpPr>
          <p:nvPr/>
        </p:nvSpPr>
        <p:spPr bwMode="auto">
          <a:xfrm>
            <a:off x="4292897" y="270184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0" name="Text Box 55"/>
          <p:cNvSpPr txBox="1">
            <a:spLocks noChangeArrowheads="1"/>
          </p:cNvSpPr>
          <p:nvPr/>
        </p:nvSpPr>
        <p:spPr bwMode="auto">
          <a:xfrm>
            <a:off x="3937266" y="3297036"/>
            <a:ext cx="889078"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1" name="Text Box 55"/>
          <p:cNvSpPr txBox="1">
            <a:spLocks noChangeArrowheads="1"/>
          </p:cNvSpPr>
          <p:nvPr/>
        </p:nvSpPr>
        <p:spPr bwMode="auto">
          <a:xfrm>
            <a:off x="4292897" y="4977410"/>
            <a:ext cx="533447"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2" name="Text Box 55"/>
          <p:cNvSpPr txBox="1">
            <a:spLocks noChangeArrowheads="1"/>
          </p:cNvSpPr>
          <p:nvPr/>
        </p:nvSpPr>
        <p:spPr bwMode="auto">
          <a:xfrm>
            <a:off x="4292897"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3" name="Text Box 55"/>
          <p:cNvSpPr txBox="1">
            <a:spLocks noChangeArrowheads="1"/>
          </p:cNvSpPr>
          <p:nvPr/>
        </p:nvSpPr>
        <p:spPr bwMode="auto">
          <a:xfrm>
            <a:off x="2870372"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4" name="Text Box 55"/>
          <p:cNvSpPr txBox="1">
            <a:spLocks noChangeArrowheads="1"/>
          </p:cNvSpPr>
          <p:nvPr/>
        </p:nvSpPr>
        <p:spPr bwMode="auto">
          <a:xfrm>
            <a:off x="2870372" y="555179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85" name="Straight Arrow Connector 84"/>
          <p:cNvCxnSpPr/>
          <p:nvPr/>
        </p:nvCxnSpPr>
        <p:spPr>
          <a:xfrm>
            <a:off x="2987222" y="265037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959280" y="324600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012622" y="4925936"/>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3012622" y="5507825"/>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181975" y="3821134"/>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197217" y="438178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209917" y="493069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225159" y="5503072"/>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3" name="Object 92"/>
          <p:cNvGraphicFramePr>
            <a:graphicFrameLocks noChangeAspect="1"/>
          </p:cNvGraphicFramePr>
          <p:nvPr/>
        </p:nvGraphicFramePr>
        <p:xfrm>
          <a:off x="5068888" y="4411896"/>
          <a:ext cx="421964" cy="328380"/>
        </p:xfrm>
        <a:graphic>
          <a:graphicData uri="http://schemas.openxmlformats.org/presentationml/2006/ole">
            <mc:AlternateContent xmlns:mc="http://schemas.openxmlformats.org/markup-compatibility/2006">
              <mc:Choice xmlns:v="urn:schemas-microsoft-com:vml" Requires="v">
                <p:oleObj spid="_x0000_s253953" name="Equation" r:id="rId3" imgW="228600" imgH="241200" progId="Equation.DSMT4">
                  <p:embed/>
                </p:oleObj>
              </mc:Choice>
              <mc:Fallback>
                <p:oleObj name="Equation" r:id="rId3" imgW="228600" imgH="241200" progId="Equation.DSMT4">
                  <p:embed/>
                  <p:pic>
                    <p:nvPicPr>
                      <p:cNvPr id="93" name="Object 92"/>
                      <p:cNvPicPr>
                        <a:picLocks noChangeAspect="1" noChangeArrowheads="1"/>
                      </p:cNvPicPr>
                      <p:nvPr/>
                    </p:nvPicPr>
                    <p:blipFill>
                      <a:blip r:embed="rId4"/>
                      <a:srcRect/>
                      <a:stretch>
                        <a:fillRect/>
                      </a:stretch>
                    </p:blipFill>
                    <p:spPr bwMode="auto">
                      <a:xfrm>
                        <a:off x="5068888" y="4411896"/>
                        <a:ext cx="421964" cy="328380"/>
                      </a:xfrm>
                      <a:prstGeom prst="rect">
                        <a:avLst/>
                      </a:prstGeom>
                      <a:noFill/>
                    </p:spPr>
                  </p:pic>
                </p:oleObj>
              </mc:Fallback>
            </mc:AlternateContent>
          </a:graphicData>
        </a:graphic>
      </p:graphicFrame>
      <p:graphicFrame>
        <p:nvGraphicFramePr>
          <p:cNvPr id="94" name="Object 2"/>
          <p:cNvGraphicFramePr>
            <a:graphicFrameLocks noChangeAspect="1"/>
          </p:cNvGraphicFramePr>
          <p:nvPr/>
        </p:nvGraphicFramePr>
        <p:xfrm>
          <a:off x="5110870" y="5549723"/>
          <a:ext cx="360812" cy="392856"/>
        </p:xfrm>
        <a:graphic>
          <a:graphicData uri="http://schemas.openxmlformats.org/presentationml/2006/ole">
            <mc:AlternateContent xmlns:mc="http://schemas.openxmlformats.org/markup-compatibility/2006">
              <mc:Choice xmlns:v="urn:schemas-microsoft-com:vml" Requires="v">
                <p:oleObj spid="_x0000_s253954" name="Equation" r:id="rId5" imgW="241200" imgH="241200" progId="Equation.DSMT4">
                  <p:embed/>
                </p:oleObj>
              </mc:Choice>
              <mc:Fallback>
                <p:oleObj name="Equation" r:id="rId5" imgW="241200" imgH="241200" progId="Equation.DSMT4">
                  <p:embed/>
                  <p:pic>
                    <p:nvPicPr>
                      <p:cNvPr id="94" name="Object 2"/>
                      <p:cNvPicPr>
                        <a:picLocks noChangeAspect="1" noChangeArrowheads="1"/>
                      </p:cNvPicPr>
                      <p:nvPr/>
                    </p:nvPicPr>
                    <p:blipFill>
                      <a:blip r:embed="rId6"/>
                      <a:srcRect/>
                      <a:stretch>
                        <a:fillRect/>
                      </a:stretch>
                    </p:blipFill>
                    <p:spPr bwMode="auto">
                      <a:xfrm>
                        <a:off x="5110870" y="5549723"/>
                        <a:ext cx="360812" cy="392856"/>
                      </a:xfrm>
                      <a:prstGeom prst="rect">
                        <a:avLst/>
                      </a:prstGeom>
                      <a:noFill/>
                    </p:spPr>
                  </p:pic>
                </p:oleObj>
              </mc:Fallback>
            </mc:AlternateContent>
          </a:graphicData>
        </a:graphic>
      </p:graphicFrame>
      <p:graphicFrame>
        <p:nvGraphicFramePr>
          <p:cNvPr id="95" name="Object 5"/>
          <p:cNvGraphicFramePr>
            <a:graphicFrameLocks noChangeAspect="1"/>
          </p:cNvGraphicFramePr>
          <p:nvPr/>
        </p:nvGraphicFramePr>
        <p:xfrm>
          <a:off x="4907492" y="4984243"/>
          <a:ext cx="576043" cy="237073"/>
        </p:xfrm>
        <a:graphic>
          <a:graphicData uri="http://schemas.openxmlformats.org/presentationml/2006/ole">
            <mc:AlternateContent xmlns:mc="http://schemas.openxmlformats.org/markup-compatibility/2006">
              <mc:Choice xmlns:v="urn:schemas-microsoft-com:vml" Requires="v">
                <p:oleObj spid="_x0000_s253955" name="Equation" r:id="rId7" imgW="583920" imgH="241200" progId="Equation.DSMT4">
                  <p:embed/>
                </p:oleObj>
              </mc:Choice>
              <mc:Fallback>
                <p:oleObj name="Equation" r:id="rId7" imgW="583920" imgH="241200" progId="Equation.DSMT4">
                  <p:embed/>
                  <p:pic>
                    <p:nvPicPr>
                      <p:cNvPr id="9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492" y="4984243"/>
                        <a:ext cx="576043" cy="237073"/>
                      </a:xfrm>
                      <a:prstGeom prst="rect">
                        <a:avLst/>
                      </a:prstGeom>
                      <a:noFill/>
                      <a:ln>
                        <a:noFill/>
                      </a:ln>
                      <a:effectLst/>
                    </p:spPr>
                  </p:pic>
                </p:oleObj>
              </mc:Fallback>
            </mc:AlternateContent>
          </a:graphicData>
        </a:graphic>
      </p:graphicFrame>
      <p:sp>
        <p:nvSpPr>
          <p:cNvPr id="2" name="TextBox 1"/>
          <p:cNvSpPr txBox="1"/>
          <p:nvPr/>
        </p:nvSpPr>
        <p:spPr>
          <a:xfrm>
            <a:off x="2655311" y="11025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97" name="TextBox 96"/>
          <p:cNvSpPr txBox="1"/>
          <p:nvPr/>
        </p:nvSpPr>
        <p:spPr>
          <a:xfrm>
            <a:off x="2627087" y="1683930"/>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98" name="TextBox 97"/>
          <p:cNvSpPr txBox="1"/>
          <p:nvPr/>
        </p:nvSpPr>
        <p:spPr>
          <a:xfrm>
            <a:off x="2728688" y="2316105"/>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99" name="TextBox 98"/>
          <p:cNvSpPr txBox="1"/>
          <p:nvPr/>
        </p:nvSpPr>
        <p:spPr>
          <a:xfrm>
            <a:off x="2717399" y="2903126"/>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a:t>
            </a:r>
          </a:p>
        </p:txBody>
      </p:sp>
      <p:sp>
        <p:nvSpPr>
          <p:cNvPr id="100" name="TextBox 99"/>
          <p:cNvSpPr txBox="1"/>
          <p:nvPr/>
        </p:nvSpPr>
        <p:spPr>
          <a:xfrm>
            <a:off x="2717399" y="3490149"/>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1" name="TextBox 100"/>
          <p:cNvSpPr txBox="1"/>
          <p:nvPr/>
        </p:nvSpPr>
        <p:spPr>
          <a:xfrm>
            <a:off x="2666597" y="403766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2" name="TextBox 101"/>
          <p:cNvSpPr txBox="1"/>
          <p:nvPr/>
        </p:nvSpPr>
        <p:spPr>
          <a:xfrm>
            <a:off x="2802065" y="460210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03" name="TextBox 102"/>
          <p:cNvSpPr txBox="1"/>
          <p:nvPr/>
        </p:nvSpPr>
        <p:spPr>
          <a:xfrm>
            <a:off x="2779487" y="517783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4" name="TextBox 103"/>
          <p:cNvSpPr txBox="1"/>
          <p:nvPr/>
        </p:nvSpPr>
        <p:spPr>
          <a:xfrm>
            <a:off x="3123803" y="110819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5" name="TextBox 104"/>
          <p:cNvSpPr txBox="1"/>
          <p:nvPr/>
        </p:nvSpPr>
        <p:spPr>
          <a:xfrm>
            <a:off x="3185891" y="171215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06" name="TextBox 105"/>
          <p:cNvSpPr txBox="1"/>
          <p:nvPr/>
        </p:nvSpPr>
        <p:spPr>
          <a:xfrm>
            <a:off x="3220475" y="232096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07" name="TextBox 106"/>
          <p:cNvSpPr txBox="1"/>
          <p:nvPr/>
        </p:nvSpPr>
        <p:spPr>
          <a:xfrm>
            <a:off x="3208354" y="288591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4j</a:t>
            </a:r>
          </a:p>
        </p:txBody>
      </p:sp>
      <p:sp>
        <p:nvSpPr>
          <p:cNvPr id="108" name="TextBox 107"/>
          <p:cNvSpPr txBox="1"/>
          <p:nvPr/>
        </p:nvSpPr>
        <p:spPr>
          <a:xfrm>
            <a:off x="3231047" y="347322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9" name="TextBox 108"/>
          <p:cNvSpPr txBox="1"/>
          <p:nvPr/>
        </p:nvSpPr>
        <p:spPr>
          <a:xfrm>
            <a:off x="3219766" y="4061873"/>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10" name="TextBox 109"/>
          <p:cNvSpPr txBox="1"/>
          <p:nvPr/>
        </p:nvSpPr>
        <p:spPr>
          <a:xfrm>
            <a:off x="3275344" y="459307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11" name="TextBox 110"/>
          <p:cNvSpPr txBox="1"/>
          <p:nvPr/>
        </p:nvSpPr>
        <p:spPr>
          <a:xfrm>
            <a:off x="3243711" y="515498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-j</a:t>
            </a:r>
          </a:p>
        </p:txBody>
      </p:sp>
      <p:sp>
        <p:nvSpPr>
          <p:cNvPr id="112" name="TextBox 111"/>
          <p:cNvSpPr txBox="1"/>
          <p:nvPr/>
        </p:nvSpPr>
        <p:spPr>
          <a:xfrm>
            <a:off x="4406566" y="111391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13" name="TextBox 112"/>
          <p:cNvSpPr txBox="1"/>
          <p:nvPr/>
        </p:nvSpPr>
        <p:spPr>
          <a:xfrm>
            <a:off x="4338346" y="1701327"/>
            <a:ext cx="7267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3+4j</a:t>
            </a:r>
          </a:p>
        </p:txBody>
      </p:sp>
      <p:sp>
        <p:nvSpPr>
          <p:cNvPr id="114" name="TextBox 113"/>
          <p:cNvSpPr txBox="1"/>
          <p:nvPr/>
        </p:nvSpPr>
        <p:spPr>
          <a:xfrm>
            <a:off x="4428639" y="226519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15" name="TextBox 114"/>
          <p:cNvSpPr txBox="1"/>
          <p:nvPr/>
        </p:nvSpPr>
        <p:spPr>
          <a:xfrm>
            <a:off x="4416756" y="285284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3-4j</a:t>
            </a:r>
          </a:p>
        </p:txBody>
      </p:sp>
      <p:sp>
        <p:nvSpPr>
          <p:cNvPr id="116" name="TextBox 115"/>
          <p:cNvSpPr txBox="1"/>
          <p:nvPr/>
        </p:nvSpPr>
        <p:spPr>
          <a:xfrm>
            <a:off x="4415865" y="3495122"/>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a:t>
            </a:r>
          </a:p>
        </p:txBody>
      </p:sp>
      <p:sp>
        <p:nvSpPr>
          <p:cNvPr id="117" name="TextBox 116"/>
          <p:cNvSpPr txBox="1"/>
          <p:nvPr/>
        </p:nvSpPr>
        <p:spPr>
          <a:xfrm>
            <a:off x="4326066" y="4048956"/>
            <a:ext cx="638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-1-j</a:t>
            </a:r>
          </a:p>
        </p:txBody>
      </p:sp>
      <p:sp>
        <p:nvSpPr>
          <p:cNvPr id="118" name="TextBox 117"/>
          <p:cNvSpPr txBox="1"/>
          <p:nvPr/>
        </p:nvSpPr>
        <p:spPr>
          <a:xfrm>
            <a:off x="4383098" y="45332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19" name="TextBox 118"/>
          <p:cNvSpPr txBox="1"/>
          <p:nvPr/>
        </p:nvSpPr>
        <p:spPr>
          <a:xfrm>
            <a:off x="4348643" y="5143979"/>
            <a:ext cx="627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-1+j</a:t>
            </a:r>
          </a:p>
        </p:txBody>
      </p:sp>
      <p:sp>
        <p:nvSpPr>
          <p:cNvPr id="120" name="TextBox 119"/>
          <p:cNvSpPr txBox="1"/>
          <p:nvPr/>
        </p:nvSpPr>
        <p:spPr>
          <a:xfrm>
            <a:off x="5778486" y="1062233"/>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21" name="TextBox 120"/>
          <p:cNvSpPr txBox="1"/>
          <p:nvPr/>
        </p:nvSpPr>
        <p:spPr>
          <a:xfrm>
            <a:off x="5439014" y="1706970"/>
            <a:ext cx="7267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3+4j</a:t>
            </a:r>
          </a:p>
        </p:txBody>
      </p:sp>
      <p:sp>
        <p:nvSpPr>
          <p:cNvPr id="122" name="TextBox 121"/>
          <p:cNvSpPr txBox="1"/>
          <p:nvPr/>
        </p:nvSpPr>
        <p:spPr>
          <a:xfrm>
            <a:off x="5583949" y="229583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23" name="TextBox 122"/>
          <p:cNvSpPr txBox="1"/>
          <p:nvPr/>
        </p:nvSpPr>
        <p:spPr>
          <a:xfrm>
            <a:off x="5471682" y="284613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3-4j</a:t>
            </a:r>
          </a:p>
        </p:txBody>
      </p:sp>
      <p:sp>
        <p:nvSpPr>
          <p:cNvPr id="125" name="TextBox 124"/>
          <p:cNvSpPr txBox="1"/>
          <p:nvPr/>
        </p:nvSpPr>
        <p:spPr>
          <a:xfrm>
            <a:off x="5619675" y="3489243"/>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a:t>
            </a:r>
          </a:p>
        </p:txBody>
      </p:sp>
      <p:sp>
        <p:nvSpPr>
          <p:cNvPr id="127" name="TextBox 126"/>
          <p:cNvSpPr txBox="1"/>
          <p:nvPr/>
        </p:nvSpPr>
        <p:spPr>
          <a:xfrm>
            <a:off x="5188937" y="3999336"/>
            <a:ext cx="11864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(-1-j)W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Box 127"/>
          <p:cNvSpPr txBox="1"/>
          <p:nvPr/>
        </p:nvSpPr>
        <p:spPr>
          <a:xfrm>
            <a:off x="5687634" y="4572683"/>
            <a:ext cx="461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2j</a:t>
            </a:r>
          </a:p>
        </p:txBody>
      </p:sp>
      <p:sp>
        <p:nvSpPr>
          <p:cNvPr id="129" name="TextBox 128"/>
          <p:cNvSpPr txBox="1"/>
          <p:nvPr/>
        </p:nvSpPr>
        <p:spPr>
          <a:xfrm>
            <a:off x="5158251" y="5109864"/>
            <a:ext cx="11864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(-1+j)W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3</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0" name="Text Box 41"/>
          <p:cNvSpPr txBox="1">
            <a:spLocks noChangeArrowheads="1"/>
          </p:cNvSpPr>
          <p:nvPr/>
        </p:nvSpPr>
        <p:spPr bwMode="auto">
          <a:xfrm>
            <a:off x="8644292" y="4220961"/>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X(5)=(3+4j) - (-1-j)W</a:t>
            </a:r>
            <a:r>
              <a:rPr kumimoji="0" lang="en-US" altLang="zh-CN" sz="13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13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1" name="Text Box 39"/>
          <p:cNvSpPr txBox="1">
            <a:spLocks noChangeArrowheads="1"/>
          </p:cNvSpPr>
          <p:nvPr/>
        </p:nvSpPr>
        <p:spPr bwMode="auto">
          <a:xfrm>
            <a:off x="8561744" y="5353867"/>
            <a:ext cx="214784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X(7)=(3-4j) - (-1+j)W</a:t>
            </a:r>
            <a:r>
              <a:rPr kumimoji="0" lang="en-US" altLang="zh-CN" sz="13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13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81081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1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2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2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2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2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2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3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24" grpId="0" animBg="1"/>
      <p:bldP spid="25" grpId="0" animBg="1"/>
      <p:bldP spid="26" grpId="0" animBg="1"/>
      <p:bldP spid="27" grpId="0" animBg="1"/>
      <p:bldP spid="28" grpId="0" animBg="1"/>
      <p:bldP spid="29" grpId="0" animBg="1"/>
      <p:bldP spid="30" grpId="0" animBg="1"/>
      <p:bldP spid="31" grpId="0" animBg="1"/>
      <p:bldP spid="2"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5" grpId="0"/>
      <p:bldP spid="127" grpId="0"/>
      <p:bldP spid="128" grpId="0"/>
      <p:bldP spid="129" grpId="0"/>
      <p:bldP spid="130" grpId="0" animBg="1"/>
      <p:bldP spid="131"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36608" y="-405229"/>
            <a:ext cx="799132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Câu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Một</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hệ</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LTI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hàm</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truyền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đạt</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như</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H(z) = 1 + 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3z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-5</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2z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-7</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z ≠ 0</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just" defTabSz="914400" rtl="0" eaLnBrk="0" fontAlgn="base" latinLnBrk="0" hangingPunct="0">
              <a:lnSpc>
                <a:spcPct val="100000"/>
              </a:lnSpc>
              <a:spcBef>
                <a:spcPct val="0"/>
              </a:spcBef>
              <a:spcAft>
                <a:spcPct val="0"/>
              </a:spcAft>
              <a:buClrTx/>
              <a:buSzTx/>
              <a:buFontTx/>
              <a:buAutoNum type="alphaLcPeriod"/>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Xác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định</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196609" name="Picture 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11705" y="1020257"/>
            <a:ext cx="2939970" cy="5135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636608" y="1504709"/>
            <a:ext cx="11555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Sử</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dụng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lưu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đồ</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FFT_R2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phân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chia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theo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thời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gian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cơ</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hãy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H(k)</a:t>
            </a:r>
          </a:p>
        </p:txBody>
      </p:sp>
    </p:spTree>
    <p:extLst>
      <p:ext uri="{BB962C8B-B14F-4D97-AF65-F5344CB8AC3E}">
        <p14:creationId xmlns:p14="http://schemas.microsoft.com/office/powerpoint/2010/main" val="1893371888"/>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5785" y="375138"/>
            <a:ext cx="7268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giá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trị</a:t>
            </a:r>
            <a:r>
              <a:rPr kumimoji="0" lang="en-US" sz="1800" b="0" i="0" u="none" strike="noStrike" kern="1200" cap="none" spc="0" normalizeH="0" baseline="0" noProof="0">
                <a:ln>
                  <a:noFill/>
                </a:ln>
                <a:solidFill>
                  <a:prstClr val="black"/>
                </a:solidFill>
                <a:effectLst/>
                <a:uLnTx/>
                <a:uFillTx/>
                <a:latin typeface="Calibri"/>
                <a:ea typeface="+mn-ea"/>
                <a:cs typeface="+mn-cs"/>
              </a:rPr>
              <a:t> H(k) </a:t>
            </a:r>
            <a:r>
              <a:rPr kumimoji="0" lang="en-US" sz="1800" b="0" i="0" u="none" strike="noStrike" kern="1200" cap="none" spc="0" normalizeH="0" baseline="0" noProof="0" err="1">
                <a:ln>
                  <a:noFill/>
                </a:ln>
                <a:solidFill>
                  <a:prstClr val="black"/>
                </a:solidFill>
                <a:effectLst/>
                <a:uLnTx/>
                <a:uFillTx/>
                <a:latin typeface="Calibri"/>
                <a:ea typeface="+mn-ea"/>
                <a:cs typeface="+mn-cs"/>
              </a:rPr>
              <a:t>theo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thuật</a:t>
            </a:r>
            <a:r>
              <a:rPr kumimoji="0" lang="en-US" sz="1800" b="0" i="0" u="none" strike="noStrike" kern="1200" cap="none" spc="0" normalizeH="0" baseline="0" noProof="0">
                <a:ln>
                  <a:noFill/>
                </a:ln>
                <a:solidFill>
                  <a:prstClr val="black"/>
                </a:solidFill>
                <a:effectLst/>
                <a:uLnTx/>
                <a:uFillTx/>
                <a:latin typeface="Calibri"/>
                <a:ea typeface="+mn-ea"/>
                <a:cs typeface="+mn-cs"/>
              </a:rPr>
              <a:t> toán FFT_R2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h(n)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h(n) = {1,1,1,-3,0,1,0,-2}</a:t>
            </a:r>
          </a:p>
        </p:txBody>
      </p:sp>
      <p:cxnSp>
        <p:nvCxnSpPr>
          <p:cNvPr id="6" name="Straight Arrow Connector 5"/>
          <p:cNvCxnSpPr/>
          <p:nvPr/>
        </p:nvCxnSpPr>
        <p:spPr>
          <a:xfrm>
            <a:off x="1617785" y="973015"/>
            <a:ext cx="187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38"/>
          <p:cNvSpPr txBox="1">
            <a:spLocks noChangeArrowheads="1"/>
          </p:cNvSpPr>
          <p:nvPr/>
        </p:nvSpPr>
        <p:spPr bwMode="auto">
          <a:xfrm>
            <a:off x="8658377" y="3520721"/>
            <a:ext cx="2227049" cy="57260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H(4)=5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 name="Text Box 39"/>
          <p:cNvSpPr txBox="1">
            <a:spLocks noChangeArrowheads="1"/>
          </p:cNvSpPr>
          <p:nvPr/>
        </p:nvSpPr>
        <p:spPr bwMode="auto">
          <a:xfrm>
            <a:off x="8644334" y="3033079"/>
            <a:ext cx="2672850" cy="44847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H(3)=(1+j)-jW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9" name="Text Box 40"/>
          <p:cNvSpPr txBox="1">
            <a:spLocks noChangeArrowheads="1"/>
          </p:cNvSpPr>
          <p:nvPr/>
        </p:nvSpPr>
        <p:spPr bwMode="auto">
          <a:xfrm>
            <a:off x="8658377" y="2473392"/>
            <a:ext cx="250633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H(2)=-7j</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Text Box 41"/>
          <p:cNvSpPr txBox="1">
            <a:spLocks noChangeArrowheads="1"/>
          </p:cNvSpPr>
          <p:nvPr/>
        </p:nvSpPr>
        <p:spPr bwMode="auto">
          <a:xfrm>
            <a:off x="8631227" y="1809433"/>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H(1)=(1-j)+jW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42"/>
          <p:cNvSpPr txBox="1">
            <a:spLocks noChangeArrowheads="1"/>
          </p:cNvSpPr>
          <p:nvPr/>
        </p:nvSpPr>
        <p:spPr bwMode="auto">
          <a:xfrm>
            <a:off x="8631228" y="1240547"/>
            <a:ext cx="2078360" cy="4560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H(0)=-1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44"/>
          <p:cNvSpPr txBox="1">
            <a:spLocks noChangeArrowheads="1"/>
          </p:cNvSpPr>
          <p:nvPr/>
        </p:nvSpPr>
        <p:spPr bwMode="auto">
          <a:xfrm>
            <a:off x="8602207" y="4678961"/>
            <a:ext cx="1406154" cy="48788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H(6)=7j</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5" name="AutoShape 14"/>
          <p:cNvCxnSpPr>
            <a:cxnSpLocks noChangeShapeType="1"/>
          </p:cNvCxnSpPr>
          <p:nvPr/>
        </p:nvCxnSpPr>
        <p:spPr bwMode="auto">
          <a:xfrm>
            <a:off x="2400098" y="2651226"/>
            <a:ext cx="6183386" cy="1881"/>
          </a:xfrm>
          <a:prstGeom prst="straightConnector1">
            <a:avLst/>
          </a:prstGeom>
          <a:noFill/>
          <a:ln w="9525">
            <a:solidFill>
              <a:srgbClr val="000000"/>
            </a:solidFill>
            <a:round/>
            <a:headEnd type="none" w="med" len="med"/>
            <a:tailEnd type="triangle" w="med" len="med"/>
          </a:ln>
        </p:spPr>
      </p:cxnSp>
      <p:cxnSp>
        <p:nvCxnSpPr>
          <p:cNvPr id="16" name="AutoShape 22"/>
          <p:cNvCxnSpPr>
            <a:cxnSpLocks noChangeShapeType="1"/>
          </p:cNvCxnSpPr>
          <p:nvPr/>
        </p:nvCxnSpPr>
        <p:spPr bwMode="auto">
          <a:xfrm flipV="1">
            <a:off x="5999661" y="1452150"/>
            <a:ext cx="2338546" cy="2384045"/>
          </a:xfrm>
          <a:prstGeom prst="straightConnector1">
            <a:avLst/>
          </a:prstGeom>
          <a:noFill/>
          <a:ln w="9525">
            <a:solidFill>
              <a:srgbClr val="000000"/>
            </a:solidFill>
            <a:round/>
            <a:headEnd type="oval" w="med" len="med"/>
            <a:tailEnd type="triangle" w="med" len="med"/>
          </a:ln>
        </p:spPr>
      </p:cxnSp>
      <p:cxnSp>
        <p:nvCxnSpPr>
          <p:cNvPr id="17" name="AutoShape 23"/>
          <p:cNvCxnSpPr>
            <a:cxnSpLocks noChangeShapeType="1"/>
          </p:cNvCxnSpPr>
          <p:nvPr/>
        </p:nvCxnSpPr>
        <p:spPr bwMode="auto">
          <a:xfrm flipV="1">
            <a:off x="6057703" y="2651226"/>
            <a:ext cx="2179398" cy="2257084"/>
          </a:xfrm>
          <a:prstGeom prst="straightConnector1">
            <a:avLst/>
          </a:prstGeom>
          <a:noFill/>
          <a:ln w="9525">
            <a:solidFill>
              <a:srgbClr val="000000"/>
            </a:solidFill>
            <a:round/>
            <a:headEnd type="oval" w="med" len="med"/>
            <a:tailEnd type="triangle" w="med" len="med"/>
          </a:ln>
        </p:spPr>
      </p:cxnSp>
      <p:cxnSp>
        <p:nvCxnSpPr>
          <p:cNvPr id="18" name="AutoShape 24"/>
          <p:cNvCxnSpPr>
            <a:cxnSpLocks noChangeShapeType="1"/>
          </p:cNvCxnSpPr>
          <p:nvPr/>
        </p:nvCxnSpPr>
        <p:spPr bwMode="auto">
          <a:xfrm flipV="1">
            <a:off x="5999661" y="2041813"/>
            <a:ext cx="2266461" cy="2341724"/>
          </a:xfrm>
          <a:prstGeom prst="straightConnector1">
            <a:avLst/>
          </a:prstGeom>
          <a:noFill/>
          <a:ln w="9525">
            <a:solidFill>
              <a:srgbClr val="000000"/>
            </a:solidFill>
            <a:round/>
            <a:headEnd type="oval" w="med" len="med"/>
            <a:tailEnd type="triangle" w="med" len="med"/>
          </a:ln>
        </p:spPr>
      </p:cxnSp>
      <p:cxnSp>
        <p:nvCxnSpPr>
          <p:cNvPr id="19" name="AutoShape 25"/>
          <p:cNvCxnSpPr>
            <a:cxnSpLocks noChangeShapeType="1"/>
          </p:cNvCxnSpPr>
          <p:nvPr/>
        </p:nvCxnSpPr>
        <p:spPr bwMode="auto">
          <a:xfrm flipV="1">
            <a:off x="5999661" y="3243710"/>
            <a:ext cx="2197185" cy="2257084"/>
          </a:xfrm>
          <a:prstGeom prst="straightConnector1">
            <a:avLst/>
          </a:prstGeom>
          <a:noFill/>
          <a:ln w="9525">
            <a:solidFill>
              <a:srgbClr val="000000"/>
            </a:solidFill>
            <a:round/>
            <a:headEnd type="oval" w="med" len="med"/>
            <a:tailEnd type="triangle" w="med" len="med"/>
          </a:ln>
        </p:spPr>
      </p:cxnSp>
      <p:cxnSp>
        <p:nvCxnSpPr>
          <p:cNvPr id="20" name="AutoShape 26"/>
          <p:cNvCxnSpPr>
            <a:cxnSpLocks noChangeShapeType="1"/>
          </p:cNvCxnSpPr>
          <p:nvPr/>
        </p:nvCxnSpPr>
        <p:spPr bwMode="auto">
          <a:xfrm>
            <a:off x="5999661" y="1452150"/>
            <a:ext cx="2338546" cy="2384045"/>
          </a:xfrm>
          <a:prstGeom prst="straightConnector1">
            <a:avLst/>
          </a:prstGeom>
          <a:noFill/>
          <a:ln w="9525">
            <a:solidFill>
              <a:srgbClr val="000000"/>
            </a:solidFill>
            <a:round/>
            <a:headEnd type="oval" w="med" len="med"/>
            <a:tailEnd type="triangle" w="med" len="med"/>
          </a:ln>
        </p:spPr>
      </p:cxnSp>
      <p:cxnSp>
        <p:nvCxnSpPr>
          <p:cNvPr id="21" name="AutoShape 27"/>
          <p:cNvCxnSpPr>
            <a:cxnSpLocks noChangeShapeType="1"/>
          </p:cNvCxnSpPr>
          <p:nvPr/>
        </p:nvCxnSpPr>
        <p:spPr bwMode="auto">
          <a:xfrm>
            <a:off x="5970640" y="2041813"/>
            <a:ext cx="2295482" cy="2341724"/>
          </a:xfrm>
          <a:prstGeom prst="straightConnector1">
            <a:avLst/>
          </a:prstGeom>
          <a:noFill/>
          <a:ln w="9525">
            <a:solidFill>
              <a:srgbClr val="000000"/>
            </a:solidFill>
            <a:round/>
            <a:headEnd type="oval" w="med" len="med"/>
            <a:tailEnd type="triangle" w="med" len="med"/>
          </a:ln>
        </p:spPr>
      </p:cxnSp>
      <p:cxnSp>
        <p:nvCxnSpPr>
          <p:cNvPr id="22" name="AutoShape 28"/>
          <p:cNvCxnSpPr>
            <a:cxnSpLocks noChangeShapeType="1"/>
          </p:cNvCxnSpPr>
          <p:nvPr/>
        </p:nvCxnSpPr>
        <p:spPr bwMode="auto">
          <a:xfrm>
            <a:off x="5999661" y="2651226"/>
            <a:ext cx="2208419" cy="2285297"/>
          </a:xfrm>
          <a:prstGeom prst="straightConnector1">
            <a:avLst/>
          </a:prstGeom>
          <a:noFill/>
          <a:ln w="9525">
            <a:solidFill>
              <a:srgbClr val="000000"/>
            </a:solidFill>
            <a:round/>
            <a:headEnd type="oval" w="med" len="med"/>
            <a:tailEnd type="triangle" w="med" len="med"/>
          </a:ln>
        </p:spPr>
      </p:cxnSp>
      <p:cxnSp>
        <p:nvCxnSpPr>
          <p:cNvPr id="23" name="AutoShape 29"/>
          <p:cNvCxnSpPr>
            <a:cxnSpLocks noChangeShapeType="1"/>
          </p:cNvCxnSpPr>
          <p:nvPr/>
        </p:nvCxnSpPr>
        <p:spPr bwMode="auto">
          <a:xfrm>
            <a:off x="5999661" y="3243710"/>
            <a:ext cx="2197185" cy="2257084"/>
          </a:xfrm>
          <a:prstGeom prst="straightConnector1">
            <a:avLst/>
          </a:prstGeom>
          <a:noFill/>
          <a:ln w="9525">
            <a:solidFill>
              <a:srgbClr val="000000"/>
            </a:solidFill>
            <a:round/>
            <a:headEnd type="oval" w="med" len="med"/>
            <a:tailEnd type="triangle" w="med" len="med"/>
          </a:ln>
        </p:spPr>
      </p:cxnSp>
      <p:sp>
        <p:nvSpPr>
          <p:cNvPr id="24" name="Text Box 30"/>
          <p:cNvSpPr txBox="1">
            <a:spLocks noChangeArrowheads="1"/>
          </p:cNvSpPr>
          <p:nvPr/>
        </p:nvSpPr>
        <p:spPr bwMode="auto">
          <a:xfrm>
            <a:off x="207699" y="1240548"/>
            <a:ext cx="1249349" cy="4560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h(0)=2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1"/>
          <p:cNvSpPr txBox="1">
            <a:spLocks noChangeArrowheads="1"/>
          </p:cNvSpPr>
          <p:nvPr/>
        </p:nvSpPr>
        <p:spPr bwMode="auto">
          <a:xfrm>
            <a:off x="207699" y="1779704"/>
            <a:ext cx="1258767" cy="57282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h(4)=</a:t>
            </a:r>
            <a:r>
              <a:rPr kumimoji="0" lang="en-US" altLang="zh-CN" sz="2400" b="0" i="0" u="none" strike="noStrike" kern="1200" cap="none" spc="0" normalizeH="0" noProof="0">
                <a:ln>
                  <a:noFill/>
                </a:ln>
                <a:solidFill>
                  <a:prstClr val="black"/>
                </a:solidFill>
                <a:effectLst/>
                <a:uLnTx/>
                <a:uFillTx/>
                <a:latin typeface="Calibri" pitchFamily="34" charset="0"/>
                <a:ea typeface="SimSun" pitchFamily="2" charset="-122"/>
                <a:cs typeface="Arial" pitchFamily="34" charset="0"/>
              </a:rPr>
              <a:t> 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6" name="Text Box 32"/>
          <p:cNvSpPr txBox="1">
            <a:spLocks noChangeArrowheads="1"/>
          </p:cNvSpPr>
          <p:nvPr/>
        </p:nvSpPr>
        <p:spPr bwMode="auto">
          <a:xfrm>
            <a:off x="368860" y="2374005"/>
            <a:ext cx="1120184" cy="61944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h(2)=-1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33"/>
          <p:cNvSpPr txBox="1">
            <a:spLocks noChangeArrowheads="1"/>
          </p:cNvSpPr>
          <p:nvPr/>
        </p:nvSpPr>
        <p:spPr bwMode="auto">
          <a:xfrm>
            <a:off x="307847" y="3026039"/>
            <a:ext cx="1149202" cy="52697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h(6)=</a:t>
            </a:r>
            <a:r>
              <a:rPr lang="en-US" sz="2400">
                <a:solidFill>
                  <a:prstClr val="black"/>
                </a:solidFill>
                <a:latin typeface="Calibri" pitchFamily="34" charset="0"/>
                <a:ea typeface="SimSun" pitchFamily="2" charset="-122"/>
                <a:cs typeface="Arial" pitchFamily="34" charset="0"/>
              </a:rPr>
              <a:t>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34"/>
          <p:cNvSpPr txBox="1">
            <a:spLocks noChangeArrowheads="1"/>
          </p:cNvSpPr>
          <p:nvPr/>
        </p:nvSpPr>
        <p:spPr bwMode="auto">
          <a:xfrm>
            <a:off x="307847" y="3574182"/>
            <a:ext cx="1202893" cy="47361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h(1)=1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 Box 35"/>
          <p:cNvSpPr txBox="1">
            <a:spLocks noChangeArrowheads="1"/>
          </p:cNvSpPr>
          <p:nvPr/>
        </p:nvSpPr>
        <p:spPr bwMode="auto">
          <a:xfrm>
            <a:off x="322375" y="4165151"/>
            <a:ext cx="1213696" cy="44691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h(5)=-1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Text Box 36"/>
          <p:cNvSpPr txBox="1">
            <a:spLocks noChangeArrowheads="1"/>
          </p:cNvSpPr>
          <p:nvPr/>
        </p:nvSpPr>
        <p:spPr bwMode="auto">
          <a:xfrm>
            <a:off x="307847" y="4679028"/>
            <a:ext cx="1248049" cy="5181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h(3)=3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1" name="Text Box 37"/>
          <p:cNvSpPr txBox="1">
            <a:spLocks noChangeArrowheads="1"/>
          </p:cNvSpPr>
          <p:nvPr/>
        </p:nvSpPr>
        <p:spPr bwMode="auto">
          <a:xfrm>
            <a:off x="153649" y="5275993"/>
            <a:ext cx="1450156" cy="44827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h(7)=3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32" name="AutoShape 46"/>
          <p:cNvCxnSpPr>
            <a:cxnSpLocks noChangeShapeType="1"/>
          </p:cNvCxnSpPr>
          <p:nvPr/>
        </p:nvCxnSpPr>
        <p:spPr bwMode="auto">
          <a:xfrm>
            <a:off x="3759413" y="1454030"/>
            <a:ext cx="842551" cy="0"/>
          </a:xfrm>
          <a:prstGeom prst="straightConnector1">
            <a:avLst/>
          </a:prstGeom>
          <a:noFill/>
          <a:ln w="9525">
            <a:solidFill>
              <a:srgbClr val="000000"/>
            </a:solidFill>
            <a:round/>
            <a:headEnd/>
            <a:tailEnd type="triangle" w="med" len="med"/>
          </a:ln>
        </p:spPr>
      </p:cxnSp>
      <p:cxnSp>
        <p:nvCxnSpPr>
          <p:cNvPr id="33" name="AutoShape 47"/>
          <p:cNvCxnSpPr>
            <a:cxnSpLocks noChangeShapeType="1"/>
          </p:cNvCxnSpPr>
          <p:nvPr/>
        </p:nvCxnSpPr>
        <p:spPr bwMode="auto">
          <a:xfrm>
            <a:off x="3759413" y="2049336"/>
            <a:ext cx="842551" cy="0"/>
          </a:xfrm>
          <a:prstGeom prst="straightConnector1">
            <a:avLst/>
          </a:prstGeom>
          <a:noFill/>
          <a:ln w="9525">
            <a:solidFill>
              <a:srgbClr val="000000"/>
            </a:solidFill>
            <a:round/>
            <a:headEnd/>
            <a:tailEnd type="triangle" w="med" len="med"/>
          </a:ln>
        </p:spPr>
      </p:cxnSp>
      <p:cxnSp>
        <p:nvCxnSpPr>
          <p:cNvPr id="34" name="AutoShape 48"/>
          <p:cNvCxnSpPr>
            <a:cxnSpLocks noChangeShapeType="1"/>
          </p:cNvCxnSpPr>
          <p:nvPr/>
        </p:nvCxnSpPr>
        <p:spPr bwMode="auto">
          <a:xfrm>
            <a:off x="3766902" y="2651226"/>
            <a:ext cx="842551" cy="0"/>
          </a:xfrm>
          <a:prstGeom prst="straightConnector1">
            <a:avLst/>
          </a:prstGeom>
          <a:noFill/>
          <a:ln w="9525">
            <a:solidFill>
              <a:srgbClr val="000000"/>
            </a:solidFill>
            <a:round/>
            <a:headEnd/>
            <a:tailEnd type="triangle" w="med" len="med"/>
          </a:ln>
        </p:spPr>
      </p:cxnSp>
      <p:cxnSp>
        <p:nvCxnSpPr>
          <p:cNvPr id="35" name="AutoShape 49"/>
          <p:cNvCxnSpPr>
            <a:cxnSpLocks noChangeShapeType="1"/>
          </p:cNvCxnSpPr>
          <p:nvPr/>
        </p:nvCxnSpPr>
        <p:spPr bwMode="auto">
          <a:xfrm>
            <a:off x="3747242" y="3243710"/>
            <a:ext cx="842551" cy="0"/>
          </a:xfrm>
          <a:prstGeom prst="straightConnector1">
            <a:avLst/>
          </a:prstGeom>
          <a:noFill/>
          <a:ln w="9525">
            <a:solidFill>
              <a:srgbClr val="000000"/>
            </a:solidFill>
            <a:round/>
            <a:headEnd/>
            <a:tailEnd type="triangle" w="med" len="med"/>
          </a:ln>
        </p:spPr>
      </p:cxnSp>
      <p:cxnSp>
        <p:nvCxnSpPr>
          <p:cNvPr id="36" name="AutoShape 50"/>
          <p:cNvCxnSpPr>
            <a:cxnSpLocks noChangeShapeType="1"/>
          </p:cNvCxnSpPr>
          <p:nvPr/>
        </p:nvCxnSpPr>
        <p:spPr bwMode="auto">
          <a:xfrm>
            <a:off x="3732265" y="3833373"/>
            <a:ext cx="842551" cy="0"/>
          </a:xfrm>
          <a:prstGeom prst="straightConnector1">
            <a:avLst/>
          </a:prstGeom>
          <a:noFill/>
          <a:ln w="9525">
            <a:solidFill>
              <a:srgbClr val="000000"/>
            </a:solidFill>
            <a:round/>
            <a:headEnd/>
            <a:tailEnd type="triangle" w="med" len="med"/>
          </a:ln>
        </p:spPr>
      </p:cxnSp>
      <p:cxnSp>
        <p:nvCxnSpPr>
          <p:cNvPr id="37" name="AutoShape 51"/>
          <p:cNvCxnSpPr>
            <a:cxnSpLocks noChangeShapeType="1"/>
          </p:cNvCxnSpPr>
          <p:nvPr/>
        </p:nvCxnSpPr>
        <p:spPr bwMode="auto">
          <a:xfrm>
            <a:off x="3729455" y="4386358"/>
            <a:ext cx="842551" cy="0"/>
          </a:xfrm>
          <a:prstGeom prst="straightConnector1">
            <a:avLst/>
          </a:prstGeom>
          <a:noFill/>
          <a:ln w="9525">
            <a:solidFill>
              <a:srgbClr val="000000"/>
            </a:solidFill>
            <a:round/>
            <a:headEnd/>
            <a:tailEnd type="triangle" w="med" len="med"/>
          </a:ln>
        </p:spPr>
      </p:cxnSp>
      <p:cxnSp>
        <p:nvCxnSpPr>
          <p:cNvPr id="38" name="AutoShape 52"/>
          <p:cNvCxnSpPr>
            <a:cxnSpLocks noChangeShapeType="1"/>
          </p:cNvCxnSpPr>
          <p:nvPr/>
        </p:nvCxnSpPr>
        <p:spPr bwMode="auto">
          <a:xfrm>
            <a:off x="3710732" y="4936523"/>
            <a:ext cx="842551" cy="0"/>
          </a:xfrm>
          <a:prstGeom prst="straightConnector1">
            <a:avLst/>
          </a:prstGeom>
          <a:noFill/>
          <a:ln w="9525">
            <a:solidFill>
              <a:srgbClr val="000000"/>
            </a:solidFill>
            <a:round/>
            <a:headEnd/>
            <a:tailEnd type="triangle" w="med" len="med"/>
          </a:ln>
        </p:spPr>
      </p:cxnSp>
      <p:cxnSp>
        <p:nvCxnSpPr>
          <p:cNvPr id="39" name="AutoShape 53"/>
          <p:cNvCxnSpPr>
            <a:cxnSpLocks noChangeShapeType="1"/>
          </p:cNvCxnSpPr>
          <p:nvPr/>
        </p:nvCxnSpPr>
        <p:spPr bwMode="auto">
          <a:xfrm>
            <a:off x="3714477" y="5507376"/>
            <a:ext cx="842551" cy="0"/>
          </a:xfrm>
          <a:prstGeom prst="straightConnector1">
            <a:avLst/>
          </a:prstGeom>
          <a:noFill/>
          <a:ln w="9525">
            <a:solidFill>
              <a:srgbClr val="000000"/>
            </a:solidFill>
            <a:round/>
            <a:headEnd/>
            <a:tailEnd type="triangle" w="med" len="med"/>
          </a:ln>
        </p:spPr>
      </p:cxnSp>
      <p:cxnSp>
        <p:nvCxnSpPr>
          <p:cNvPr id="40" name="AutoShape 14"/>
          <p:cNvCxnSpPr>
            <a:cxnSpLocks noChangeShapeType="1"/>
          </p:cNvCxnSpPr>
          <p:nvPr/>
        </p:nvCxnSpPr>
        <p:spPr bwMode="auto">
          <a:xfrm>
            <a:off x="2425833" y="2045011"/>
            <a:ext cx="6183526" cy="2005"/>
          </a:xfrm>
          <a:prstGeom prst="straightConnector1">
            <a:avLst/>
          </a:prstGeom>
          <a:noFill/>
          <a:ln w="9525">
            <a:solidFill>
              <a:srgbClr val="000000"/>
            </a:solidFill>
            <a:round/>
            <a:headEnd type="none" w="med" len="med"/>
            <a:tailEnd type="triangle" w="med" len="med"/>
          </a:ln>
        </p:spPr>
      </p:cxnSp>
      <p:cxnSp>
        <p:nvCxnSpPr>
          <p:cNvPr id="41" name="AutoShape 14"/>
          <p:cNvCxnSpPr>
            <a:cxnSpLocks noChangeShapeType="1"/>
          </p:cNvCxnSpPr>
          <p:nvPr/>
        </p:nvCxnSpPr>
        <p:spPr bwMode="auto">
          <a:xfrm>
            <a:off x="2389635" y="1446632"/>
            <a:ext cx="6183526" cy="2005"/>
          </a:xfrm>
          <a:prstGeom prst="straightConnector1">
            <a:avLst/>
          </a:prstGeom>
          <a:noFill/>
          <a:ln w="9525">
            <a:solidFill>
              <a:srgbClr val="000000"/>
            </a:solidFill>
            <a:round/>
            <a:headEnd type="none" w="med" len="med"/>
            <a:tailEnd type="triangle" w="med" len="med"/>
          </a:ln>
        </p:spPr>
      </p:cxnSp>
      <p:cxnSp>
        <p:nvCxnSpPr>
          <p:cNvPr id="42" name="AutoShape 14"/>
          <p:cNvCxnSpPr>
            <a:cxnSpLocks noChangeShapeType="1"/>
          </p:cNvCxnSpPr>
          <p:nvPr/>
        </p:nvCxnSpPr>
        <p:spPr bwMode="auto">
          <a:xfrm>
            <a:off x="2369317" y="4930690"/>
            <a:ext cx="6183526" cy="2005"/>
          </a:xfrm>
          <a:prstGeom prst="straightConnector1">
            <a:avLst/>
          </a:prstGeom>
          <a:noFill/>
          <a:ln w="9525">
            <a:solidFill>
              <a:srgbClr val="000000"/>
            </a:solidFill>
            <a:round/>
            <a:headEnd type="none" w="med" len="med"/>
            <a:tailEnd type="triangle" w="med" len="med"/>
          </a:ln>
        </p:spPr>
      </p:cxnSp>
      <p:cxnSp>
        <p:nvCxnSpPr>
          <p:cNvPr id="43" name="AutoShape 14"/>
          <p:cNvCxnSpPr>
            <a:cxnSpLocks noChangeShapeType="1"/>
          </p:cNvCxnSpPr>
          <p:nvPr/>
        </p:nvCxnSpPr>
        <p:spPr bwMode="auto">
          <a:xfrm>
            <a:off x="2379476" y="4392771"/>
            <a:ext cx="6183526" cy="2005"/>
          </a:xfrm>
          <a:prstGeom prst="straightConnector1">
            <a:avLst/>
          </a:prstGeom>
          <a:noFill/>
          <a:ln w="9525">
            <a:solidFill>
              <a:srgbClr val="000000"/>
            </a:solidFill>
            <a:round/>
            <a:headEnd type="none" w="med" len="med"/>
            <a:tailEnd type="triangle" w="med" len="med"/>
          </a:ln>
        </p:spPr>
      </p:cxnSp>
      <p:cxnSp>
        <p:nvCxnSpPr>
          <p:cNvPr id="44" name="AutoShape 14"/>
          <p:cNvCxnSpPr>
            <a:cxnSpLocks noChangeShapeType="1"/>
          </p:cNvCxnSpPr>
          <p:nvPr/>
        </p:nvCxnSpPr>
        <p:spPr bwMode="auto">
          <a:xfrm>
            <a:off x="2336925" y="3818384"/>
            <a:ext cx="6183526" cy="2005"/>
          </a:xfrm>
          <a:prstGeom prst="straightConnector1">
            <a:avLst/>
          </a:prstGeom>
          <a:noFill/>
          <a:ln w="9525">
            <a:solidFill>
              <a:srgbClr val="000000"/>
            </a:solidFill>
            <a:round/>
            <a:headEnd type="none" w="med" len="med"/>
            <a:tailEnd type="triangle" w="med" len="med"/>
          </a:ln>
        </p:spPr>
      </p:cxnSp>
      <p:cxnSp>
        <p:nvCxnSpPr>
          <p:cNvPr id="45" name="AutoShape 14"/>
          <p:cNvCxnSpPr>
            <a:cxnSpLocks noChangeShapeType="1"/>
          </p:cNvCxnSpPr>
          <p:nvPr/>
        </p:nvCxnSpPr>
        <p:spPr bwMode="auto">
          <a:xfrm>
            <a:off x="2399794" y="3246003"/>
            <a:ext cx="6183526" cy="2005"/>
          </a:xfrm>
          <a:prstGeom prst="straightConnector1">
            <a:avLst/>
          </a:prstGeom>
          <a:noFill/>
          <a:ln w="9525">
            <a:solidFill>
              <a:srgbClr val="000000"/>
            </a:solidFill>
            <a:round/>
            <a:headEnd type="none" w="med" len="med"/>
            <a:tailEnd type="triangle" w="med" len="med"/>
          </a:ln>
        </p:spPr>
      </p:cxnSp>
      <p:cxnSp>
        <p:nvCxnSpPr>
          <p:cNvPr id="46" name="AutoShape 14"/>
          <p:cNvCxnSpPr>
            <a:cxnSpLocks noChangeShapeType="1"/>
          </p:cNvCxnSpPr>
          <p:nvPr/>
        </p:nvCxnSpPr>
        <p:spPr bwMode="auto">
          <a:xfrm>
            <a:off x="2384558" y="5500322"/>
            <a:ext cx="6183526" cy="2005"/>
          </a:xfrm>
          <a:prstGeom prst="straightConnector1">
            <a:avLst/>
          </a:prstGeom>
          <a:noFill/>
          <a:ln w="9525">
            <a:solidFill>
              <a:srgbClr val="000000"/>
            </a:solidFill>
            <a:round/>
            <a:headEnd type="none" w="med" len="med"/>
            <a:tailEnd type="triangle" w="med" len="med"/>
          </a:ln>
        </p:spPr>
      </p:cxnSp>
      <p:cxnSp>
        <p:nvCxnSpPr>
          <p:cNvPr id="47" name="Straight Arrow Connector 46"/>
          <p:cNvCxnSpPr/>
          <p:nvPr/>
        </p:nvCxnSpPr>
        <p:spPr>
          <a:xfrm>
            <a:off x="1447847" y="145138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458006" y="2045011"/>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475789" y="2652377"/>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491030" y="3243998"/>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478330" y="3821134"/>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518972" y="4381780"/>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534214" y="492593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549455" y="5503072"/>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47847" y="1467876"/>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447847" y="1467876"/>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506272" y="2668867"/>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493571" y="2652377"/>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491030" y="3825888"/>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82479" y="4927940"/>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1536755" y="3823138"/>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582479" y="4947180"/>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 Box 55"/>
          <p:cNvSpPr txBox="1">
            <a:spLocks noChangeArrowheads="1"/>
          </p:cNvSpPr>
          <p:nvPr/>
        </p:nvSpPr>
        <p:spPr bwMode="auto">
          <a:xfrm>
            <a:off x="2438533" y="2108221"/>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4" name="Text Box 55"/>
          <p:cNvSpPr txBox="1">
            <a:spLocks noChangeArrowheads="1"/>
          </p:cNvSpPr>
          <p:nvPr/>
        </p:nvSpPr>
        <p:spPr bwMode="auto">
          <a:xfrm>
            <a:off x="2425833"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5" name="Text Box 55"/>
          <p:cNvSpPr txBox="1">
            <a:spLocks noChangeArrowheads="1"/>
          </p:cNvSpPr>
          <p:nvPr/>
        </p:nvSpPr>
        <p:spPr bwMode="auto">
          <a:xfrm>
            <a:off x="2425833" y="4463484"/>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6" name="Text Box 55"/>
          <p:cNvSpPr txBox="1">
            <a:spLocks noChangeArrowheads="1"/>
          </p:cNvSpPr>
          <p:nvPr/>
        </p:nvSpPr>
        <p:spPr bwMode="auto">
          <a:xfrm>
            <a:off x="2425833"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7" name="Text Box 55"/>
          <p:cNvSpPr txBox="1">
            <a:spLocks noChangeArrowheads="1"/>
          </p:cNvSpPr>
          <p:nvPr/>
        </p:nvSpPr>
        <p:spPr bwMode="auto">
          <a:xfrm>
            <a:off x="8115933" y="3919328"/>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 name="Text Box 55"/>
          <p:cNvSpPr txBox="1">
            <a:spLocks noChangeArrowheads="1"/>
          </p:cNvSpPr>
          <p:nvPr/>
        </p:nvSpPr>
        <p:spPr bwMode="auto">
          <a:xfrm>
            <a:off x="8115933" y="4496463"/>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9" name="Text Box 55"/>
          <p:cNvSpPr txBox="1">
            <a:spLocks noChangeArrowheads="1"/>
          </p:cNvSpPr>
          <p:nvPr/>
        </p:nvSpPr>
        <p:spPr bwMode="auto">
          <a:xfrm>
            <a:off x="8115933" y="5073599"/>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0" name="Text Box 55"/>
          <p:cNvSpPr txBox="1">
            <a:spLocks noChangeArrowheads="1"/>
          </p:cNvSpPr>
          <p:nvPr/>
        </p:nvSpPr>
        <p:spPr bwMode="auto">
          <a:xfrm>
            <a:off x="8115933" y="558477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71" name="Straight Arrow Connector 70"/>
          <p:cNvCxnSpPr/>
          <p:nvPr/>
        </p:nvCxnSpPr>
        <p:spPr>
          <a:xfrm rot="5400000" flipH="1" flipV="1">
            <a:off x="3342519" y="151019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55218" y="2117554"/>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3427945" y="3887922"/>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flipH="1" flipV="1">
            <a:off x="3427945" y="4462307"/>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flipH="1">
            <a:off x="3342519" y="154317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3327278" y="2136796"/>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6200000" flipH="1">
            <a:off x="3404584" y="3911281"/>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flipH="1">
            <a:off x="3407125" y="4458188"/>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 Box 55"/>
          <p:cNvSpPr txBox="1">
            <a:spLocks noChangeArrowheads="1"/>
          </p:cNvSpPr>
          <p:nvPr/>
        </p:nvSpPr>
        <p:spPr bwMode="auto">
          <a:xfrm>
            <a:off x="4292897" y="270184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0" name="Text Box 55"/>
          <p:cNvSpPr txBox="1">
            <a:spLocks noChangeArrowheads="1"/>
          </p:cNvSpPr>
          <p:nvPr/>
        </p:nvSpPr>
        <p:spPr bwMode="auto">
          <a:xfrm>
            <a:off x="3937266" y="3297036"/>
            <a:ext cx="889078"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1" name="Text Box 55"/>
          <p:cNvSpPr txBox="1">
            <a:spLocks noChangeArrowheads="1"/>
          </p:cNvSpPr>
          <p:nvPr/>
        </p:nvSpPr>
        <p:spPr bwMode="auto">
          <a:xfrm>
            <a:off x="4292897" y="4977410"/>
            <a:ext cx="533447"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2" name="Text Box 55"/>
          <p:cNvSpPr txBox="1">
            <a:spLocks noChangeArrowheads="1"/>
          </p:cNvSpPr>
          <p:nvPr/>
        </p:nvSpPr>
        <p:spPr bwMode="auto">
          <a:xfrm>
            <a:off x="4292897"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3" name="Text Box 55"/>
          <p:cNvSpPr txBox="1">
            <a:spLocks noChangeArrowheads="1"/>
          </p:cNvSpPr>
          <p:nvPr/>
        </p:nvSpPr>
        <p:spPr bwMode="auto">
          <a:xfrm>
            <a:off x="2870372"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4" name="Text Box 55"/>
          <p:cNvSpPr txBox="1">
            <a:spLocks noChangeArrowheads="1"/>
          </p:cNvSpPr>
          <p:nvPr/>
        </p:nvSpPr>
        <p:spPr bwMode="auto">
          <a:xfrm>
            <a:off x="2870372" y="555179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85" name="Straight Arrow Connector 84"/>
          <p:cNvCxnSpPr/>
          <p:nvPr/>
        </p:nvCxnSpPr>
        <p:spPr>
          <a:xfrm>
            <a:off x="2987222" y="265037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959280" y="324600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012622" y="4925936"/>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3012622" y="5507825"/>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181975" y="3821134"/>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197217" y="438178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209917" y="493069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225159" y="5503072"/>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3" name="Object 92"/>
          <p:cNvGraphicFramePr>
            <a:graphicFrameLocks noChangeAspect="1"/>
          </p:cNvGraphicFramePr>
          <p:nvPr/>
        </p:nvGraphicFramePr>
        <p:xfrm>
          <a:off x="5068888" y="4411896"/>
          <a:ext cx="421964" cy="328380"/>
        </p:xfrm>
        <a:graphic>
          <a:graphicData uri="http://schemas.openxmlformats.org/presentationml/2006/ole">
            <mc:AlternateContent xmlns:mc="http://schemas.openxmlformats.org/markup-compatibility/2006">
              <mc:Choice xmlns:v="urn:schemas-microsoft-com:vml" Requires="v">
                <p:oleObj spid="_x0000_s256001" name="Equation" r:id="rId3" imgW="228600" imgH="241200" progId="Equation.DSMT4">
                  <p:embed/>
                </p:oleObj>
              </mc:Choice>
              <mc:Fallback>
                <p:oleObj name="Equation" r:id="rId3" imgW="228600" imgH="241200" progId="Equation.DSMT4">
                  <p:embed/>
                  <p:pic>
                    <p:nvPicPr>
                      <p:cNvPr id="93" name="Object 92"/>
                      <p:cNvPicPr>
                        <a:picLocks noChangeAspect="1" noChangeArrowheads="1"/>
                      </p:cNvPicPr>
                      <p:nvPr/>
                    </p:nvPicPr>
                    <p:blipFill>
                      <a:blip r:embed="rId4"/>
                      <a:srcRect/>
                      <a:stretch>
                        <a:fillRect/>
                      </a:stretch>
                    </p:blipFill>
                    <p:spPr bwMode="auto">
                      <a:xfrm>
                        <a:off x="5068888" y="4411896"/>
                        <a:ext cx="421964" cy="328380"/>
                      </a:xfrm>
                      <a:prstGeom prst="rect">
                        <a:avLst/>
                      </a:prstGeom>
                      <a:noFill/>
                    </p:spPr>
                  </p:pic>
                </p:oleObj>
              </mc:Fallback>
            </mc:AlternateContent>
          </a:graphicData>
        </a:graphic>
      </p:graphicFrame>
      <p:graphicFrame>
        <p:nvGraphicFramePr>
          <p:cNvPr id="94" name="Object 2"/>
          <p:cNvGraphicFramePr>
            <a:graphicFrameLocks noChangeAspect="1"/>
          </p:cNvGraphicFramePr>
          <p:nvPr/>
        </p:nvGraphicFramePr>
        <p:xfrm>
          <a:off x="5110870" y="5549723"/>
          <a:ext cx="360812" cy="392856"/>
        </p:xfrm>
        <a:graphic>
          <a:graphicData uri="http://schemas.openxmlformats.org/presentationml/2006/ole">
            <mc:AlternateContent xmlns:mc="http://schemas.openxmlformats.org/markup-compatibility/2006">
              <mc:Choice xmlns:v="urn:schemas-microsoft-com:vml" Requires="v">
                <p:oleObj spid="_x0000_s256002" name="Equation" r:id="rId5" imgW="241200" imgH="241200" progId="Equation.DSMT4">
                  <p:embed/>
                </p:oleObj>
              </mc:Choice>
              <mc:Fallback>
                <p:oleObj name="Equation" r:id="rId5" imgW="241200" imgH="241200" progId="Equation.DSMT4">
                  <p:embed/>
                  <p:pic>
                    <p:nvPicPr>
                      <p:cNvPr id="94" name="Object 2"/>
                      <p:cNvPicPr>
                        <a:picLocks noChangeAspect="1" noChangeArrowheads="1"/>
                      </p:cNvPicPr>
                      <p:nvPr/>
                    </p:nvPicPr>
                    <p:blipFill>
                      <a:blip r:embed="rId6"/>
                      <a:srcRect/>
                      <a:stretch>
                        <a:fillRect/>
                      </a:stretch>
                    </p:blipFill>
                    <p:spPr bwMode="auto">
                      <a:xfrm>
                        <a:off x="5110870" y="5549723"/>
                        <a:ext cx="360812" cy="392856"/>
                      </a:xfrm>
                      <a:prstGeom prst="rect">
                        <a:avLst/>
                      </a:prstGeom>
                      <a:noFill/>
                    </p:spPr>
                  </p:pic>
                </p:oleObj>
              </mc:Fallback>
            </mc:AlternateContent>
          </a:graphicData>
        </a:graphic>
      </p:graphicFrame>
      <p:graphicFrame>
        <p:nvGraphicFramePr>
          <p:cNvPr id="95" name="Object 5"/>
          <p:cNvGraphicFramePr>
            <a:graphicFrameLocks noChangeAspect="1"/>
          </p:cNvGraphicFramePr>
          <p:nvPr/>
        </p:nvGraphicFramePr>
        <p:xfrm>
          <a:off x="4907492" y="4928586"/>
          <a:ext cx="576043" cy="237073"/>
        </p:xfrm>
        <a:graphic>
          <a:graphicData uri="http://schemas.openxmlformats.org/presentationml/2006/ole">
            <mc:AlternateContent xmlns:mc="http://schemas.openxmlformats.org/markup-compatibility/2006">
              <mc:Choice xmlns:v="urn:schemas-microsoft-com:vml" Requires="v">
                <p:oleObj spid="_x0000_s256003" name="Equation" r:id="rId7" imgW="583920" imgH="241200" progId="Equation.DSMT4">
                  <p:embed/>
                </p:oleObj>
              </mc:Choice>
              <mc:Fallback>
                <p:oleObj name="Equation" r:id="rId7" imgW="583920" imgH="241200" progId="Equation.DSMT4">
                  <p:embed/>
                  <p:pic>
                    <p:nvPicPr>
                      <p:cNvPr id="9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492" y="4928586"/>
                        <a:ext cx="576043" cy="237073"/>
                      </a:xfrm>
                      <a:prstGeom prst="rect">
                        <a:avLst/>
                      </a:prstGeom>
                      <a:noFill/>
                      <a:ln>
                        <a:noFill/>
                      </a:ln>
                      <a:effectLst/>
                    </p:spPr>
                  </p:pic>
                </p:oleObj>
              </mc:Fallback>
            </mc:AlternateContent>
          </a:graphicData>
        </a:graphic>
      </p:graphicFrame>
      <p:sp>
        <p:nvSpPr>
          <p:cNvPr id="2" name="TextBox 1"/>
          <p:cNvSpPr txBox="1"/>
          <p:nvPr/>
        </p:nvSpPr>
        <p:spPr>
          <a:xfrm>
            <a:off x="2655311" y="11025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7" name="TextBox 96"/>
          <p:cNvSpPr txBox="1"/>
          <p:nvPr/>
        </p:nvSpPr>
        <p:spPr>
          <a:xfrm>
            <a:off x="2627087" y="1683930"/>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TextBox 97"/>
          <p:cNvSpPr txBox="1"/>
          <p:nvPr/>
        </p:nvSpPr>
        <p:spPr>
          <a:xfrm>
            <a:off x="2728688" y="2316105"/>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9" name="TextBox 98"/>
          <p:cNvSpPr txBox="1"/>
          <p:nvPr/>
        </p:nvSpPr>
        <p:spPr>
          <a:xfrm>
            <a:off x="2717399" y="2903126"/>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-3</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0" name="TextBox 99"/>
          <p:cNvSpPr txBox="1"/>
          <p:nvPr/>
        </p:nvSpPr>
        <p:spPr>
          <a:xfrm>
            <a:off x="2717399" y="3490149"/>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1" name="TextBox 100"/>
          <p:cNvSpPr txBox="1"/>
          <p:nvPr/>
        </p:nvSpPr>
        <p:spPr>
          <a:xfrm>
            <a:off x="2666597" y="403766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2" name="TextBox 101"/>
          <p:cNvSpPr txBox="1"/>
          <p:nvPr/>
        </p:nvSpPr>
        <p:spPr>
          <a:xfrm>
            <a:off x="2802065" y="460210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6</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3" name="TextBox 102"/>
          <p:cNvSpPr txBox="1"/>
          <p:nvPr/>
        </p:nvSpPr>
        <p:spPr>
          <a:xfrm>
            <a:off x="2779487" y="517783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4" name="TextBox 103"/>
          <p:cNvSpPr txBox="1"/>
          <p:nvPr/>
        </p:nvSpPr>
        <p:spPr>
          <a:xfrm>
            <a:off x="3123803" y="110819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5" name="TextBox 104"/>
          <p:cNvSpPr txBox="1"/>
          <p:nvPr/>
        </p:nvSpPr>
        <p:spPr>
          <a:xfrm>
            <a:off x="3185891" y="171215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Box 105"/>
          <p:cNvSpPr txBox="1"/>
          <p:nvPr/>
        </p:nvSpPr>
        <p:spPr>
          <a:xfrm>
            <a:off x="3220475" y="232096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7" name="TextBox 106"/>
          <p:cNvSpPr txBox="1"/>
          <p:nvPr/>
        </p:nvSpPr>
        <p:spPr>
          <a:xfrm>
            <a:off x="3098891" y="2885918"/>
            <a:ext cx="5145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 </a:t>
            </a:r>
            <a:r>
              <a:rPr lang="en-US">
                <a:solidFill>
                  <a:prstClr val="black"/>
                </a:solidFill>
                <a:latin typeface="Calibri"/>
              </a:rPr>
              <a:t>3j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8" name="TextBox 107"/>
          <p:cNvSpPr txBox="1"/>
          <p:nvPr/>
        </p:nvSpPr>
        <p:spPr>
          <a:xfrm>
            <a:off x="3231047" y="347322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9" name="TextBox 108"/>
          <p:cNvSpPr txBox="1"/>
          <p:nvPr/>
        </p:nvSpPr>
        <p:spPr>
          <a:xfrm>
            <a:off x="3085535" y="4008013"/>
            <a:ext cx="512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 -2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Box 109"/>
          <p:cNvSpPr txBox="1"/>
          <p:nvPr/>
        </p:nvSpPr>
        <p:spPr>
          <a:xfrm>
            <a:off x="3275344" y="459307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6</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 name="TextBox 110"/>
          <p:cNvSpPr txBox="1"/>
          <p:nvPr/>
        </p:nvSpPr>
        <p:spPr>
          <a:xfrm>
            <a:off x="3127830" y="5154984"/>
            <a:ext cx="5210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  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2" name="TextBox 111"/>
          <p:cNvSpPr txBox="1"/>
          <p:nvPr/>
        </p:nvSpPr>
        <p:spPr>
          <a:xfrm>
            <a:off x="4406566" y="111391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 name="TextBox 112"/>
          <p:cNvSpPr txBox="1"/>
          <p:nvPr/>
        </p:nvSpPr>
        <p:spPr>
          <a:xfrm>
            <a:off x="4338346" y="1701327"/>
            <a:ext cx="7267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2+3j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4" name="TextBox 113"/>
          <p:cNvSpPr txBox="1"/>
          <p:nvPr/>
        </p:nvSpPr>
        <p:spPr>
          <a:xfrm>
            <a:off x="4428639" y="226519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5" name="TextBox 114"/>
          <p:cNvSpPr txBox="1"/>
          <p:nvPr/>
        </p:nvSpPr>
        <p:spPr>
          <a:xfrm>
            <a:off x="4416756" y="285284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2-3j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6" name="TextBox 115"/>
          <p:cNvSpPr txBox="1"/>
          <p:nvPr/>
        </p:nvSpPr>
        <p:spPr>
          <a:xfrm>
            <a:off x="4415865" y="3495122"/>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6</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7" name="TextBox 116"/>
          <p:cNvSpPr txBox="1"/>
          <p:nvPr/>
        </p:nvSpPr>
        <p:spPr>
          <a:xfrm>
            <a:off x="4187666" y="4048956"/>
            <a:ext cx="776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8" name="TextBox 117"/>
          <p:cNvSpPr txBox="1"/>
          <p:nvPr/>
        </p:nvSpPr>
        <p:spPr>
          <a:xfrm>
            <a:off x="4383098" y="45332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6</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9" name="TextBox 118"/>
          <p:cNvSpPr txBox="1"/>
          <p:nvPr/>
        </p:nvSpPr>
        <p:spPr>
          <a:xfrm>
            <a:off x="4348643" y="5143979"/>
            <a:ext cx="627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0" name="TextBox 119"/>
          <p:cNvSpPr txBox="1"/>
          <p:nvPr/>
        </p:nvSpPr>
        <p:spPr>
          <a:xfrm>
            <a:off x="5778486" y="1062233"/>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1" name="TextBox 120"/>
          <p:cNvSpPr txBox="1"/>
          <p:nvPr/>
        </p:nvSpPr>
        <p:spPr>
          <a:xfrm>
            <a:off x="5205780" y="1706970"/>
            <a:ext cx="9600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      2+3j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2" name="TextBox 121"/>
          <p:cNvSpPr txBox="1"/>
          <p:nvPr/>
        </p:nvSpPr>
        <p:spPr>
          <a:xfrm>
            <a:off x="5583949" y="229583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    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3" name="TextBox 122"/>
          <p:cNvSpPr txBox="1"/>
          <p:nvPr/>
        </p:nvSpPr>
        <p:spPr>
          <a:xfrm>
            <a:off x="5471682" y="284613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Calibri"/>
              </a:rPr>
              <a:t>2-3j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5" name="TextBox 124"/>
          <p:cNvSpPr txBox="1"/>
          <p:nvPr/>
        </p:nvSpPr>
        <p:spPr>
          <a:xfrm>
            <a:off x="5497954" y="3489243"/>
            <a:ext cx="5268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   6</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7" name="TextBox 126"/>
          <p:cNvSpPr txBox="1"/>
          <p:nvPr/>
        </p:nvSpPr>
        <p:spPr>
          <a:xfrm>
            <a:off x="4793424" y="3999336"/>
            <a:ext cx="15819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noProof="0">
                <a:ln>
                  <a:noFill/>
                </a:ln>
                <a:solidFill>
                  <a:prstClr val="black"/>
                </a:solidFill>
                <a:effectLst/>
                <a:uLnTx/>
                <a:uFillTx/>
                <a:latin typeface="Calibri"/>
                <a:ea typeface="+mn-ea"/>
                <a:cs typeface="+mn-cs"/>
              </a:rPr>
              <a:t>    -2</a:t>
            </a:r>
            <a:r>
              <a:rPr kumimoji="0" lang="en-US" sz="1800" b="0" i="0" u="none" strike="noStrike" kern="1200" cap="none" spc="0" normalizeH="0" baseline="0" noProof="0">
                <a:ln>
                  <a:noFill/>
                </a:ln>
                <a:solidFill>
                  <a:prstClr val="black"/>
                </a:solidFill>
                <a:effectLst/>
                <a:uLnTx/>
                <a:uFillTx/>
                <a:latin typeface="Calibri"/>
                <a:ea typeface="+mn-ea"/>
                <a:cs typeface="+mn-cs"/>
              </a:rPr>
              <a:t>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Box 127"/>
          <p:cNvSpPr txBox="1"/>
          <p:nvPr/>
        </p:nvSpPr>
        <p:spPr>
          <a:xfrm>
            <a:off x="5687634" y="4572683"/>
            <a:ext cx="461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solidFill>
                  <a:prstClr val="black"/>
                </a:solidFill>
                <a:latin typeface="Calibri"/>
              </a:rPr>
              <a:t>-6j</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TextBox 128"/>
          <p:cNvSpPr txBox="1"/>
          <p:nvPr/>
        </p:nvSpPr>
        <p:spPr>
          <a:xfrm>
            <a:off x="4778824" y="5109864"/>
            <a:ext cx="15658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a:t>
            </a:r>
            <a:r>
              <a:rPr lang="en-US">
                <a:solidFill>
                  <a:prstClr val="black"/>
                </a:solidFill>
                <a:latin typeface="Calibri"/>
              </a:rPr>
              <a:t>      -2</a:t>
            </a:r>
            <a:r>
              <a:rPr kumimoji="0" lang="en-US" sz="1800" b="0" i="0" u="none" strike="noStrike" kern="1200" cap="none" spc="0" normalizeH="0" baseline="0" noProof="0">
                <a:ln>
                  <a:noFill/>
                </a:ln>
                <a:solidFill>
                  <a:prstClr val="black"/>
                </a:solidFill>
                <a:effectLst/>
                <a:uLnTx/>
                <a:uFillTx/>
                <a:latin typeface="Calibri"/>
                <a:ea typeface="+mn-ea"/>
                <a:cs typeface="+mn-cs"/>
              </a:rPr>
              <a:t>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3</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0" name="Text Box 41"/>
          <p:cNvSpPr txBox="1">
            <a:spLocks noChangeArrowheads="1"/>
          </p:cNvSpPr>
          <p:nvPr/>
        </p:nvSpPr>
        <p:spPr bwMode="auto">
          <a:xfrm>
            <a:off x="8644292" y="4220961"/>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H(5)=(1-j) - 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1" name="Text Box 39"/>
          <p:cNvSpPr txBox="1">
            <a:spLocks noChangeArrowheads="1"/>
          </p:cNvSpPr>
          <p:nvPr/>
        </p:nvSpPr>
        <p:spPr bwMode="auto">
          <a:xfrm>
            <a:off x="8561743" y="5349343"/>
            <a:ext cx="2909703" cy="46252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H(7)=(1+j) +jW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8977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1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2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2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2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2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2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3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24" grpId="0" animBg="1"/>
      <p:bldP spid="25" grpId="0" animBg="1"/>
      <p:bldP spid="26" grpId="0" animBg="1"/>
      <p:bldP spid="27" grpId="0" animBg="1"/>
      <p:bldP spid="28" grpId="0" animBg="1"/>
      <p:bldP spid="29" grpId="0" animBg="1"/>
      <p:bldP spid="30" grpId="0" animBg="1"/>
      <p:bldP spid="31" grpId="0" animBg="1"/>
      <p:bldP spid="2"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5" grpId="0"/>
      <p:bldP spid="127" grpId="0"/>
      <p:bldP spid="128" grpId="0"/>
      <p:bldP spid="129" grpId="0"/>
      <p:bldP spid="130" grpId="0" animBg="1"/>
      <p:bldP spid="131"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5785" y="375138"/>
            <a:ext cx="72683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giá</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trị</a:t>
            </a:r>
            <a:r>
              <a:rPr kumimoji="0" lang="en-US" sz="1800" b="0" i="0" u="none" strike="noStrike" kern="1200" cap="none" spc="0" normalizeH="0" baseline="0" noProof="0">
                <a:ln>
                  <a:noFill/>
                </a:ln>
                <a:solidFill>
                  <a:prstClr val="black"/>
                </a:solidFill>
                <a:effectLst/>
                <a:uLnTx/>
                <a:uFillTx/>
                <a:latin typeface="Calibri"/>
                <a:ea typeface="+mn-ea"/>
                <a:cs typeface="+mn-cs"/>
              </a:rPr>
              <a:t> H(k) </a:t>
            </a:r>
            <a:r>
              <a:rPr kumimoji="0" lang="en-US" sz="1800" b="0" i="0" u="none" strike="noStrike" kern="1200" cap="none" spc="0" normalizeH="0" baseline="0" noProof="0" err="1">
                <a:ln>
                  <a:noFill/>
                </a:ln>
                <a:solidFill>
                  <a:prstClr val="black"/>
                </a:solidFill>
                <a:effectLst/>
                <a:uLnTx/>
                <a:uFillTx/>
                <a:latin typeface="Calibri"/>
                <a:ea typeface="+mn-ea"/>
                <a:cs typeface="+mn-cs"/>
              </a:rPr>
              <a:t>theo</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thuật</a:t>
            </a:r>
            <a:r>
              <a:rPr kumimoji="0" lang="en-US" sz="1800" b="0" i="0" u="none" strike="noStrike" kern="1200" cap="none" spc="0" normalizeH="0" baseline="0" noProof="0">
                <a:ln>
                  <a:noFill/>
                </a:ln>
                <a:solidFill>
                  <a:prstClr val="black"/>
                </a:solidFill>
                <a:effectLst/>
                <a:uLnTx/>
                <a:uFillTx/>
                <a:latin typeface="Calibri"/>
                <a:ea typeface="+mn-ea"/>
                <a:cs typeface="+mn-cs"/>
              </a:rPr>
              <a:t> toán FFT_R2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dãy</a:t>
            </a:r>
            <a:r>
              <a:rPr kumimoji="0" lang="en-US" sz="1800" b="0" i="0" u="none" strike="noStrike" kern="1200" cap="none" spc="0" normalizeH="0" baseline="0" noProof="0">
                <a:ln>
                  <a:noFill/>
                </a:ln>
                <a:solidFill>
                  <a:prstClr val="black"/>
                </a:solidFill>
                <a:effectLst/>
                <a:uLnTx/>
                <a:uFillTx/>
                <a:latin typeface="Calibri"/>
                <a:ea typeface="+mn-ea"/>
                <a:cs typeface="+mn-cs"/>
              </a:rPr>
              <a:t> h(n)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h(n) = {1,1,1,-3,0,1,0,-2}</a:t>
            </a:r>
          </a:p>
        </p:txBody>
      </p:sp>
      <p:cxnSp>
        <p:nvCxnSpPr>
          <p:cNvPr id="6" name="Straight Arrow Connector 5"/>
          <p:cNvCxnSpPr/>
          <p:nvPr/>
        </p:nvCxnSpPr>
        <p:spPr>
          <a:xfrm>
            <a:off x="1617785" y="973015"/>
            <a:ext cx="187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38"/>
          <p:cNvSpPr txBox="1">
            <a:spLocks noChangeArrowheads="1"/>
          </p:cNvSpPr>
          <p:nvPr/>
        </p:nvSpPr>
        <p:spPr bwMode="auto">
          <a:xfrm>
            <a:off x="8658377" y="3520721"/>
            <a:ext cx="2227049" cy="57260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H(4)=5</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 name="Text Box 39"/>
          <p:cNvSpPr txBox="1">
            <a:spLocks noChangeArrowheads="1"/>
          </p:cNvSpPr>
          <p:nvPr/>
        </p:nvSpPr>
        <p:spPr bwMode="auto">
          <a:xfrm>
            <a:off x="8644334" y="3033079"/>
            <a:ext cx="2672850" cy="44847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H(3)=(1+j)-jW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9" name="Text Box 40"/>
          <p:cNvSpPr txBox="1">
            <a:spLocks noChangeArrowheads="1"/>
          </p:cNvSpPr>
          <p:nvPr/>
        </p:nvSpPr>
        <p:spPr bwMode="auto">
          <a:xfrm>
            <a:off x="8658377" y="2473392"/>
            <a:ext cx="2506334"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H(2)=-7j</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0" name="Text Box 41"/>
          <p:cNvSpPr txBox="1">
            <a:spLocks noChangeArrowheads="1"/>
          </p:cNvSpPr>
          <p:nvPr/>
        </p:nvSpPr>
        <p:spPr bwMode="auto">
          <a:xfrm>
            <a:off x="8631227" y="1809433"/>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H(1)=(1-j)+jW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1" name="Text Box 42"/>
          <p:cNvSpPr txBox="1">
            <a:spLocks noChangeArrowheads="1"/>
          </p:cNvSpPr>
          <p:nvPr/>
        </p:nvSpPr>
        <p:spPr bwMode="auto">
          <a:xfrm>
            <a:off x="8631228" y="1240547"/>
            <a:ext cx="2078360" cy="4560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H(0)=-1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 name="Text Box 44"/>
          <p:cNvSpPr txBox="1">
            <a:spLocks noChangeArrowheads="1"/>
          </p:cNvSpPr>
          <p:nvPr/>
        </p:nvSpPr>
        <p:spPr bwMode="auto">
          <a:xfrm>
            <a:off x="8602207" y="4678961"/>
            <a:ext cx="1406154" cy="48788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H(6)=7j</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15" name="AutoShape 14"/>
          <p:cNvCxnSpPr>
            <a:cxnSpLocks noChangeShapeType="1"/>
          </p:cNvCxnSpPr>
          <p:nvPr/>
        </p:nvCxnSpPr>
        <p:spPr bwMode="auto">
          <a:xfrm>
            <a:off x="2400098" y="2651226"/>
            <a:ext cx="6183386" cy="1881"/>
          </a:xfrm>
          <a:prstGeom prst="straightConnector1">
            <a:avLst/>
          </a:prstGeom>
          <a:noFill/>
          <a:ln w="9525">
            <a:solidFill>
              <a:srgbClr val="000000"/>
            </a:solidFill>
            <a:round/>
            <a:headEnd type="none" w="med" len="med"/>
            <a:tailEnd type="triangle" w="med" len="med"/>
          </a:ln>
        </p:spPr>
      </p:cxnSp>
      <p:cxnSp>
        <p:nvCxnSpPr>
          <p:cNvPr id="16" name="AutoShape 22"/>
          <p:cNvCxnSpPr>
            <a:cxnSpLocks noChangeShapeType="1"/>
          </p:cNvCxnSpPr>
          <p:nvPr/>
        </p:nvCxnSpPr>
        <p:spPr bwMode="auto">
          <a:xfrm flipV="1">
            <a:off x="5999661" y="1452150"/>
            <a:ext cx="2338546" cy="2384045"/>
          </a:xfrm>
          <a:prstGeom prst="straightConnector1">
            <a:avLst/>
          </a:prstGeom>
          <a:noFill/>
          <a:ln w="9525">
            <a:solidFill>
              <a:srgbClr val="000000"/>
            </a:solidFill>
            <a:round/>
            <a:headEnd type="oval" w="med" len="med"/>
            <a:tailEnd type="triangle" w="med" len="med"/>
          </a:ln>
        </p:spPr>
      </p:cxnSp>
      <p:cxnSp>
        <p:nvCxnSpPr>
          <p:cNvPr id="17" name="AutoShape 23"/>
          <p:cNvCxnSpPr>
            <a:cxnSpLocks noChangeShapeType="1"/>
          </p:cNvCxnSpPr>
          <p:nvPr/>
        </p:nvCxnSpPr>
        <p:spPr bwMode="auto">
          <a:xfrm flipV="1">
            <a:off x="6057703" y="2651226"/>
            <a:ext cx="2179398" cy="2257084"/>
          </a:xfrm>
          <a:prstGeom prst="straightConnector1">
            <a:avLst/>
          </a:prstGeom>
          <a:noFill/>
          <a:ln w="9525">
            <a:solidFill>
              <a:srgbClr val="000000"/>
            </a:solidFill>
            <a:round/>
            <a:headEnd type="oval" w="med" len="med"/>
            <a:tailEnd type="triangle" w="med" len="med"/>
          </a:ln>
        </p:spPr>
      </p:cxnSp>
      <p:cxnSp>
        <p:nvCxnSpPr>
          <p:cNvPr id="18" name="AutoShape 24"/>
          <p:cNvCxnSpPr>
            <a:cxnSpLocks noChangeShapeType="1"/>
          </p:cNvCxnSpPr>
          <p:nvPr/>
        </p:nvCxnSpPr>
        <p:spPr bwMode="auto">
          <a:xfrm flipV="1">
            <a:off x="5999661" y="2041813"/>
            <a:ext cx="2266461" cy="2341724"/>
          </a:xfrm>
          <a:prstGeom prst="straightConnector1">
            <a:avLst/>
          </a:prstGeom>
          <a:noFill/>
          <a:ln w="9525">
            <a:solidFill>
              <a:srgbClr val="000000"/>
            </a:solidFill>
            <a:round/>
            <a:headEnd type="oval" w="med" len="med"/>
            <a:tailEnd type="triangle" w="med" len="med"/>
          </a:ln>
        </p:spPr>
      </p:cxnSp>
      <p:cxnSp>
        <p:nvCxnSpPr>
          <p:cNvPr id="19" name="AutoShape 25"/>
          <p:cNvCxnSpPr>
            <a:cxnSpLocks noChangeShapeType="1"/>
          </p:cNvCxnSpPr>
          <p:nvPr/>
        </p:nvCxnSpPr>
        <p:spPr bwMode="auto">
          <a:xfrm flipV="1">
            <a:off x="5999661" y="3243710"/>
            <a:ext cx="2197185" cy="2257084"/>
          </a:xfrm>
          <a:prstGeom prst="straightConnector1">
            <a:avLst/>
          </a:prstGeom>
          <a:noFill/>
          <a:ln w="9525">
            <a:solidFill>
              <a:srgbClr val="000000"/>
            </a:solidFill>
            <a:round/>
            <a:headEnd type="oval" w="med" len="med"/>
            <a:tailEnd type="triangle" w="med" len="med"/>
          </a:ln>
        </p:spPr>
      </p:cxnSp>
      <p:cxnSp>
        <p:nvCxnSpPr>
          <p:cNvPr id="20" name="AutoShape 26"/>
          <p:cNvCxnSpPr>
            <a:cxnSpLocks noChangeShapeType="1"/>
          </p:cNvCxnSpPr>
          <p:nvPr/>
        </p:nvCxnSpPr>
        <p:spPr bwMode="auto">
          <a:xfrm>
            <a:off x="5999661" y="1452150"/>
            <a:ext cx="2338546" cy="2384045"/>
          </a:xfrm>
          <a:prstGeom prst="straightConnector1">
            <a:avLst/>
          </a:prstGeom>
          <a:noFill/>
          <a:ln w="9525">
            <a:solidFill>
              <a:srgbClr val="000000"/>
            </a:solidFill>
            <a:round/>
            <a:headEnd type="oval" w="med" len="med"/>
            <a:tailEnd type="triangle" w="med" len="med"/>
          </a:ln>
        </p:spPr>
      </p:cxnSp>
      <p:cxnSp>
        <p:nvCxnSpPr>
          <p:cNvPr id="21" name="AutoShape 27"/>
          <p:cNvCxnSpPr>
            <a:cxnSpLocks noChangeShapeType="1"/>
          </p:cNvCxnSpPr>
          <p:nvPr/>
        </p:nvCxnSpPr>
        <p:spPr bwMode="auto">
          <a:xfrm>
            <a:off x="5970640" y="2041813"/>
            <a:ext cx="2295482" cy="2341724"/>
          </a:xfrm>
          <a:prstGeom prst="straightConnector1">
            <a:avLst/>
          </a:prstGeom>
          <a:noFill/>
          <a:ln w="9525">
            <a:solidFill>
              <a:srgbClr val="000000"/>
            </a:solidFill>
            <a:round/>
            <a:headEnd type="oval" w="med" len="med"/>
            <a:tailEnd type="triangle" w="med" len="med"/>
          </a:ln>
        </p:spPr>
      </p:cxnSp>
      <p:cxnSp>
        <p:nvCxnSpPr>
          <p:cNvPr id="22" name="AutoShape 28"/>
          <p:cNvCxnSpPr>
            <a:cxnSpLocks noChangeShapeType="1"/>
          </p:cNvCxnSpPr>
          <p:nvPr/>
        </p:nvCxnSpPr>
        <p:spPr bwMode="auto">
          <a:xfrm>
            <a:off x="5999661" y="2651226"/>
            <a:ext cx="2208419" cy="2285297"/>
          </a:xfrm>
          <a:prstGeom prst="straightConnector1">
            <a:avLst/>
          </a:prstGeom>
          <a:noFill/>
          <a:ln w="9525">
            <a:solidFill>
              <a:srgbClr val="000000"/>
            </a:solidFill>
            <a:round/>
            <a:headEnd type="oval" w="med" len="med"/>
            <a:tailEnd type="triangle" w="med" len="med"/>
          </a:ln>
        </p:spPr>
      </p:cxnSp>
      <p:cxnSp>
        <p:nvCxnSpPr>
          <p:cNvPr id="23" name="AutoShape 29"/>
          <p:cNvCxnSpPr>
            <a:cxnSpLocks noChangeShapeType="1"/>
          </p:cNvCxnSpPr>
          <p:nvPr/>
        </p:nvCxnSpPr>
        <p:spPr bwMode="auto">
          <a:xfrm>
            <a:off x="5999661" y="3243710"/>
            <a:ext cx="2197185" cy="2257084"/>
          </a:xfrm>
          <a:prstGeom prst="straightConnector1">
            <a:avLst/>
          </a:prstGeom>
          <a:noFill/>
          <a:ln w="9525">
            <a:solidFill>
              <a:srgbClr val="000000"/>
            </a:solidFill>
            <a:round/>
            <a:headEnd type="oval" w="med" len="med"/>
            <a:tailEnd type="triangle" w="med" len="med"/>
          </a:ln>
        </p:spPr>
      </p:cxnSp>
      <p:sp>
        <p:nvSpPr>
          <p:cNvPr id="24" name="Text Box 30"/>
          <p:cNvSpPr txBox="1">
            <a:spLocks noChangeArrowheads="1"/>
          </p:cNvSpPr>
          <p:nvPr/>
        </p:nvSpPr>
        <p:spPr bwMode="auto">
          <a:xfrm>
            <a:off x="207699" y="1240548"/>
            <a:ext cx="1249349" cy="45603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h(0)=2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5" name="Text Box 31"/>
          <p:cNvSpPr txBox="1">
            <a:spLocks noChangeArrowheads="1"/>
          </p:cNvSpPr>
          <p:nvPr/>
        </p:nvSpPr>
        <p:spPr bwMode="auto">
          <a:xfrm>
            <a:off x="207699" y="1779704"/>
            <a:ext cx="1258767" cy="57282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h(4)= 0</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6" name="Text Box 32"/>
          <p:cNvSpPr txBox="1">
            <a:spLocks noChangeArrowheads="1"/>
          </p:cNvSpPr>
          <p:nvPr/>
        </p:nvSpPr>
        <p:spPr bwMode="auto">
          <a:xfrm>
            <a:off x="368860" y="2374005"/>
            <a:ext cx="1120184" cy="61944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h(2)=-1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7" name="Text Box 33"/>
          <p:cNvSpPr txBox="1">
            <a:spLocks noChangeArrowheads="1"/>
          </p:cNvSpPr>
          <p:nvPr/>
        </p:nvSpPr>
        <p:spPr bwMode="auto">
          <a:xfrm>
            <a:off x="307847" y="3026039"/>
            <a:ext cx="1149202" cy="52697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h(6)=2</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8" name="Text Box 34"/>
          <p:cNvSpPr txBox="1">
            <a:spLocks noChangeArrowheads="1"/>
          </p:cNvSpPr>
          <p:nvPr/>
        </p:nvSpPr>
        <p:spPr bwMode="auto">
          <a:xfrm>
            <a:off x="307847" y="3574182"/>
            <a:ext cx="1202893" cy="47361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h(1)=1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9" name="Text Box 35"/>
          <p:cNvSpPr txBox="1">
            <a:spLocks noChangeArrowheads="1"/>
          </p:cNvSpPr>
          <p:nvPr/>
        </p:nvSpPr>
        <p:spPr bwMode="auto">
          <a:xfrm>
            <a:off x="322375" y="4165151"/>
            <a:ext cx="1213696" cy="44691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h(5)=-1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Text Box 36"/>
          <p:cNvSpPr txBox="1">
            <a:spLocks noChangeArrowheads="1"/>
          </p:cNvSpPr>
          <p:nvPr/>
        </p:nvSpPr>
        <p:spPr bwMode="auto">
          <a:xfrm>
            <a:off x="307847" y="4679028"/>
            <a:ext cx="1248049" cy="5181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h(3)=3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1" name="Text Box 37"/>
          <p:cNvSpPr txBox="1">
            <a:spLocks noChangeArrowheads="1"/>
          </p:cNvSpPr>
          <p:nvPr/>
        </p:nvSpPr>
        <p:spPr bwMode="auto">
          <a:xfrm>
            <a:off x="153649" y="5275993"/>
            <a:ext cx="1450156" cy="448277"/>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h(7)=3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32" name="AutoShape 46"/>
          <p:cNvCxnSpPr>
            <a:cxnSpLocks noChangeShapeType="1"/>
          </p:cNvCxnSpPr>
          <p:nvPr/>
        </p:nvCxnSpPr>
        <p:spPr bwMode="auto">
          <a:xfrm>
            <a:off x="3759413" y="1454030"/>
            <a:ext cx="842551" cy="0"/>
          </a:xfrm>
          <a:prstGeom prst="straightConnector1">
            <a:avLst/>
          </a:prstGeom>
          <a:noFill/>
          <a:ln w="9525">
            <a:solidFill>
              <a:srgbClr val="000000"/>
            </a:solidFill>
            <a:round/>
            <a:headEnd/>
            <a:tailEnd type="triangle" w="med" len="med"/>
          </a:ln>
        </p:spPr>
      </p:cxnSp>
      <p:cxnSp>
        <p:nvCxnSpPr>
          <p:cNvPr id="33" name="AutoShape 47"/>
          <p:cNvCxnSpPr>
            <a:cxnSpLocks noChangeShapeType="1"/>
          </p:cNvCxnSpPr>
          <p:nvPr/>
        </p:nvCxnSpPr>
        <p:spPr bwMode="auto">
          <a:xfrm>
            <a:off x="3759413" y="2049336"/>
            <a:ext cx="842551" cy="0"/>
          </a:xfrm>
          <a:prstGeom prst="straightConnector1">
            <a:avLst/>
          </a:prstGeom>
          <a:noFill/>
          <a:ln w="9525">
            <a:solidFill>
              <a:srgbClr val="000000"/>
            </a:solidFill>
            <a:round/>
            <a:headEnd/>
            <a:tailEnd type="triangle" w="med" len="med"/>
          </a:ln>
        </p:spPr>
      </p:cxnSp>
      <p:cxnSp>
        <p:nvCxnSpPr>
          <p:cNvPr id="34" name="AutoShape 48"/>
          <p:cNvCxnSpPr>
            <a:cxnSpLocks noChangeShapeType="1"/>
          </p:cNvCxnSpPr>
          <p:nvPr/>
        </p:nvCxnSpPr>
        <p:spPr bwMode="auto">
          <a:xfrm>
            <a:off x="3766902" y="2651226"/>
            <a:ext cx="842551" cy="0"/>
          </a:xfrm>
          <a:prstGeom prst="straightConnector1">
            <a:avLst/>
          </a:prstGeom>
          <a:noFill/>
          <a:ln w="9525">
            <a:solidFill>
              <a:srgbClr val="000000"/>
            </a:solidFill>
            <a:round/>
            <a:headEnd/>
            <a:tailEnd type="triangle" w="med" len="med"/>
          </a:ln>
        </p:spPr>
      </p:cxnSp>
      <p:cxnSp>
        <p:nvCxnSpPr>
          <p:cNvPr id="35" name="AutoShape 49"/>
          <p:cNvCxnSpPr>
            <a:cxnSpLocks noChangeShapeType="1"/>
          </p:cNvCxnSpPr>
          <p:nvPr/>
        </p:nvCxnSpPr>
        <p:spPr bwMode="auto">
          <a:xfrm>
            <a:off x="3747242" y="3243710"/>
            <a:ext cx="842551" cy="0"/>
          </a:xfrm>
          <a:prstGeom prst="straightConnector1">
            <a:avLst/>
          </a:prstGeom>
          <a:noFill/>
          <a:ln w="9525">
            <a:solidFill>
              <a:srgbClr val="000000"/>
            </a:solidFill>
            <a:round/>
            <a:headEnd/>
            <a:tailEnd type="triangle" w="med" len="med"/>
          </a:ln>
        </p:spPr>
      </p:cxnSp>
      <p:cxnSp>
        <p:nvCxnSpPr>
          <p:cNvPr id="36" name="AutoShape 50"/>
          <p:cNvCxnSpPr>
            <a:cxnSpLocks noChangeShapeType="1"/>
          </p:cNvCxnSpPr>
          <p:nvPr/>
        </p:nvCxnSpPr>
        <p:spPr bwMode="auto">
          <a:xfrm>
            <a:off x="3732265" y="3833373"/>
            <a:ext cx="842551" cy="0"/>
          </a:xfrm>
          <a:prstGeom prst="straightConnector1">
            <a:avLst/>
          </a:prstGeom>
          <a:noFill/>
          <a:ln w="9525">
            <a:solidFill>
              <a:srgbClr val="000000"/>
            </a:solidFill>
            <a:round/>
            <a:headEnd/>
            <a:tailEnd type="triangle" w="med" len="med"/>
          </a:ln>
        </p:spPr>
      </p:cxnSp>
      <p:cxnSp>
        <p:nvCxnSpPr>
          <p:cNvPr id="37" name="AutoShape 51"/>
          <p:cNvCxnSpPr>
            <a:cxnSpLocks noChangeShapeType="1"/>
          </p:cNvCxnSpPr>
          <p:nvPr/>
        </p:nvCxnSpPr>
        <p:spPr bwMode="auto">
          <a:xfrm>
            <a:off x="3729455" y="4386358"/>
            <a:ext cx="842551" cy="0"/>
          </a:xfrm>
          <a:prstGeom prst="straightConnector1">
            <a:avLst/>
          </a:prstGeom>
          <a:noFill/>
          <a:ln w="9525">
            <a:solidFill>
              <a:srgbClr val="000000"/>
            </a:solidFill>
            <a:round/>
            <a:headEnd/>
            <a:tailEnd type="triangle" w="med" len="med"/>
          </a:ln>
        </p:spPr>
      </p:cxnSp>
      <p:cxnSp>
        <p:nvCxnSpPr>
          <p:cNvPr id="38" name="AutoShape 52"/>
          <p:cNvCxnSpPr>
            <a:cxnSpLocks noChangeShapeType="1"/>
          </p:cNvCxnSpPr>
          <p:nvPr/>
        </p:nvCxnSpPr>
        <p:spPr bwMode="auto">
          <a:xfrm>
            <a:off x="3710732" y="4936523"/>
            <a:ext cx="842551" cy="0"/>
          </a:xfrm>
          <a:prstGeom prst="straightConnector1">
            <a:avLst/>
          </a:prstGeom>
          <a:noFill/>
          <a:ln w="9525">
            <a:solidFill>
              <a:srgbClr val="000000"/>
            </a:solidFill>
            <a:round/>
            <a:headEnd/>
            <a:tailEnd type="triangle" w="med" len="med"/>
          </a:ln>
        </p:spPr>
      </p:cxnSp>
      <p:cxnSp>
        <p:nvCxnSpPr>
          <p:cNvPr id="39" name="AutoShape 53"/>
          <p:cNvCxnSpPr>
            <a:cxnSpLocks noChangeShapeType="1"/>
          </p:cNvCxnSpPr>
          <p:nvPr/>
        </p:nvCxnSpPr>
        <p:spPr bwMode="auto">
          <a:xfrm>
            <a:off x="3714477" y="5507376"/>
            <a:ext cx="842551" cy="0"/>
          </a:xfrm>
          <a:prstGeom prst="straightConnector1">
            <a:avLst/>
          </a:prstGeom>
          <a:noFill/>
          <a:ln w="9525">
            <a:solidFill>
              <a:srgbClr val="000000"/>
            </a:solidFill>
            <a:round/>
            <a:headEnd/>
            <a:tailEnd type="triangle" w="med" len="med"/>
          </a:ln>
        </p:spPr>
      </p:cxnSp>
      <p:cxnSp>
        <p:nvCxnSpPr>
          <p:cNvPr id="40" name="AutoShape 14"/>
          <p:cNvCxnSpPr>
            <a:cxnSpLocks noChangeShapeType="1"/>
          </p:cNvCxnSpPr>
          <p:nvPr/>
        </p:nvCxnSpPr>
        <p:spPr bwMode="auto">
          <a:xfrm>
            <a:off x="2425833" y="2045011"/>
            <a:ext cx="6183526" cy="2005"/>
          </a:xfrm>
          <a:prstGeom prst="straightConnector1">
            <a:avLst/>
          </a:prstGeom>
          <a:noFill/>
          <a:ln w="9525">
            <a:solidFill>
              <a:srgbClr val="000000"/>
            </a:solidFill>
            <a:round/>
            <a:headEnd type="none" w="med" len="med"/>
            <a:tailEnd type="triangle" w="med" len="med"/>
          </a:ln>
        </p:spPr>
      </p:cxnSp>
      <p:cxnSp>
        <p:nvCxnSpPr>
          <p:cNvPr id="41" name="AutoShape 14"/>
          <p:cNvCxnSpPr>
            <a:cxnSpLocks noChangeShapeType="1"/>
          </p:cNvCxnSpPr>
          <p:nvPr/>
        </p:nvCxnSpPr>
        <p:spPr bwMode="auto">
          <a:xfrm>
            <a:off x="2389635" y="1446632"/>
            <a:ext cx="6183526" cy="2005"/>
          </a:xfrm>
          <a:prstGeom prst="straightConnector1">
            <a:avLst/>
          </a:prstGeom>
          <a:noFill/>
          <a:ln w="9525">
            <a:solidFill>
              <a:srgbClr val="000000"/>
            </a:solidFill>
            <a:round/>
            <a:headEnd type="none" w="med" len="med"/>
            <a:tailEnd type="triangle" w="med" len="med"/>
          </a:ln>
        </p:spPr>
      </p:cxnSp>
      <p:cxnSp>
        <p:nvCxnSpPr>
          <p:cNvPr id="42" name="AutoShape 14"/>
          <p:cNvCxnSpPr>
            <a:cxnSpLocks noChangeShapeType="1"/>
          </p:cNvCxnSpPr>
          <p:nvPr/>
        </p:nvCxnSpPr>
        <p:spPr bwMode="auto">
          <a:xfrm>
            <a:off x="2369317" y="4930690"/>
            <a:ext cx="6183526" cy="2005"/>
          </a:xfrm>
          <a:prstGeom prst="straightConnector1">
            <a:avLst/>
          </a:prstGeom>
          <a:noFill/>
          <a:ln w="9525">
            <a:solidFill>
              <a:srgbClr val="000000"/>
            </a:solidFill>
            <a:round/>
            <a:headEnd type="none" w="med" len="med"/>
            <a:tailEnd type="triangle" w="med" len="med"/>
          </a:ln>
        </p:spPr>
      </p:cxnSp>
      <p:cxnSp>
        <p:nvCxnSpPr>
          <p:cNvPr id="43" name="AutoShape 14"/>
          <p:cNvCxnSpPr>
            <a:cxnSpLocks noChangeShapeType="1"/>
          </p:cNvCxnSpPr>
          <p:nvPr/>
        </p:nvCxnSpPr>
        <p:spPr bwMode="auto">
          <a:xfrm>
            <a:off x="2379476" y="4392771"/>
            <a:ext cx="6183526" cy="2005"/>
          </a:xfrm>
          <a:prstGeom prst="straightConnector1">
            <a:avLst/>
          </a:prstGeom>
          <a:noFill/>
          <a:ln w="9525">
            <a:solidFill>
              <a:srgbClr val="000000"/>
            </a:solidFill>
            <a:round/>
            <a:headEnd type="none" w="med" len="med"/>
            <a:tailEnd type="triangle" w="med" len="med"/>
          </a:ln>
        </p:spPr>
      </p:cxnSp>
      <p:cxnSp>
        <p:nvCxnSpPr>
          <p:cNvPr id="44" name="AutoShape 14"/>
          <p:cNvCxnSpPr>
            <a:cxnSpLocks noChangeShapeType="1"/>
          </p:cNvCxnSpPr>
          <p:nvPr/>
        </p:nvCxnSpPr>
        <p:spPr bwMode="auto">
          <a:xfrm>
            <a:off x="2336925" y="3818384"/>
            <a:ext cx="6183526" cy="2005"/>
          </a:xfrm>
          <a:prstGeom prst="straightConnector1">
            <a:avLst/>
          </a:prstGeom>
          <a:noFill/>
          <a:ln w="9525">
            <a:solidFill>
              <a:srgbClr val="000000"/>
            </a:solidFill>
            <a:round/>
            <a:headEnd type="none" w="med" len="med"/>
            <a:tailEnd type="triangle" w="med" len="med"/>
          </a:ln>
        </p:spPr>
      </p:cxnSp>
      <p:cxnSp>
        <p:nvCxnSpPr>
          <p:cNvPr id="45" name="AutoShape 14"/>
          <p:cNvCxnSpPr>
            <a:cxnSpLocks noChangeShapeType="1"/>
          </p:cNvCxnSpPr>
          <p:nvPr/>
        </p:nvCxnSpPr>
        <p:spPr bwMode="auto">
          <a:xfrm>
            <a:off x="2399794" y="3246003"/>
            <a:ext cx="6183526" cy="2005"/>
          </a:xfrm>
          <a:prstGeom prst="straightConnector1">
            <a:avLst/>
          </a:prstGeom>
          <a:noFill/>
          <a:ln w="9525">
            <a:solidFill>
              <a:srgbClr val="000000"/>
            </a:solidFill>
            <a:round/>
            <a:headEnd type="none" w="med" len="med"/>
            <a:tailEnd type="triangle" w="med" len="med"/>
          </a:ln>
        </p:spPr>
      </p:cxnSp>
      <p:cxnSp>
        <p:nvCxnSpPr>
          <p:cNvPr id="46" name="AutoShape 14"/>
          <p:cNvCxnSpPr>
            <a:cxnSpLocks noChangeShapeType="1"/>
          </p:cNvCxnSpPr>
          <p:nvPr/>
        </p:nvCxnSpPr>
        <p:spPr bwMode="auto">
          <a:xfrm>
            <a:off x="2384558" y="5500322"/>
            <a:ext cx="6183526" cy="2005"/>
          </a:xfrm>
          <a:prstGeom prst="straightConnector1">
            <a:avLst/>
          </a:prstGeom>
          <a:noFill/>
          <a:ln w="9525">
            <a:solidFill>
              <a:srgbClr val="000000"/>
            </a:solidFill>
            <a:round/>
            <a:headEnd type="none" w="med" len="med"/>
            <a:tailEnd type="triangle" w="med" len="med"/>
          </a:ln>
        </p:spPr>
      </p:cxnSp>
      <p:cxnSp>
        <p:nvCxnSpPr>
          <p:cNvPr id="47" name="Straight Arrow Connector 46"/>
          <p:cNvCxnSpPr/>
          <p:nvPr/>
        </p:nvCxnSpPr>
        <p:spPr>
          <a:xfrm>
            <a:off x="1447847" y="145138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458006" y="2045011"/>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475789" y="2652377"/>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491030" y="3243998"/>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478330" y="3821134"/>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518972" y="4381780"/>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534214" y="4925936"/>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549455" y="5503072"/>
            <a:ext cx="1422525" cy="2005"/>
          </a:xfrm>
          <a:prstGeom prst="straightConnector1">
            <a:avLst/>
          </a:prstGeom>
          <a:ln w="127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47847" y="1467876"/>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447847" y="1467876"/>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1506272" y="2668867"/>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493571" y="2652377"/>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491030" y="3825888"/>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82479" y="4927940"/>
            <a:ext cx="13209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1536755" y="3823138"/>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1582479" y="4947180"/>
            <a:ext cx="1333617" cy="57713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 Box 55"/>
          <p:cNvSpPr txBox="1">
            <a:spLocks noChangeArrowheads="1"/>
          </p:cNvSpPr>
          <p:nvPr/>
        </p:nvSpPr>
        <p:spPr bwMode="auto">
          <a:xfrm>
            <a:off x="2438533" y="2108221"/>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4" name="Text Box 55"/>
          <p:cNvSpPr txBox="1">
            <a:spLocks noChangeArrowheads="1"/>
          </p:cNvSpPr>
          <p:nvPr/>
        </p:nvSpPr>
        <p:spPr bwMode="auto">
          <a:xfrm>
            <a:off x="2425833"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5" name="Text Box 55"/>
          <p:cNvSpPr txBox="1">
            <a:spLocks noChangeArrowheads="1"/>
          </p:cNvSpPr>
          <p:nvPr/>
        </p:nvSpPr>
        <p:spPr bwMode="auto">
          <a:xfrm>
            <a:off x="2425833" y="4463484"/>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6" name="Text Box 55"/>
          <p:cNvSpPr txBox="1">
            <a:spLocks noChangeArrowheads="1"/>
          </p:cNvSpPr>
          <p:nvPr/>
        </p:nvSpPr>
        <p:spPr bwMode="auto">
          <a:xfrm>
            <a:off x="2425833"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7" name="Text Box 55"/>
          <p:cNvSpPr txBox="1">
            <a:spLocks noChangeArrowheads="1"/>
          </p:cNvSpPr>
          <p:nvPr/>
        </p:nvSpPr>
        <p:spPr bwMode="auto">
          <a:xfrm>
            <a:off x="8115933" y="3919328"/>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8" name="Text Box 55"/>
          <p:cNvSpPr txBox="1">
            <a:spLocks noChangeArrowheads="1"/>
          </p:cNvSpPr>
          <p:nvPr/>
        </p:nvSpPr>
        <p:spPr bwMode="auto">
          <a:xfrm>
            <a:off x="8115933" y="4496463"/>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9" name="Text Box 55"/>
          <p:cNvSpPr txBox="1">
            <a:spLocks noChangeArrowheads="1"/>
          </p:cNvSpPr>
          <p:nvPr/>
        </p:nvSpPr>
        <p:spPr bwMode="auto">
          <a:xfrm>
            <a:off x="8115933" y="5073599"/>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0" name="Text Box 55"/>
          <p:cNvSpPr txBox="1">
            <a:spLocks noChangeArrowheads="1"/>
          </p:cNvSpPr>
          <p:nvPr/>
        </p:nvSpPr>
        <p:spPr bwMode="auto">
          <a:xfrm>
            <a:off x="8115933" y="558477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71" name="Straight Arrow Connector 70"/>
          <p:cNvCxnSpPr/>
          <p:nvPr/>
        </p:nvCxnSpPr>
        <p:spPr>
          <a:xfrm rot="5400000" flipH="1" flipV="1">
            <a:off x="3342519" y="151019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55218" y="2117554"/>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5400000" flipH="1" flipV="1">
            <a:off x="3427945" y="3887922"/>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flipH="1" flipV="1">
            <a:off x="3427945" y="4462307"/>
            <a:ext cx="110755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6200000" flipH="1">
            <a:off x="3342519" y="1543170"/>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3327278" y="2136796"/>
            <a:ext cx="1250461" cy="1066894"/>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6200000" flipH="1">
            <a:off x="3404584" y="3911281"/>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6200000" flipH="1">
            <a:off x="3407125" y="4458188"/>
            <a:ext cx="1154271" cy="977986"/>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 Box 55"/>
          <p:cNvSpPr txBox="1">
            <a:spLocks noChangeArrowheads="1"/>
          </p:cNvSpPr>
          <p:nvPr/>
        </p:nvSpPr>
        <p:spPr bwMode="auto">
          <a:xfrm>
            <a:off x="4292897" y="270184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0" name="Text Box 55"/>
          <p:cNvSpPr txBox="1">
            <a:spLocks noChangeArrowheads="1"/>
          </p:cNvSpPr>
          <p:nvPr/>
        </p:nvSpPr>
        <p:spPr bwMode="auto">
          <a:xfrm>
            <a:off x="3937266" y="3297036"/>
            <a:ext cx="889078"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1" name="Text Box 55"/>
          <p:cNvSpPr txBox="1">
            <a:spLocks noChangeArrowheads="1"/>
          </p:cNvSpPr>
          <p:nvPr/>
        </p:nvSpPr>
        <p:spPr bwMode="auto">
          <a:xfrm>
            <a:off x="4292897" y="4977410"/>
            <a:ext cx="533447"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2" name="Text Box 55"/>
          <p:cNvSpPr txBox="1">
            <a:spLocks noChangeArrowheads="1"/>
          </p:cNvSpPr>
          <p:nvPr/>
        </p:nvSpPr>
        <p:spPr bwMode="auto">
          <a:xfrm>
            <a:off x="4292897" y="5554545"/>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3" name="Text Box 55"/>
          <p:cNvSpPr txBox="1">
            <a:spLocks noChangeArrowheads="1"/>
          </p:cNvSpPr>
          <p:nvPr/>
        </p:nvSpPr>
        <p:spPr bwMode="auto">
          <a:xfrm>
            <a:off x="2870372" y="3342192"/>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4" name="Text Box 55"/>
          <p:cNvSpPr txBox="1">
            <a:spLocks noChangeArrowheads="1"/>
          </p:cNvSpPr>
          <p:nvPr/>
        </p:nvSpPr>
        <p:spPr bwMode="auto">
          <a:xfrm>
            <a:off x="2870372" y="5551796"/>
            <a:ext cx="711263" cy="28856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-j</a:t>
            </a:r>
            <a:endParaRPr kumimoji="0" lang="en-US" sz="1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85" name="Straight Arrow Connector 84"/>
          <p:cNvCxnSpPr/>
          <p:nvPr/>
        </p:nvCxnSpPr>
        <p:spPr>
          <a:xfrm>
            <a:off x="2987222" y="265037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959280" y="3246003"/>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012622" y="4925936"/>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3012622" y="5507825"/>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181975" y="3821134"/>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5197217" y="438178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209917" y="4930690"/>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225159" y="5503072"/>
            <a:ext cx="355631" cy="20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3" name="Object 92"/>
          <p:cNvGraphicFramePr>
            <a:graphicFrameLocks noChangeAspect="1"/>
          </p:cNvGraphicFramePr>
          <p:nvPr/>
        </p:nvGraphicFramePr>
        <p:xfrm>
          <a:off x="5068888" y="4411896"/>
          <a:ext cx="421964" cy="328380"/>
        </p:xfrm>
        <a:graphic>
          <a:graphicData uri="http://schemas.openxmlformats.org/presentationml/2006/ole">
            <mc:AlternateContent xmlns:mc="http://schemas.openxmlformats.org/markup-compatibility/2006">
              <mc:Choice xmlns:v="urn:schemas-microsoft-com:vml" Requires="v">
                <p:oleObj spid="_x0000_s257025" name="Equation" r:id="rId3" imgW="228600" imgH="241200" progId="Equation.DSMT4">
                  <p:embed/>
                </p:oleObj>
              </mc:Choice>
              <mc:Fallback>
                <p:oleObj name="Equation" r:id="rId3" imgW="228600" imgH="241200" progId="Equation.DSMT4">
                  <p:embed/>
                  <p:pic>
                    <p:nvPicPr>
                      <p:cNvPr id="93" name="Object 92"/>
                      <p:cNvPicPr>
                        <a:picLocks noChangeAspect="1" noChangeArrowheads="1"/>
                      </p:cNvPicPr>
                      <p:nvPr/>
                    </p:nvPicPr>
                    <p:blipFill>
                      <a:blip r:embed="rId4"/>
                      <a:srcRect/>
                      <a:stretch>
                        <a:fillRect/>
                      </a:stretch>
                    </p:blipFill>
                    <p:spPr bwMode="auto">
                      <a:xfrm>
                        <a:off x="5068888" y="4411896"/>
                        <a:ext cx="421964" cy="328380"/>
                      </a:xfrm>
                      <a:prstGeom prst="rect">
                        <a:avLst/>
                      </a:prstGeom>
                      <a:noFill/>
                    </p:spPr>
                  </p:pic>
                </p:oleObj>
              </mc:Fallback>
            </mc:AlternateContent>
          </a:graphicData>
        </a:graphic>
      </p:graphicFrame>
      <p:graphicFrame>
        <p:nvGraphicFramePr>
          <p:cNvPr id="94" name="Object 2"/>
          <p:cNvGraphicFramePr>
            <a:graphicFrameLocks noChangeAspect="1"/>
          </p:cNvGraphicFramePr>
          <p:nvPr/>
        </p:nvGraphicFramePr>
        <p:xfrm>
          <a:off x="5110870" y="5549723"/>
          <a:ext cx="360812" cy="392856"/>
        </p:xfrm>
        <a:graphic>
          <a:graphicData uri="http://schemas.openxmlformats.org/presentationml/2006/ole">
            <mc:AlternateContent xmlns:mc="http://schemas.openxmlformats.org/markup-compatibility/2006">
              <mc:Choice xmlns:v="urn:schemas-microsoft-com:vml" Requires="v">
                <p:oleObj spid="_x0000_s257026" name="Equation" r:id="rId5" imgW="241200" imgH="241200" progId="Equation.DSMT4">
                  <p:embed/>
                </p:oleObj>
              </mc:Choice>
              <mc:Fallback>
                <p:oleObj name="Equation" r:id="rId5" imgW="241200" imgH="241200" progId="Equation.DSMT4">
                  <p:embed/>
                  <p:pic>
                    <p:nvPicPr>
                      <p:cNvPr id="94" name="Object 2"/>
                      <p:cNvPicPr>
                        <a:picLocks noChangeAspect="1" noChangeArrowheads="1"/>
                      </p:cNvPicPr>
                      <p:nvPr/>
                    </p:nvPicPr>
                    <p:blipFill>
                      <a:blip r:embed="rId6"/>
                      <a:srcRect/>
                      <a:stretch>
                        <a:fillRect/>
                      </a:stretch>
                    </p:blipFill>
                    <p:spPr bwMode="auto">
                      <a:xfrm>
                        <a:off x="5110870" y="5549723"/>
                        <a:ext cx="360812" cy="392856"/>
                      </a:xfrm>
                      <a:prstGeom prst="rect">
                        <a:avLst/>
                      </a:prstGeom>
                      <a:noFill/>
                    </p:spPr>
                  </p:pic>
                </p:oleObj>
              </mc:Fallback>
            </mc:AlternateContent>
          </a:graphicData>
        </a:graphic>
      </p:graphicFrame>
      <p:graphicFrame>
        <p:nvGraphicFramePr>
          <p:cNvPr id="95" name="Object 5"/>
          <p:cNvGraphicFramePr>
            <a:graphicFrameLocks noChangeAspect="1"/>
          </p:cNvGraphicFramePr>
          <p:nvPr/>
        </p:nvGraphicFramePr>
        <p:xfrm>
          <a:off x="4907492" y="4928586"/>
          <a:ext cx="576043" cy="237073"/>
        </p:xfrm>
        <a:graphic>
          <a:graphicData uri="http://schemas.openxmlformats.org/presentationml/2006/ole">
            <mc:AlternateContent xmlns:mc="http://schemas.openxmlformats.org/markup-compatibility/2006">
              <mc:Choice xmlns:v="urn:schemas-microsoft-com:vml" Requires="v">
                <p:oleObj spid="_x0000_s257027" name="Equation" r:id="rId7" imgW="583920" imgH="241200" progId="Equation.DSMT4">
                  <p:embed/>
                </p:oleObj>
              </mc:Choice>
              <mc:Fallback>
                <p:oleObj name="Equation" r:id="rId7" imgW="583920" imgH="241200" progId="Equation.DSMT4">
                  <p:embed/>
                  <p:pic>
                    <p:nvPicPr>
                      <p:cNvPr id="9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492" y="4928586"/>
                        <a:ext cx="576043" cy="237073"/>
                      </a:xfrm>
                      <a:prstGeom prst="rect">
                        <a:avLst/>
                      </a:prstGeom>
                      <a:noFill/>
                      <a:ln>
                        <a:noFill/>
                      </a:ln>
                      <a:effectLst/>
                    </p:spPr>
                  </p:pic>
                </p:oleObj>
              </mc:Fallback>
            </mc:AlternateContent>
          </a:graphicData>
        </a:graphic>
      </p:graphicFrame>
      <p:sp>
        <p:nvSpPr>
          <p:cNvPr id="2" name="TextBox 1"/>
          <p:cNvSpPr txBox="1"/>
          <p:nvPr/>
        </p:nvSpPr>
        <p:spPr>
          <a:xfrm>
            <a:off x="2655311" y="11025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97" name="TextBox 96"/>
          <p:cNvSpPr txBox="1"/>
          <p:nvPr/>
        </p:nvSpPr>
        <p:spPr>
          <a:xfrm>
            <a:off x="2627087" y="1683930"/>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98" name="TextBox 97"/>
          <p:cNvSpPr txBox="1"/>
          <p:nvPr/>
        </p:nvSpPr>
        <p:spPr>
          <a:xfrm>
            <a:off x="2728688" y="2316105"/>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99" name="TextBox 98"/>
          <p:cNvSpPr txBox="1"/>
          <p:nvPr/>
        </p:nvSpPr>
        <p:spPr>
          <a:xfrm>
            <a:off x="2717399" y="2903126"/>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100" name="TextBox 99"/>
          <p:cNvSpPr txBox="1"/>
          <p:nvPr/>
        </p:nvSpPr>
        <p:spPr>
          <a:xfrm>
            <a:off x="2717399" y="3490149"/>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a:t>
            </a:r>
          </a:p>
        </p:txBody>
      </p:sp>
      <p:sp>
        <p:nvSpPr>
          <p:cNvPr id="101" name="TextBox 100"/>
          <p:cNvSpPr txBox="1"/>
          <p:nvPr/>
        </p:nvSpPr>
        <p:spPr>
          <a:xfrm>
            <a:off x="2666597" y="403766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02" name="TextBox 101"/>
          <p:cNvSpPr txBox="1"/>
          <p:nvPr/>
        </p:nvSpPr>
        <p:spPr>
          <a:xfrm>
            <a:off x="2802065" y="460210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6</a:t>
            </a:r>
          </a:p>
        </p:txBody>
      </p:sp>
      <p:sp>
        <p:nvSpPr>
          <p:cNvPr id="103" name="TextBox 102"/>
          <p:cNvSpPr txBox="1"/>
          <p:nvPr/>
        </p:nvSpPr>
        <p:spPr>
          <a:xfrm>
            <a:off x="2779487" y="517783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a:t>
            </a:r>
          </a:p>
        </p:txBody>
      </p:sp>
      <p:sp>
        <p:nvSpPr>
          <p:cNvPr id="104" name="TextBox 103"/>
          <p:cNvSpPr txBox="1"/>
          <p:nvPr/>
        </p:nvSpPr>
        <p:spPr>
          <a:xfrm>
            <a:off x="3123803" y="110819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05" name="TextBox 104"/>
          <p:cNvSpPr txBox="1"/>
          <p:nvPr/>
        </p:nvSpPr>
        <p:spPr>
          <a:xfrm>
            <a:off x="3185891" y="171215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06" name="TextBox 105"/>
          <p:cNvSpPr txBox="1"/>
          <p:nvPr/>
        </p:nvSpPr>
        <p:spPr>
          <a:xfrm>
            <a:off x="3220475" y="232096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07" name="TextBox 106"/>
          <p:cNvSpPr txBox="1"/>
          <p:nvPr/>
        </p:nvSpPr>
        <p:spPr>
          <a:xfrm>
            <a:off x="3098891" y="2885918"/>
            <a:ext cx="5145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3j</a:t>
            </a:r>
          </a:p>
        </p:txBody>
      </p:sp>
      <p:sp>
        <p:nvSpPr>
          <p:cNvPr id="108" name="TextBox 107"/>
          <p:cNvSpPr txBox="1"/>
          <p:nvPr/>
        </p:nvSpPr>
        <p:spPr>
          <a:xfrm>
            <a:off x="3231047" y="347322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a:t>
            </a:r>
          </a:p>
        </p:txBody>
      </p:sp>
      <p:sp>
        <p:nvSpPr>
          <p:cNvPr id="109" name="TextBox 108"/>
          <p:cNvSpPr txBox="1"/>
          <p:nvPr/>
        </p:nvSpPr>
        <p:spPr>
          <a:xfrm>
            <a:off x="3085535" y="4008013"/>
            <a:ext cx="512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-2</a:t>
            </a:r>
          </a:p>
        </p:txBody>
      </p:sp>
      <p:sp>
        <p:nvSpPr>
          <p:cNvPr id="110" name="TextBox 109"/>
          <p:cNvSpPr txBox="1"/>
          <p:nvPr/>
        </p:nvSpPr>
        <p:spPr>
          <a:xfrm>
            <a:off x="3275344" y="4593071"/>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6</a:t>
            </a:r>
          </a:p>
        </p:txBody>
      </p:sp>
      <p:sp>
        <p:nvSpPr>
          <p:cNvPr id="111" name="TextBox 110"/>
          <p:cNvSpPr txBox="1"/>
          <p:nvPr/>
        </p:nvSpPr>
        <p:spPr>
          <a:xfrm>
            <a:off x="3127830" y="5154984"/>
            <a:ext cx="5210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0</a:t>
            </a:r>
          </a:p>
        </p:txBody>
      </p:sp>
      <p:sp>
        <p:nvSpPr>
          <p:cNvPr id="112" name="TextBox 111"/>
          <p:cNvSpPr txBox="1"/>
          <p:nvPr/>
        </p:nvSpPr>
        <p:spPr>
          <a:xfrm>
            <a:off x="4406566" y="1113914"/>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a:t>
            </a:r>
          </a:p>
        </p:txBody>
      </p:sp>
      <p:sp>
        <p:nvSpPr>
          <p:cNvPr id="113" name="TextBox 112"/>
          <p:cNvSpPr txBox="1"/>
          <p:nvPr/>
        </p:nvSpPr>
        <p:spPr>
          <a:xfrm>
            <a:off x="4338346" y="1701327"/>
            <a:ext cx="7267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2+3j</a:t>
            </a:r>
          </a:p>
        </p:txBody>
      </p:sp>
      <p:sp>
        <p:nvSpPr>
          <p:cNvPr id="114" name="TextBox 113"/>
          <p:cNvSpPr txBox="1"/>
          <p:nvPr/>
        </p:nvSpPr>
        <p:spPr>
          <a:xfrm>
            <a:off x="4428639" y="226519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a:t>
            </a:r>
          </a:p>
        </p:txBody>
      </p:sp>
      <p:sp>
        <p:nvSpPr>
          <p:cNvPr id="115" name="TextBox 114"/>
          <p:cNvSpPr txBox="1"/>
          <p:nvPr/>
        </p:nvSpPr>
        <p:spPr>
          <a:xfrm>
            <a:off x="4416756" y="285284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2-3j</a:t>
            </a:r>
          </a:p>
        </p:txBody>
      </p:sp>
      <p:sp>
        <p:nvSpPr>
          <p:cNvPr id="116" name="TextBox 115"/>
          <p:cNvSpPr txBox="1"/>
          <p:nvPr/>
        </p:nvSpPr>
        <p:spPr>
          <a:xfrm>
            <a:off x="4415865" y="3495122"/>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6</a:t>
            </a:r>
          </a:p>
        </p:txBody>
      </p:sp>
      <p:sp>
        <p:nvSpPr>
          <p:cNvPr id="117" name="TextBox 116"/>
          <p:cNvSpPr txBox="1"/>
          <p:nvPr/>
        </p:nvSpPr>
        <p:spPr>
          <a:xfrm>
            <a:off x="4187666" y="4048956"/>
            <a:ext cx="7765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18" name="TextBox 117"/>
          <p:cNvSpPr txBox="1"/>
          <p:nvPr/>
        </p:nvSpPr>
        <p:spPr>
          <a:xfrm>
            <a:off x="4383098" y="4533248"/>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6</a:t>
            </a:r>
          </a:p>
        </p:txBody>
      </p:sp>
      <p:sp>
        <p:nvSpPr>
          <p:cNvPr id="119" name="TextBox 118"/>
          <p:cNvSpPr txBox="1"/>
          <p:nvPr/>
        </p:nvSpPr>
        <p:spPr>
          <a:xfrm>
            <a:off x="4348643" y="5143979"/>
            <a:ext cx="6272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120" name="TextBox 119"/>
          <p:cNvSpPr txBox="1"/>
          <p:nvPr/>
        </p:nvSpPr>
        <p:spPr>
          <a:xfrm>
            <a:off x="5778486" y="1062233"/>
            <a:ext cx="4051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4</a:t>
            </a:r>
          </a:p>
        </p:txBody>
      </p:sp>
      <p:sp>
        <p:nvSpPr>
          <p:cNvPr id="121" name="TextBox 120"/>
          <p:cNvSpPr txBox="1"/>
          <p:nvPr/>
        </p:nvSpPr>
        <p:spPr>
          <a:xfrm>
            <a:off x="5205780" y="1706970"/>
            <a:ext cx="9600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2+3j</a:t>
            </a:r>
          </a:p>
        </p:txBody>
      </p:sp>
      <p:sp>
        <p:nvSpPr>
          <p:cNvPr id="122" name="TextBox 121"/>
          <p:cNvSpPr txBox="1"/>
          <p:nvPr/>
        </p:nvSpPr>
        <p:spPr>
          <a:xfrm>
            <a:off x="5583949" y="2295831"/>
            <a:ext cx="61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0</a:t>
            </a:r>
          </a:p>
        </p:txBody>
      </p:sp>
      <p:sp>
        <p:nvSpPr>
          <p:cNvPr id="123" name="TextBox 122"/>
          <p:cNvSpPr txBox="1"/>
          <p:nvPr/>
        </p:nvSpPr>
        <p:spPr>
          <a:xfrm>
            <a:off x="5471682" y="2846130"/>
            <a:ext cx="6941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2-3j</a:t>
            </a:r>
          </a:p>
        </p:txBody>
      </p:sp>
      <p:sp>
        <p:nvSpPr>
          <p:cNvPr id="125" name="TextBox 124"/>
          <p:cNvSpPr txBox="1"/>
          <p:nvPr/>
        </p:nvSpPr>
        <p:spPr>
          <a:xfrm>
            <a:off x="5497954" y="3489243"/>
            <a:ext cx="5268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6</a:t>
            </a:r>
          </a:p>
        </p:txBody>
      </p:sp>
      <p:sp>
        <p:nvSpPr>
          <p:cNvPr id="127" name="TextBox 126"/>
          <p:cNvSpPr txBox="1"/>
          <p:nvPr/>
        </p:nvSpPr>
        <p:spPr>
          <a:xfrm>
            <a:off x="4793424" y="3999336"/>
            <a:ext cx="15819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    -2W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TextBox 127"/>
          <p:cNvSpPr txBox="1"/>
          <p:nvPr/>
        </p:nvSpPr>
        <p:spPr>
          <a:xfrm>
            <a:off x="5687634" y="4572683"/>
            <a:ext cx="461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-6j</a:t>
            </a:r>
          </a:p>
        </p:txBody>
      </p:sp>
      <p:sp>
        <p:nvSpPr>
          <p:cNvPr id="129" name="TextBox 128"/>
          <p:cNvSpPr txBox="1"/>
          <p:nvPr/>
        </p:nvSpPr>
        <p:spPr>
          <a:xfrm>
            <a:off x="4778824" y="5109864"/>
            <a:ext cx="15658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-2W</a:t>
            </a:r>
            <a:r>
              <a:rPr kumimoji="0" lang="en-US" sz="1800" b="0" i="0" u="none" strike="noStrike" kern="1200" cap="none" spc="0" normalizeH="0" baseline="-25000" noProof="0">
                <a:ln>
                  <a:noFill/>
                </a:ln>
                <a:solidFill>
                  <a:prstClr val="black"/>
                </a:solidFill>
                <a:effectLst/>
                <a:uLnTx/>
                <a:uFillTx/>
                <a:latin typeface="Calibri"/>
                <a:ea typeface="+mn-ea"/>
                <a:cs typeface="+mn-cs"/>
              </a:rPr>
              <a:t>8</a:t>
            </a:r>
            <a:r>
              <a:rPr kumimoji="0" lang="en-US" sz="1800" b="0" i="0" u="none" strike="noStrike" kern="1200" cap="none" spc="0" normalizeH="0" baseline="30000" noProof="0">
                <a:ln>
                  <a:noFill/>
                </a:ln>
                <a:solidFill>
                  <a:prstClr val="black"/>
                </a:solidFill>
                <a:effectLst/>
                <a:uLnTx/>
                <a:uFillTx/>
                <a:latin typeface="Calibri"/>
                <a:ea typeface="+mn-ea"/>
                <a:cs typeface="+mn-cs"/>
              </a:rPr>
              <a:t>3</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0" name="Text Box 41"/>
          <p:cNvSpPr txBox="1">
            <a:spLocks noChangeArrowheads="1"/>
          </p:cNvSpPr>
          <p:nvPr/>
        </p:nvSpPr>
        <p:spPr bwMode="auto">
          <a:xfrm>
            <a:off x="8644292" y="4220961"/>
            <a:ext cx="2939883" cy="4580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H(5)=(1-j) - 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1</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31" name="Text Box 39"/>
          <p:cNvSpPr txBox="1">
            <a:spLocks noChangeArrowheads="1"/>
          </p:cNvSpPr>
          <p:nvPr/>
        </p:nvSpPr>
        <p:spPr bwMode="auto">
          <a:xfrm>
            <a:off x="8561743" y="5349343"/>
            <a:ext cx="2909703" cy="46252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a:t>
            </a:r>
            <a:r>
              <a:rPr kumimoji="0" lang="en-US" altLang="zh-CN" sz="2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H(7)=(1+j) +jW</a:t>
            </a:r>
            <a:r>
              <a:rPr kumimoji="0" lang="en-US" altLang="zh-CN" sz="2400" b="0" i="0" u="none" strike="noStrike" kern="1200" cap="none" spc="0" normalizeH="0" baseline="-25000" noProof="0">
                <a:ln>
                  <a:noFill/>
                </a:ln>
                <a:solidFill>
                  <a:prstClr val="black"/>
                </a:solidFill>
                <a:effectLst/>
                <a:uLnTx/>
                <a:uFillTx/>
                <a:latin typeface="Calibri" pitchFamily="34" charset="0"/>
                <a:ea typeface="SimSun" pitchFamily="2" charset="-122"/>
                <a:cs typeface="Arial" pitchFamily="34" charset="0"/>
              </a:rPr>
              <a:t>8</a:t>
            </a:r>
            <a:r>
              <a:rPr kumimoji="0" lang="en-US" altLang="zh-CN" sz="2400" b="0" i="0" u="none" strike="noStrike" kern="1200" cap="none" spc="0" normalizeH="0" baseline="30000" noProof="0">
                <a:ln>
                  <a:noFill/>
                </a:ln>
                <a:solidFill>
                  <a:prstClr val="black"/>
                </a:solidFill>
                <a:effectLst/>
                <a:uLnTx/>
                <a:uFillTx/>
                <a:latin typeface="Calibri" pitchFamily="34" charset="0"/>
                <a:ea typeface="SimSun" pitchFamily="2" charset="-122"/>
                <a:cs typeface="Arial" pitchFamily="34" charset="0"/>
              </a:rPr>
              <a:t>3</a:t>
            </a:r>
            <a:endParaRPr kumimoji="0" lang="en-US" sz="24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174277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2"/>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1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1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1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2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2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2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2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2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2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2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2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9"/>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30"/>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24" grpId="0" animBg="1"/>
      <p:bldP spid="25" grpId="0" animBg="1"/>
      <p:bldP spid="26" grpId="0" animBg="1"/>
      <p:bldP spid="27" grpId="0" animBg="1"/>
      <p:bldP spid="28" grpId="0" animBg="1"/>
      <p:bldP spid="29" grpId="0" animBg="1"/>
      <p:bldP spid="30" grpId="0" animBg="1"/>
      <p:bldP spid="31" grpId="0" animBg="1"/>
      <p:bldP spid="2"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5" grpId="0"/>
      <p:bldP spid="127" grpId="0"/>
      <p:bldP spid="128" grpId="0"/>
      <p:bldP spid="129" grpId="0"/>
      <p:bldP spid="130" grpId="0" animBg="1"/>
      <p:bldP spid="131"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1600"/>
            <a:ext cx="7059946" cy="530594"/>
          </a:xfrm>
          <a:prstGeom prst="rect">
            <a:avLst/>
          </a:prstGeom>
        </p:spPr>
        <p:txBody>
          <a:bodyPr wrap="none">
            <a:spAutoFit/>
          </a:bodyPr>
          <a:lstStyle/>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v"/>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đổi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Fourier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phân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chia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tần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số</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24179" y="739252"/>
            <a:ext cx="11311466" cy="2039020"/>
          </a:xfrm>
          <a:prstGeom prst="rect">
            <a:avLst/>
          </a:prstGeom>
        </p:spPr>
        <p:txBody>
          <a:bodyPr wrap="square">
            <a:spAutoFit/>
          </a:bodyPr>
          <a:lstStyle/>
          <a:p>
            <a:pPr marL="457200" marR="0" lvl="0" indent="-4572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Thuật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toán tính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đổi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Fourier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rời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rạc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dựa</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sở</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phân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chia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X(k)_ 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điểm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thành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các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con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chiều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dài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ngắn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hơn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gọi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là</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thuật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toán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biến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đổi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Fourier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phân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tần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số</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Xét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thuật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toán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trường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hợp</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 = 2</a:t>
            </a:r>
            <a:r>
              <a:rPr kumimoji="0" 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Object 5"/>
          <p:cNvGraphicFramePr>
            <a:graphicFrameLocks noChangeAspect="1"/>
          </p:cNvGraphicFramePr>
          <p:nvPr/>
        </p:nvGraphicFramePr>
        <p:xfrm>
          <a:off x="1727514" y="3778652"/>
          <a:ext cx="2520396" cy="697771"/>
        </p:xfrm>
        <a:graphic>
          <a:graphicData uri="http://schemas.openxmlformats.org/presentationml/2006/ole">
            <mc:AlternateContent xmlns:mc="http://schemas.openxmlformats.org/markup-compatibility/2006">
              <mc:Choice xmlns:v="urn:schemas-microsoft-com:vml" Requires="v">
                <p:oleObj spid="_x0000_s258049" name="Equation" r:id="rId3" imgW="761669" imgH="228501" progId="Equation.DSMT4">
                  <p:embed/>
                </p:oleObj>
              </mc:Choice>
              <mc:Fallback>
                <p:oleObj name="Equation" r:id="rId3" imgW="761669" imgH="228501"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514" y="3778652"/>
                        <a:ext cx="2520396" cy="697771"/>
                      </a:xfrm>
                      <a:prstGeom prst="rect">
                        <a:avLst/>
                      </a:prstGeom>
                      <a:noFill/>
                    </p:spPr>
                  </p:pic>
                </p:oleObj>
              </mc:Fallback>
            </mc:AlternateContent>
          </a:graphicData>
        </a:graphic>
      </p:graphicFrame>
      <p:graphicFrame>
        <p:nvGraphicFramePr>
          <p:cNvPr id="7" name="Object 6"/>
          <p:cNvGraphicFramePr>
            <a:graphicFrameLocks noChangeAspect="1"/>
          </p:cNvGraphicFramePr>
          <p:nvPr/>
        </p:nvGraphicFramePr>
        <p:xfrm>
          <a:off x="6270351" y="3657640"/>
          <a:ext cx="3811198" cy="990481"/>
        </p:xfrm>
        <a:graphic>
          <a:graphicData uri="http://schemas.openxmlformats.org/presentationml/2006/ole">
            <mc:AlternateContent xmlns:mc="http://schemas.openxmlformats.org/markup-compatibility/2006">
              <mc:Choice xmlns:v="urn:schemas-microsoft-com:vml" Requires="v">
                <p:oleObj spid="_x0000_s258050" name="Equation" r:id="rId5" imgW="1422400" imgH="431800" progId="Equation.DSMT4">
                  <p:embed/>
                </p:oleObj>
              </mc:Choice>
              <mc:Fallback>
                <p:oleObj name="Equation" r:id="rId5" imgW="1422400" imgH="431800" progId="Equation.DSMT4">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351" y="3657640"/>
                        <a:ext cx="3811198" cy="990481"/>
                      </a:xfrm>
                      <a:prstGeom prst="rect">
                        <a:avLst/>
                      </a:prstGeom>
                      <a:noFill/>
                    </p:spPr>
                  </p:pic>
                </p:oleObj>
              </mc:Fallback>
            </mc:AlternateContent>
          </a:graphicData>
        </a:graphic>
      </p:graphicFrame>
      <p:graphicFrame>
        <p:nvGraphicFramePr>
          <p:cNvPr id="8" name="Object 7"/>
          <p:cNvGraphicFramePr>
            <a:graphicFrameLocks noChangeAspect="1"/>
          </p:cNvGraphicFramePr>
          <p:nvPr/>
        </p:nvGraphicFramePr>
        <p:xfrm>
          <a:off x="1727513" y="4560426"/>
          <a:ext cx="2913935" cy="1148052"/>
        </p:xfrm>
        <a:graphic>
          <a:graphicData uri="http://schemas.openxmlformats.org/presentationml/2006/ole">
            <mc:AlternateContent xmlns:mc="http://schemas.openxmlformats.org/markup-compatibility/2006">
              <mc:Choice xmlns:v="urn:schemas-microsoft-com:vml" Requires="v">
                <p:oleObj spid="_x0000_s258051" name="Equation" r:id="rId7" imgW="1066337" imgH="393529" progId="Equation.DSMT4">
                  <p:embed/>
                </p:oleObj>
              </mc:Choice>
              <mc:Fallback>
                <p:oleObj name="Equation" r:id="rId7" imgW="1066337" imgH="393529" progId="Equation.DSMT4">
                  <p:embed/>
                  <p:pic>
                    <p:nvPicPr>
                      <p:cNvPr id="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513" y="4560426"/>
                        <a:ext cx="2913935" cy="1148052"/>
                      </a:xfrm>
                      <a:prstGeom prst="rect">
                        <a:avLst/>
                      </a:prstGeom>
                      <a:noFill/>
                    </p:spPr>
                  </p:pic>
                </p:oleObj>
              </mc:Fallback>
            </mc:AlternateContent>
          </a:graphicData>
        </a:graphic>
      </p:graphicFrame>
      <p:graphicFrame>
        <p:nvGraphicFramePr>
          <p:cNvPr id="9" name="Object 8"/>
          <p:cNvGraphicFramePr>
            <a:graphicFrameLocks noChangeAspect="1"/>
          </p:cNvGraphicFramePr>
          <p:nvPr/>
        </p:nvGraphicFramePr>
        <p:xfrm>
          <a:off x="6270351" y="4848303"/>
          <a:ext cx="3290337" cy="788117"/>
        </p:xfrm>
        <a:graphic>
          <a:graphicData uri="http://schemas.openxmlformats.org/presentationml/2006/ole">
            <mc:AlternateContent xmlns:mc="http://schemas.openxmlformats.org/markup-compatibility/2006">
              <mc:Choice xmlns:v="urn:schemas-microsoft-com:vml" Requires="v">
                <p:oleObj spid="_x0000_s258052" name="Equation" r:id="rId9" imgW="1422400" imgH="431800" progId="Equation.DSMT4">
                  <p:embed/>
                </p:oleObj>
              </mc:Choice>
              <mc:Fallback>
                <p:oleObj name="Equation" r:id="rId9" imgW="1422400" imgH="431800" progId="Equation.DSMT4">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0351" y="4848303"/>
                        <a:ext cx="3290337" cy="788117"/>
                      </a:xfrm>
                      <a:prstGeom prst="rect">
                        <a:avLst/>
                      </a:prstGeom>
                      <a:noFill/>
                    </p:spPr>
                  </p:pic>
                </p:oleObj>
              </mc:Fallback>
            </mc:AlternateContent>
          </a:graphicData>
        </a:graphic>
      </p:graphicFrame>
      <p:sp>
        <p:nvSpPr>
          <p:cNvPr id="10" name="Rectangle 5"/>
          <p:cNvSpPr>
            <a:spLocks noChangeArrowheads="1"/>
          </p:cNvSpPr>
          <p:nvPr/>
        </p:nvSpPr>
        <p:spPr bwMode="auto">
          <a:xfrm>
            <a:off x="256788" y="2731814"/>
            <a:ext cx="1133188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Giả</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sử</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một</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x(n)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a:t>
            </a:r>
            <a:r>
              <a:rPr kumimoji="0" lang="en-US" altLang="en-US" sz="2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ó</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chiều</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a:t>
            </a:r>
            <a:r>
              <a:rPr kumimoji="0" lang="en-US" altLang="en-US" sz="2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à</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N = 2</a:t>
            </a:r>
            <a:r>
              <a:rPr kumimoji="0" lang="en-US" alt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Thực</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chia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đôi</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a:t>
            </a:r>
            <a:r>
              <a:rPr kumimoji="0" lang="en-US" altLang="en-US" sz="2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à</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2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a:t>
            </a:r>
            <a:r>
              <a:rPr kumimoji="0" lang="en-US" altLang="en-US" sz="2800" b="0"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à</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như</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7"/>
          <p:cNvSpPr>
            <a:spLocks noChangeArrowheads="1"/>
          </p:cNvSpPr>
          <p:nvPr/>
        </p:nvSpPr>
        <p:spPr bwMode="auto">
          <a:xfrm>
            <a:off x="557729" y="44702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8"/>
          <p:cNvSpPr>
            <a:spLocks noChangeArrowheads="1"/>
          </p:cNvSpPr>
          <p:nvPr/>
        </p:nvSpPr>
        <p:spPr bwMode="auto">
          <a:xfrm>
            <a:off x="4937783" y="3862829"/>
            <a:ext cx="8242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Rectangle 8"/>
          <p:cNvSpPr>
            <a:spLocks noChangeArrowheads="1"/>
          </p:cNvSpPr>
          <p:nvPr/>
        </p:nvSpPr>
        <p:spPr bwMode="auto">
          <a:xfrm>
            <a:off x="4916554" y="4871820"/>
            <a:ext cx="8242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với</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7974458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650" y="177440"/>
            <a:ext cx="1177917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Theo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định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nghĩa</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biến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đổi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DFT ta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có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thể</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xác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định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các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giá</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trị</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X(k) _N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điểm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a:t>
            </a: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2"/>
          <p:cNvSpPr>
            <a:spLocks noChangeArrowheads="1"/>
          </p:cNvSpPr>
          <p:nvPr/>
        </p:nvSpPr>
        <p:spPr bwMode="auto">
          <a:xfrm>
            <a:off x="1388961" y="891250"/>
            <a:ext cx="1955375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08999810"/>
              </p:ext>
            </p:extLst>
          </p:nvPr>
        </p:nvGraphicFramePr>
        <p:xfrm>
          <a:off x="824090" y="924287"/>
          <a:ext cx="10397066" cy="4879975"/>
        </p:xfrm>
        <a:graphic>
          <a:graphicData uri="http://schemas.openxmlformats.org/presentationml/2006/ole">
            <mc:AlternateContent xmlns:mc="http://schemas.openxmlformats.org/markup-compatibility/2006">
              <mc:Choice xmlns:v="urn:schemas-microsoft-com:vml" Requires="v">
                <p:oleObj spid="_x0000_s259073" name="Equation" r:id="rId3" imgW="2844720" imgH="1549080" progId="Equation.DSMT4">
                  <p:embed/>
                </p:oleObj>
              </mc:Choice>
              <mc:Fallback>
                <p:oleObj name="Equation" r:id="rId3" imgW="2844720" imgH="1549080" progId="Equation.DSMT4">
                  <p:embed/>
                  <p:pic>
                    <p:nvPicPr>
                      <p:cNvPr id="6" name="Object 5"/>
                      <p:cNvPicPr>
                        <a:picLocks noChangeAspect="1" noChangeArrowheads="1"/>
                      </p:cNvPicPr>
                      <p:nvPr/>
                    </p:nvPicPr>
                    <p:blipFill>
                      <a:blip r:embed="rId4"/>
                      <a:srcRect/>
                      <a:stretch>
                        <a:fillRect/>
                      </a:stretch>
                    </p:blipFill>
                    <p:spPr bwMode="auto">
                      <a:xfrm>
                        <a:off x="824090" y="924287"/>
                        <a:ext cx="10397066" cy="4879975"/>
                      </a:xfrm>
                      <a:prstGeom prst="rect">
                        <a:avLst/>
                      </a:prstGeom>
                      <a:noFill/>
                    </p:spPr>
                  </p:pic>
                </p:oleObj>
              </mc:Fallback>
            </mc:AlternateContent>
          </a:graphicData>
        </a:graphic>
      </p:graphicFrame>
      <p:sp>
        <p:nvSpPr>
          <p:cNvPr id="7" name="Rectangle 6"/>
          <p:cNvSpPr/>
          <p:nvPr/>
        </p:nvSpPr>
        <p:spPr>
          <a:xfrm>
            <a:off x="281650" y="6248786"/>
            <a:ext cx="11357194" cy="53059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Nếu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k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chẵn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thì</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r>
              <a:rPr kumimoji="0" 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1.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Nếu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k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lẻ</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thì</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r>
              <a:rPr kumimoji="0" lang="en-US" sz="2800" b="0" i="0" u="none" strike="noStrike" kern="1200" cap="none" spc="0" normalizeH="0" baseline="30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 -1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489612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7325" y="1"/>
            <a:ext cx="8929688" cy="6858000"/>
          </a:xfrm>
          <a:prstGeom prst="rect">
            <a:avLst/>
          </a:prstGeom>
        </p:spPr>
      </p:pic>
    </p:spTree>
    <p:extLst>
      <p:ext uri="{BB962C8B-B14F-4D97-AF65-F5344CB8AC3E}">
        <p14:creationId xmlns:p14="http://schemas.microsoft.com/office/powerpoint/2010/main" val="3725515436"/>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6204"/>
            <a:ext cx="11616266" cy="55335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Chia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nhỏ</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X(k) _ 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điểm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thành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các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chẵn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lẻ</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k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khi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nhận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2"/>
          <p:cNvSpPr>
            <a:spLocks noChangeArrowheads="1"/>
          </p:cNvSpPr>
          <p:nvPr/>
        </p:nvSpPr>
        <p:spPr bwMode="auto">
          <a:xfrm>
            <a:off x="738207" y="1102453"/>
            <a:ext cx="227449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738208" y="1102453"/>
          <a:ext cx="8440516" cy="3573719"/>
        </p:xfrm>
        <a:graphic>
          <a:graphicData uri="http://schemas.openxmlformats.org/presentationml/2006/ole">
            <mc:AlternateContent xmlns:mc="http://schemas.openxmlformats.org/markup-compatibility/2006">
              <mc:Choice xmlns:v="urn:schemas-microsoft-com:vml" Requires="v">
                <p:oleObj spid="_x0000_s260097" name="Equation" r:id="rId3" imgW="3708400" imgH="1651000" progId="Equation.DSMT4">
                  <p:embed/>
                </p:oleObj>
              </mc:Choice>
              <mc:Fallback>
                <p:oleObj name="Equation" r:id="rId3" imgW="3708400" imgH="16510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08" y="1102453"/>
                        <a:ext cx="8440516" cy="3573719"/>
                      </a:xfrm>
                      <a:prstGeom prst="rect">
                        <a:avLst/>
                      </a:prstGeom>
                      <a:noFill/>
                    </p:spPr>
                  </p:pic>
                </p:oleObj>
              </mc:Fallback>
            </mc:AlternateContent>
          </a:graphicData>
        </a:graphic>
      </p:graphicFrame>
      <p:sp>
        <p:nvSpPr>
          <p:cNvPr id="7" name="Rectangle 4"/>
          <p:cNvSpPr>
            <a:spLocks noChangeArrowheads="1"/>
          </p:cNvSpPr>
          <p:nvPr/>
        </p:nvSpPr>
        <p:spPr bwMode="auto">
          <a:xfrm>
            <a:off x="1546578" y="5159022"/>
            <a:ext cx="27707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8" name="Object 7"/>
          <p:cNvGraphicFramePr>
            <a:graphicFrameLocks noChangeAspect="1"/>
          </p:cNvGraphicFramePr>
          <p:nvPr/>
        </p:nvGraphicFramePr>
        <p:xfrm>
          <a:off x="1546578" y="5275232"/>
          <a:ext cx="2770780" cy="755641"/>
        </p:xfrm>
        <a:graphic>
          <a:graphicData uri="http://schemas.openxmlformats.org/presentationml/2006/ole">
            <mc:AlternateContent xmlns:mc="http://schemas.openxmlformats.org/markup-compatibility/2006">
              <mc:Choice xmlns:v="urn:schemas-microsoft-com:vml" Requires="v">
                <p:oleObj spid="_x0000_s260098" name="Equation" r:id="rId5" imgW="1218671" imgH="393529" progId="Equation.DSMT4">
                  <p:embed/>
                </p:oleObj>
              </mc:Choice>
              <mc:Fallback>
                <p:oleObj name="Equation" r:id="rId5" imgW="1218671" imgH="393529" progId="Equation.DSMT4">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6578" y="5275232"/>
                        <a:ext cx="2770780" cy="755641"/>
                      </a:xfrm>
                      <a:prstGeom prst="rect">
                        <a:avLst/>
                      </a:prstGeom>
                      <a:noFill/>
                    </p:spPr>
                  </p:pic>
                </p:oleObj>
              </mc:Fallback>
            </mc:AlternateContent>
          </a:graphicData>
        </a:graphic>
      </p:graphicFrame>
      <p:sp>
        <p:nvSpPr>
          <p:cNvPr id="9" name="TextBox 8"/>
          <p:cNvSpPr txBox="1"/>
          <p:nvPr/>
        </p:nvSpPr>
        <p:spPr>
          <a:xfrm>
            <a:off x="392396" y="5275232"/>
            <a:ext cx="9622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34856623"/>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 y="0"/>
            <a:ext cx="226132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4"/>
          <p:cNvGraphicFramePr>
            <a:graphicFrameLocks noChangeAspect="1"/>
          </p:cNvGraphicFramePr>
          <p:nvPr/>
        </p:nvGraphicFramePr>
        <p:xfrm>
          <a:off x="0" y="0"/>
          <a:ext cx="8391646" cy="3727048"/>
        </p:xfrm>
        <a:graphic>
          <a:graphicData uri="http://schemas.openxmlformats.org/presentationml/2006/ole">
            <mc:AlternateContent xmlns:mc="http://schemas.openxmlformats.org/markup-compatibility/2006">
              <mc:Choice xmlns:v="urn:schemas-microsoft-com:vml" Requires="v">
                <p:oleObj spid="_x0000_s261121" name="Equation" r:id="rId3" imgW="3708400" imgH="1651000" progId="Equation.DSMT4">
                  <p:embed/>
                </p:oleObj>
              </mc:Choice>
              <mc:Fallback>
                <p:oleObj name="Equation" r:id="rId3" imgW="3708400" imgH="16510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391646" cy="3727048"/>
                      </a:xfrm>
                      <a:prstGeom prst="rect">
                        <a:avLst/>
                      </a:prstGeom>
                      <a:noFill/>
                    </p:spPr>
                  </p:pic>
                </p:oleObj>
              </mc:Fallback>
            </mc:AlternateContent>
          </a:graphicData>
        </a:graphic>
      </p:graphicFrame>
      <p:sp>
        <p:nvSpPr>
          <p:cNvPr id="6" name="TextBox 5"/>
          <p:cNvSpPr txBox="1"/>
          <p:nvPr/>
        </p:nvSpPr>
        <p:spPr>
          <a:xfrm>
            <a:off x="177907" y="4078610"/>
            <a:ext cx="9622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7" name="Object 6"/>
          <p:cNvGraphicFramePr>
            <a:graphicFrameLocks noChangeAspect="1"/>
          </p:cNvGraphicFramePr>
          <p:nvPr/>
        </p:nvGraphicFramePr>
        <p:xfrm>
          <a:off x="1343378" y="3962399"/>
          <a:ext cx="2770780" cy="755641"/>
        </p:xfrm>
        <a:graphic>
          <a:graphicData uri="http://schemas.openxmlformats.org/presentationml/2006/ole">
            <mc:AlternateContent xmlns:mc="http://schemas.openxmlformats.org/markup-compatibility/2006">
              <mc:Choice xmlns:v="urn:schemas-microsoft-com:vml" Requires="v">
                <p:oleObj spid="_x0000_s261122" name="Equation" r:id="rId5" imgW="1218671" imgH="393529" progId="Equation.DSMT4">
                  <p:embed/>
                </p:oleObj>
              </mc:Choice>
              <mc:Fallback>
                <p:oleObj name="Equation" r:id="rId5" imgW="1218671" imgH="393529" progId="Equation.DSMT4">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378" y="3962399"/>
                        <a:ext cx="2770780" cy="755641"/>
                      </a:xfrm>
                      <a:prstGeom prst="rect">
                        <a:avLst/>
                      </a:prstGeom>
                      <a:noFill/>
                    </p:spPr>
                  </p:pic>
                </p:oleObj>
              </mc:Fallback>
            </mc:AlternateContent>
          </a:graphicData>
        </a:graphic>
      </p:graphicFrame>
    </p:spTree>
    <p:extLst>
      <p:ext uri="{BB962C8B-B14F-4D97-AF65-F5344CB8AC3E}">
        <p14:creationId xmlns:p14="http://schemas.microsoft.com/office/powerpoint/2010/main" val="2228894034"/>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04056"/>
            <a:ext cx="9733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Đặt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2"/>
          <p:cNvSpPr>
            <a:spLocks noChangeArrowheads="1"/>
          </p:cNvSpPr>
          <p:nvPr/>
        </p:nvSpPr>
        <p:spPr bwMode="auto">
          <a:xfrm>
            <a:off x="935262" y="66954"/>
            <a:ext cx="2947856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935262" y="66954"/>
          <a:ext cx="3477549" cy="997424"/>
        </p:xfrm>
        <a:graphic>
          <a:graphicData uri="http://schemas.openxmlformats.org/presentationml/2006/ole">
            <mc:AlternateContent xmlns:mc="http://schemas.openxmlformats.org/markup-compatibility/2006">
              <mc:Choice xmlns:v="urn:schemas-microsoft-com:vml" Requires="v">
                <p:oleObj spid="_x0000_s262145" name="Equation" r:id="rId3" imgW="1435100" imgH="393700" progId="Equation.DSMT4">
                  <p:embed/>
                </p:oleObj>
              </mc:Choice>
              <mc:Fallback>
                <p:oleObj name="Equation" r:id="rId3" imgW="1435100" imgH="393700" progId="Equation.DSMT4">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62" y="66954"/>
                        <a:ext cx="3477549" cy="997424"/>
                      </a:xfrm>
                      <a:prstGeom prst="rect">
                        <a:avLst/>
                      </a:prstGeom>
                      <a:noFill/>
                    </p:spPr>
                  </p:pic>
                </p:oleObj>
              </mc:Fallback>
            </mc:AlternateContent>
          </a:graphicData>
        </a:graphic>
      </p:graphicFrame>
      <p:sp>
        <p:nvSpPr>
          <p:cNvPr id="7" name="Rectangle 4"/>
          <p:cNvSpPr>
            <a:spLocks noChangeArrowheads="1"/>
          </p:cNvSpPr>
          <p:nvPr/>
        </p:nvSpPr>
        <p:spPr bwMode="auto">
          <a:xfrm>
            <a:off x="0" y="0"/>
            <a:ext cx="2415822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8" name="Object 7"/>
          <p:cNvGraphicFramePr>
            <a:graphicFrameLocks noChangeAspect="1"/>
          </p:cNvGraphicFramePr>
          <p:nvPr/>
        </p:nvGraphicFramePr>
        <p:xfrm>
          <a:off x="5892800" y="152028"/>
          <a:ext cx="2415822" cy="827276"/>
        </p:xfrm>
        <a:graphic>
          <a:graphicData uri="http://schemas.openxmlformats.org/presentationml/2006/ole">
            <mc:AlternateContent xmlns:mc="http://schemas.openxmlformats.org/markup-compatibility/2006">
              <mc:Choice xmlns:v="urn:schemas-microsoft-com:vml" Requires="v">
                <p:oleObj spid="_x0000_s262146" name="Equation" r:id="rId5" imgW="1218671" imgH="393529" progId="Equation.DSMT4">
                  <p:embed/>
                </p:oleObj>
              </mc:Choice>
              <mc:Fallback>
                <p:oleObj name="Equation" r:id="rId5" imgW="1218671" imgH="393529" progId="Equation.DSMT4">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800" y="152028"/>
                        <a:ext cx="2415822" cy="827276"/>
                      </a:xfrm>
                      <a:prstGeom prst="rect">
                        <a:avLst/>
                      </a:prstGeom>
                      <a:noFill/>
                    </p:spPr>
                  </p:pic>
                </p:oleObj>
              </mc:Fallback>
            </mc:AlternateContent>
          </a:graphicData>
        </a:graphic>
      </p:graphicFrame>
      <p:sp>
        <p:nvSpPr>
          <p:cNvPr id="9" name="TextBox 8"/>
          <p:cNvSpPr txBox="1"/>
          <p:nvPr/>
        </p:nvSpPr>
        <p:spPr>
          <a:xfrm>
            <a:off x="4631228" y="304056"/>
            <a:ext cx="1433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6"/>
          <p:cNvSpPr>
            <a:spLocks noChangeArrowheads="1"/>
          </p:cNvSpPr>
          <p:nvPr/>
        </p:nvSpPr>
        <p:spPr bwMode="auto">
          <a:xfrm>
            <a:off x="-2621482" y="1602988"/>
            <a:ext cx="2620060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1" name="Object 10"/>
          <p:cNvGraphicFramePr>
            <a:graphicFrameLocks noChangeAspect="1"/>
          </p:cNvGraphicFramePr>
          <p:nvPr/>
        </p:nvGraphicFramePr>
        <p:xfrm>
          <a:off x="935262" y="1131331"/>
          <a:ext cx="3602583" cy="1455791"/>
        </p:xfrm>
        <a:graphic>
          <a:graphicData uri="http://schemas.openxmlformats.org/presentationml/2006/ole">
            <mc:AlternateContent xmlns:mc="http://schemas.openxmlformats.org/markup-compatibility/2006">
              <mc:Choice xmlns:v="urn:schemas-microsoft-com:vml" Requires="v">
                <p:oleObj spid="_x0000_s262147" name="Equation" r:id="rId7" imgW="1675673" imgH="583947" progId="Equation.DSMT4">
                  <p:embed/>
                </p:oleObj>
              </mc:Choice>
              <mc:Fallback>
                <p:oleObj name="Equation" r:id="rId7" imgW="1675673" imgH="583947" progId="Equation.DSMT4">
                  <p:embed/>
                  <p:pic>
                    <p:nvPicPr>
                      <p:cNvPr id="11"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5262" y="1131331"/>
                        <a:ext cx="3602583" cy="1455791"/>
                      </a:xfrm>
                      <a:prstGeom prst="rect">
                        <a:avLst/>
                      </a:prstGeom>
                      <a:noFill/>
                    </p:spPr>
                  </p:pic>
                </p:oleObj>
              </mc:Fallback>
            </mc:AlternateContent>
          </a:graphicData>
        </a:graphic>
      </p:graphicFrame>
      <p:sp>
        <p:nvSpPr>
          <p:cNvPr id="12" name="TextBox 11"/>
          <p:cNvSpPr txBox="1"/>
          <p:nvPr/>
        </p:nvSpPr>
        <p:spPr>
          <a:xfrm>
            <a:off x="4631228" y="1401264"/>
            <a:ext cx="1433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3" name="Object 12"/>
          <p:cNvGraphicFramePr>
            <a:graphicFrameLocks noChangeAspect="1"/>
          </p:cNvGraphicFramePr>
          <p:nvPr/>
        </p:nvGraphicFramePr>
        <p:xfrm>
          <a:off x="5892800" y="1249236"/>
          <a:ext cx="2415822" cy="827276"/>
        </p:xfrm>
        <a:graphic>
          <a:graphicData uri="http://schemas.openxmlformats.org/presentationml/2006/ole">
            <mc:AlternateContent xmlns:mc="http://schemas.openxmlformats.org/markup-compatibility/2006">
              <mc:Choice xmlns:v="urn:schemas-microsoft-com:vml" Requires="v">
                <p:oleObj spid="_x0000_s262148" name="Equation" r:id="rId9" imgW="1218671" imgH="393529" progId="Equation.DSMT4">
                  <p:embed/>
                </p:oleObj>
              </mc:Choice>
              <mc:Fallback>
                <p:oleObj name="Equation" r:id="rId9" imgW="1218671" imgH="393529"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800" y="1249236"/>
                        <a:ext cx="2415822" cy="827276"/>
                      </a:xfrm>
                      <a:prstGeom prst="rect">
                        <a:avLst/>
                      </a:prstGeom>
                      <a:noFill/>
                    </p:spPr>
                  </p:pic>
                </p:oleObj>
              </mc:Fallback>
            </mc:AlternateContent>
          </a:graphicData>
        </a:graphic>
      </p:graphicFrame>
      <p:sp>
        <p:nvSpPr>
          <p:cNvPr id="14" name="TextBox 13"/>
          <p:cNvSpPr txBox="1"/>
          <p:nvPr/>
        </p:nvSpPr>
        <p:spPr>
          <a:xfrm>
            <a:off x="15788" y="2213845"/>
            <a:ext cx="87940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Khi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biểu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thức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X(2k)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X(2k+1)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viết</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lại</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như</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15" name="Rectangle 12"/>
          <p:cNvSpPr>
            <a:spLocks noChangeArrowheads="1"/>
          </p:cNvSpPr>
          <p:nvPr/>
        </p:nvSpPr>
        <p:spPr bwMode="auto">
          <a:xfrm>
            <a:off x="824088" y="3215302"/>
            <a:ext cx="2483007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6" name="Object 15"/>
          <p:cNvGraphicFramePr>
            <a:graphicFrameLocks noChangeAspect="1"/>
          </p:cNvGraphicFramePr>
          <p:nvPr/>
        </p:nvGraphicFramePr>
        <p:xfrm>
          <a:off x="699911" y="3018606"/>
          <a:ext cx="3588722" cy="1171503"/>
        </p:xfrm>
        <a:graphic>
          <a:graphicData uri="http://schemas.openxmlformats.org/presentationml/2006/ole">
            <mc:AlternateContent xmlns:mc="http://schemas.openxmlformats.org/markup-compatibility/2006">
              <mc:Choice xmlns:v="urn:schemas-microsoft-com:vml" Requires="v">
                <p:oleObj spid="_x0000_s262149" name="Equation" r:id="rId10" imgW="1422360" imgH="545760" progId="Equation.DSMT4">
                  <p:embed/>
                </p:oleObj>
              </mc:Choice>
              <mc:Fallback>
                <p:oleObj name="Equation" r:id="rId10" imgW="1422360" imgH="545760" progId="Equation.DSMT4">
                  <p:embed/>
                  <p:pic>
                    <p:nvPicPr>
                      <p:cNvPr id="16" name="Object 15"/>
                      <p:cNvPicPr>
                        <a:picLocks noChangeAspect="1" noChangeArrowheads="1"/>
                      </p:cNvPicPr>
                      <p:nvPr/>
                    </p:nvPicPr>
                    <p:blipFill>
                      <a:blip r:embed="rId11"/>
                      <a:srcRect/>
                      <a:stretch>
                        <a:fillRect/>
                      </a:stretch>
                    </p:blipFill>
                    <p:spPr bwMode="auto">
                      <a:xfrm>
                        <a:off x="699911" y="3018606"/>
                        <a:ext cx="3588722" cy="1171503"/>
                      </a:xfrm>
                      <a:prstGeom prst="rect">
                        <a:avLst/>
                      </a:prstGeom>
                      <a:noFill/>
                    </p:spPr>
                  </p:pic>
                </p:oleObj>
              </mc:Fallback>
            </mc:AlternateContent>
          </a:graphicData>
        </a:graphic>
      </p:graphicFrame>
      <p:sp>
        <p:nvSpPr>
          <p:cNvPr id="17" name="Rectangle 14"/>
          <p:cNvSpPr>
            <a:spLocks noChangeArrowheads="1"/>
          </p:cNvSpPr>
          <p:nvPr/>
        </p:nvSpPr>
        <p:spPr bwMode="auto">
          <a:xfrm>
            <a:off x="824087" y="4989689"/>
            <a:ext cx="2285355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8" name="Object 17"/>
          <p:cNvGraphicFramePr>
            <a:graphicFrameLocks noChangeAspect="1"/>
          </p:cNvGraphicFramePr>
          <p:nvPr/>
        </p:nvGraphicFramePr>
        <p:xfrm>
          <a:off x="598310" y="4471650"/>
          <a:ext cx="3588723" cy="1184789"/>
        </p:xfrm>
        <a:graphic>
          <a:graphicData uri="http://schemas.openxmlformats.org/presentationml/2006/ole">
            <mc:AlternateContent xmlns:mc="http://schemas.openxmlformats.org/markup-compatibility/2006">
              <mc:Choice xmlns:v="urn:schemas-microsoft-com:vml" Requires="v">
                <p:oleObj spid="_x0000_s262150" name="Equation" r:id="rId12" imgW="1548728" imgH="545863" progId="Equation.DSMT4">
                  <p:embed/>
                </p:oleObj>
              </mc:Choice>
              <mc:Fallback>
                <p:oleObj name="Equation" r:id="rId12" imgW="1548728" imgH="545863" progId="Equation.DSMT4">
                  <p:embed/>
                  <p:pic>
                    <p:nvPicPr>
                      <p:cNvPr id="18"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8310" y="4471650"/>
                        <a:ext cx="3588723" cy="1184789"/>
                      </a:xfrm>
                      <a:prstGeom prst="rect">
                        <a:avLst/>
                      </a:prstGeom>
                      <a:noFill/>
                    </p:spPr>
                  </p:pic>
                </p:oleObj>
              </mc:Fallback>
            </mc:AlternateContent>
          </a:graphicData>
        </a:graphic>
      </p:graphicFrame>
      <p:sp>
        <p:nvSpPr>
          <p:cNvPr id="19" name="TextBox 18"/>
          <p:cNvSpPr txBox="1"/>
          <p:nvPr/>
        </p:nvSpPr>
        <p:spPr>
          <a:xfrm>
            <a:off x="4715894" y="3378597"/>
            <a:ext cx="1433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0" name="TextBox 19"/>
          <p:cNvSpPr txBox="1"/>
          <p:nvPr/>
        </p:nvSpPr>
        <p:spPr>
          <a:xfrm>
            <a:off x="4724322" y="4827616"/>
            <a:ext cx="14336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endPar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1" name="Object 20"/>
          <p:cNvGraphicFramePr>
            <a:graphicFrameLocks noChangeAspect="1"/>
          </p:cNvGraphicFramePr>
          <p:nvPr/>
        </p:nvGraphicFramePr>
        <p:xfrm>
          <a:off x="5892800" y="3190719"/>
          <a:ext cx="2415822" cy="827276"/>
        </p:xfrm>
        <a:graphic>
          <a:graphicData uri="http://schemas.openxmlformats.org/presentationml/2006/ole">
            <mc:AlternateContent xmlns:mc="http://schemas.openxmlformats.org/markup-compatibility/2006">
              <mc:Choice xmlns:v="urn:schemas-microsoft-com:vml" Requires="v">
                <p:oleObj spid="_x0000_s262151" name="Equation" r:id="rId14" imgW="1218960" imgH="393480" progId="Equation.DSMT4">
                  <p:embed/>
                </p:oleObj>
              </mc:Choice>
              <mc:Fallback>
                <p:oleObj name="Equation" r:id="rId14" imgW="1218960" imgH="393480" progId="Equation.DSMT4">
                  <p:embed/>
                  <p:pic>
                    <p:nvPicPr>
                      <p:cNvPr id="21" name="Object 20"/>
                      <p:cNvPicPr>
                        <a:picLocks noChangeAspect="1" noChangeArrowheads="1"/>
                      </p:cNvPicPr>
                      <p:nvPr/>
                    </p:nvPicPr>
                    <p:blipFill>
                      <a:blip r:embed="rId15"/>
                      <a:srcRect/>
                      <a:stretch>
                        <a:fillRect/>
                      </a:stretch>
                    </p:blipFill>
                    <p:spPr bwMode="auto">
                      <a:xfrm>
                        <a:off x="5892800" y="3190719"/>
                        <a:ext cx="2415822" cy="827276"/>
                      </a:xfrm>
                      <a:prstGeom prst="rect">
                        <a:avLst/>
                      </a:prstGeom>
                      <a:noFill/>
                    </p:spPr>
                  </p:pic>
                </p:oleObj>
              </mc:Fallback>
            </mc:AlternateContent>
          </a:graphicData>
        </a:graphic>
      </p:graphicFrame>
      <p:graphicFrame>
        <p:nvGraphicFramePr>
          <p:cNvPr id="22" name="Object 21"/>
          <p:cNvGraphicFramePr>
            <a:graphicFrameLocks noChangeAspect="1"/>
          </p:cNvGraphicFramePr>
          <p:nvPr/>
        </p:nvGraphicFramePr>
        <p:xfrm>
          <a:off x="5892800" y="4675588"/>
          <a:ext cx="2415822" cy="827276"/>
        </p:xfrm>
        <a:graphic>
          <a:graphicData uri="http://schemas.openxmlformats.org/presentationml/2006/ole">
            <mc:AlternateContent xmlns:mc="http://schemas.openxmlformats.org/markup-compatibility/2006">
              <mc:Choice xmlns:v="urn:schemas-microsoft-com:vml" Requires="v">
                <p:oleObj spid="_x0000_s262152" name="Equation" r:id="rId16" imgW="1218960" imgH="393480" progId="Equation.DSMT4">
                  <p:embed/>
                </p:oleObj>
              </mc:Choice>
              <mc:Fallback>
                <p:oleObj name="Equation" r:id="rId16" imgW="1218960" imgH="393480" progId="Equation.DSMT4">
                  <p:embed/>
                  <p:pic>
                    <p:nvPicPr>
                      <p:cNvPr id="22" name="Object 21"/>
                      <p:cNvPicPr>
                        <a:picLocks noChangeAspect="1" noChangeArrowheads="1"/>
                      </p:cNvPicPr>
                      <p:nvPr/>
                    </p:nvPicPr>
                    <p:blipFill>
                      <a:blip r:embed="rId17"/>
                      <a:srcRect/>
                      <a:stretch>
                        <a:fillRect/>
                      </a:stretch>
                    </p:blipFill>
                    <p:spPr bwMode="auto">
                      <a:xfrm>
                        <a:off x="5892800" y="4675588"/>
                        <a:ext cx="2415822" cy="827276"/>
                      </a:xfrm>
                      <a:prstGeom prst="rect">
                        <a:avLst/>
                      </a:prstGeom>
                      <a:noFill/>
                    </p:spPr>
                  </p:pic>
                </p:oleObj>
              </mc:Fallback>
            </mc:AlternateContent>
          </a:graphicData>
        </a:graphic>
      </p:graphicFrame>
    </p:spTree>
    <p:extLst>
      <p:ext uri="{BB962C8B-B14F-4D97-AF65-F5344CB8AC3E}">
        <p14:creationId xmlns:p14="http://schemas.microsoft.com/office/powerpoint/2010/main" val="2631919010"/>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8955"/>
            <a:ext cx="12191999" cy="983283"/>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Việc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tính toán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g­(n)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và</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h(n)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công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thức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trên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sử</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dụng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những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để</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tính các DFT N/2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điểm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mô</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tả</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hình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Rectangle 2"/>
          <p:cNvSpPr>
            <a:spLocks noChangeArrowheads="1"/>
          </p:cNvSpPr>
          <p:nvPr/>
        </p:nvSpPr>
        <p:spPr bwMode="auto">
          <a:xfrm>
            <a:off x="-223011" y="2302933"/>
            <a:ext cx="2102769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1030147" y="1212238"/>
          <a:ext cx="8854633" cy="5385332"/>
        </p:xfrm>
        <a:graphic>
          <a:graphicData uri="http://schemas.openxmlformats.org/presentationml/2006/ole">
            <mc:AlternateContent xmlns:mc="http://schemas.openxmlformats.org/markup-compatibility/2006">
              <mc:Choice xmlns:v="urn:schemas-microsoft-com:vml" Requires="v">
                <p:oleObj spid="_x0000_s263169" name="Visio" r:id="rId3" imgW="5133919" imgH="3505376" progId="Visio.Drawing.15">
                  <p:embed/>
                </p:oleObj>
              </mc:Choice>
              <mc:Fallback>
                <p:oleObj name="Visio" r:id="rId3" imgW="5133919" imgH="3505376"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147" y="1212238"/>
                        <a:ext cx="8854633" cy="5385332"/>
                      </a:xfrm>
                      <a:prstGeom prst="rect">
                        <a:avLst/>
                      </a:prstGeom>
                      <a:noFill/>
                    </p:spPr>
                  </p:pic>
                </p:oleObj>
              </mc:Fallback>
            </mc:AlternateContent>
          </a:graphicData>
        </a:graphic>
      </p:graphicFrame>
    </p:spTree>
    <p:extLst>
      <p:ext uri="{BB962C8B-B14F-4D97-AF65-F5344CB8AC3E}">
        <p14:creationId xmlns:p14="http://schemas.microsoft.com/office/powerpoint/2010/main" val="3707756176"/>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2511"/>
            <a:ext cx="12192000" cy="1014380"/>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Chúng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ta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thấy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rằng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việc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tính toán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cơ</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bản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minh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họa</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liên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quan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đến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việc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thực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hiện</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đồ</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thị</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cánh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bướm</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trình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bày</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trong</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hình</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vẽ</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564444" y="1636890"/>
          <a:ext cx="8737600" cy="2472266"/>
        </p:xfrm>
        <a:graphic>
          <a:graphicData uri="http://schemas.openxmlformats.org/presentationml/2006/ole">
            <mc:AlternateContent xmlns:mc="http://schemas.openxmlformats.org/markup-compatibility/2006">
              <mc:Choice xmlns:v="urn:schemas-microsoft-com:vml" Requires="v">
                <p:oleObj spid="_x0000_s264193" name="Visio" r:id="rId3" imgW="4181568" imgH="1076138" progId="Visio.Drawing.15">
                  <p:embed/>
                </p:oleObj>
              </mc:Choice>
              <mc:Fallback>
                <p:oleObj name="Visio" r:id="rId3" imgW="4181568" imgH="1076138" progId="Visio.Drawing.15">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444" y="1636890"/>
                        <a:ext cx="8737600" cy="2472266"/>
                      </a:xfrm>
                      <a:prstGeom prst="rect">
                        <a:avLst/>
                      </a:prstGeom>
                      <a:noFill/>
                    </p:spPr>
                  </p:pic>
                </p:oleObj>
              </mc:Fallback>
            </mc:AlternateContent>
          </a:graphicData>
        </a:graphic>
      </p:graphicFrame>
    </p:spTree>
    <p:extLst>
      <p:ext uri="{BB962C8B-B14F-4D97-AF65-F5344CB8AC3E}">
        <p14:creationId xmlns:p14="http://schemas.microsoft.com/office/powerpoint/2010/main" val="2493159947"/>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1600" y="169236"/>
            <a:ext cx="1052563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Thuật</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toán FFT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phân</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chia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tần</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số</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8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điểm</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được</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minh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họa</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như</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Object 4"/>
          <p:cNvGraphicFramePr>
            <a:graphicFrameLocks noChangeAspect="1"/>
          </p:cNvGraphicFramePr>
          <p:nvPr/>
        </p:nvGraphicFramePr>
        <p:xfrm>
          <a:off x="936978" y="1123343"/>
          <a:ext cx="9091949" cy="5057422"/>
        </p:xfrm>
        <a:graphic>
          <a:graphicData uri="http://schemas.openxmlformats.org/presentationml/2006/ole">
            <mc:AlternateContent xmlns:mc="http://schemas.openxmlformats.org/markup-compatibility/2006">
              <mc:Choice xmlns:v="urn:schemas-microsoft-com:vml" Requires="v">
                <p:oleObj spid="_x0000_s265217" name="Visio" r:id="rId3" imgW="5229281" imgH="2714658" progId="Visio.Drawing.15">
                  <p:embed/>
                </p:oleObj>
              </mc:Choice>
              <mc:Fallback>
                <p:oleObj name="Visio" r:id="rId3" imgW="5229281" imgH="2714658" progId="Visio.Drawing.15">
                  <p:embed/>
                  <p:pic>
                    <p:nvPicPr>
                      <p:cNvPr id="5" name="Object 4"/>
                      <p:cNvPicPr>
                        <a:picLocks noChangeAspect="1" noChangeArrowheads="1"/>
                      </p:cNvPicPr>
                      <p:nvPr/>
                    </p:nvPicPr>
                    <p:blipFill>
                      <a:blip r:embed="rId4"/>
                      <a:srcRect/>
                      <a:stretch>
                        <a:fillRect/>
                      </a:stretch>
                    </p:blipFill>
                    <p:spPr bwMode="auto">
                      <a:xfrm>
                        <a:off x="936978" y="1123343"/>
                        <a:ext cx="9091949" cy="5057422"/>
                      </a:xfrm>
                      <a:prstGeom prst="rect">
                        <a:avLst/>
                      </a:prstGeom>
                      <a:noFill/>
                    </p:spPr>
                  </p:pic>
                </p:oleObj>
              </mc:Fallback>
            </mc:AlternateContent>
          </a:graphicData>
        </a:graphic>
      </p:graphicFrame>
      <p:sp>
        <p:nvSpPr>
          <p:cNvPr id="6" name="Rectangle 3"/>
          <p:cNvSpPr>
            <a:spLocks noChangeArrowheads="1"/>
          </p:cNvSpPr>
          <p:nvPr/>
        </p:nvSpPr>
        <p:spPr bwMode="auto">
          <a:xfrm>
            <a:off x="0" y="3171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Calibri"/>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2297874"/>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 y="64812"/>
            <a:ext cx="1228246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Xác</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định</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các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giá</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trị</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X(k)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của</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dãy</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x(n)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thuật</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toán FFT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phân</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thia</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theo</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tần</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số</a:t>
            </a: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5" name="Object 4"/>
          <p:cNvGraphicFramePr>
            <a:graphicFrameLocks noChangeAspect="1"/>
          </p:cNvGraphicFramePr>
          <p:nvPr/>
        </p:nvGraphicFramePr>
        <p:xfrm>
          <a:off x="1557943" y="705653"/>
          <a:ext cx="4583289" cy="626533"/>
        </p:xfrm>
        <a:graphic>
          <a:graphicData uri="http://schemas.openxmlformats.org/presentationml/2006/ole">
            <mc:AlternateContent xmlns:mc="http://schemas.openxmlformats.org/markup-compatibility/2006">
              <mc:Choice xmlns:v="urn:schemas-microsoft-com:vml" Requires="v">
                <p:oleObj spid="_x0000_s266241" name="Equation" r:id="rId3" imgW="1524000" imgH="254000" progId="Equation.DSMT4">
                  <p:embed/>
                </p:oleObj>
              </mc:Choice>
              <mc:Fallback>
                <p:oleObj name="Equation" r:id="rId3" imgW="1524000" imgH="2540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7943" y="705653"/>
                        <a:ext cx="4583289" cy="626533"/>
                      </a:xfrm>
                      <a:prstGeom prst="rect">
                        <a:avLst/>
                      </a:prstGeom>
                      <a:noFill/>
                    </p:spPr>
                  </p:pic>
                </p:oleObj>
              </mc:Fallback>
            </mc:AlternateContent>
          </a:graphicData>
        </a:graphic>
      </p:graphicFrame>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1241779" y="1546578"/>
          <a:ext cx="9426222" cy="5215466"/>
        </p:xfrm>
        <a:graphic>
          <a:graphicData uri="http://schemas.openxmlformats.org/presentationml/2006/ole">
            <mc:AlternateContent xmlns:mc="http://schemas.openxmlformats.org/markup-compatibility/2006">
              <mc:Choice xmlns:v="urn:schemas-microsoft-com:vml" Requires="v">
                <p:oleObj spid="_x0000_s266242" name="Visio" r:id="rId5" imgW="5419582" imgH="2876607" progId="Visio.Drawing.15">
                  <p:embed/>
                </p:oleObj>
              </mc:Choice>
              <mc:Fallback>
                <p:oleObj name="Visio" r:id="rId5" imgW="5419582" imgH="2876607" progId="Visio.Drawing.15">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779" y="1546578"/>
                        <a:ext cx="9426222" cy="5215466"/>
                      </a:xfrm>
                      <a:prstGeom prst="rect">
                        <a:avLst/>
                      </a:prstGeom>
                      <a:noFill/>
                    </p:spPr>
                  </p:pic>
                </p:oleObj>
              </mc:Fallback>
            </mc:AlternateContent>
          </a:graphicData>
        </a:graphic>
      </p:graphicFrame>
    </p:spTree>
    <p:extLst>
      <p:ext uri="{BB962C8B-B14F-4D97-AF65-F5344CB8AC3E}">
        <p14:creationId xmlns:p14="http://schemas.microsoft.com/office/powerpoint/2010/main" val="29574113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629400"/>
          </a:xfrm>
        </p:spPr>
        <p:txBody>
          <a:bodyPr>
            <a:noAutofit/>
          </a:bodyPr>
          <a:lstStyle/>
          <a:p>
            <a:pPr>
              <a:buNone/>
            </a:pPr>
            <a:r>
              <a:rPr lang="en-US" sz="2200" b="1">
                <a:solidFill>
                  <a:srgbClr val="3122F6"/>
                </a:solidFill>
              </a:rPr>
              <a:t>1.2. Các </a:t>
            </a:r>
            <a:r>
              <a:rPr lang="en-US" sz="2200" b="1" err="1">
                <a:solidFill>
                  <a:srgbClr val="3122F6"/>
                </a:solidFill>
              </a:rPr>
              <a:t>tín</a:t>
            </a:r>
            <a:r>
              <a:rPr lang="en-US" sz="2200" b="1">
                <a:solidFill>
                  <a:srgbClr val="3122F6"/>
                </a:solidFill>
              </a:rPr>
              <a:t> </a:t>
            </a:r>
            <a:r>
              <a:rPr lang="en-US" sz="2200" b="1" err="1">
                <a:solidFill>
                  <a:srgbClr val="3122F6"/>
                </a:solidFill>
              </a:rPr>
              <a:t>hiệu</a:t>
            </a:r>
            <a:r>
              <a:rPr lang="en-US" sz="2200" b="1">
                <a:solidFill>
                  <a:srgbClr val="3122F6"/>
                </a:solidFill>
              </a:rPr>
              <a:t> </a:t>
            </a:r>
            <a:r>
              <a:rPr lang="en-US" sz="2200" b="1" err="1">
                <a:solidFill>
                  <a:srgbClr val="3122F6"/>
                </a:solidFill>
              </a:rPr>
              <a:t>với</a:t>
            </a:r>
            <a:r>
              <a:rPr lang="en-US" sz="2200" b="1">
                <a:solidFill>
                  <a:srgbClr val="3122F6"/>
                </a:solidFill>
              </a:rPr>
              <a:t> </a:t>
            </a:r>
            <a:r>
              <a:rPr lang="en-US" sz="2200" b="1" err="1">
                <a:solidFill>
                  <a:srgbClr val="3122F6"/>
                </a:solidFill>
              </a:rPr>
              <a:t>thời</a:t>
            </a:r>
            <a:r>
              <a:rPr lang="en-US" sz="2200" b="1">
                <a:solidFill>
                  <a:srgbClr val="3122F6"/>
                </a:solidFill>
              </a:rPr>
              <a:t> </a:t>
            </a:r>
            <a:r>
              <a:rPr lang="en-US" sz="2200" b="1" err="1">
                <a:solidFill>
                  <a:srgbClr val="3122F6"/>
                </a:solidFill>
              </a:rPr>
              <a:t>gian</a:t>
            </a:r>
            <a:r>
              <a:rPr lang="en-US" sz="2200" b="1">
                <a:solidFill>
                  <a:srgbClr val="3122F6"/>
                </a:solidFill>
              </a:rPr>
              <a:t> </a:t>
            </a:r>
            <a:r>
              <a:rPr lang="en-US" sz="2200" b="1" err="1">
                <a:solidFill>
                  <a:srgbClr val="3122F6"/>
                </a:solidFill>
              </a:rPr>
              <a:t>rời</a:t>
            </a:r>
            <a:r>
              <a:rPr lang="en-US" sz="2200" b="1">
                <a:solidFill>
                  <a:srgbClr val="3122F6"/>
                </a:solidFill>
              </a:rPr>
              <a:t> </a:t>
            </a:r>
            <a:r>
              <a:rPr lang="en-US" sz="2200" b="1" err="1">
                <a:solidFill>
                  <a:srgbClr val="3122F6"/>
                </a:solidFill>
              </a:rPr>
              <a:t>rạc</a:t>
            </a:r>
            <a:r>
              <a:rPr lang="en-US" sz="2200" b="1">
                <a:solidFill>
                  <a:srgbClr val="3122F6"/>
                </a:solidFill>
              </a:rPr>
              <a:t>:</a:t>
            </a:r>
          </a:p>
          <a:p>
            <a:pPr>
              <a:buNone/>
            </a:pPr>
            <a:r>
              <a:rPr lang="en-US" sz="2200" b="1">
                <a:solidFill>
                  <a:srgbClr val="3122F6"/>
                </a:solidFill>
              </a:rPr>
              <a:t>1.2.1. </a:t>
            </a:r>
            <a:r>
              <a:rPr lang="en-US" sz="2200" b="1" err="1">
                <a:solidFill>
                  <a:srgbClr val="3122F6"/>
                </a:solidFill>
              </a:rPr>
              <a:t>Định</a:t>
            </a:r>
            <a:r>
              <a:rPr lang="en-US" sz="2200" b="1">
                <a:solidFill>
                  <a:srgbClr val="3122F6"/>
                </a:solidFill>
              </a:rPr>
              <a:t> </a:t>
            </a:r>
            <a:r>
              <a:rPr lang="en-US" sz="2200" b="1" err="1">
                <a:solidFill>
                  <a:srgbClr val="3122F6"/>
                </a:solidFill>
              </a:rPr>
              <a:t>nghĩa</a:t>
            </a:r>
            <a:r>
              <a:rPr lang="en-US" sz="2200" b="1">
                <a:solidFill>
                  <a:srgbClr val="3122F6"/>
                </a:solidFill>
              </a:rPr>
              <a:t>:</a:t>
            </a:r>
          </a:p>
          <a:p>
            <a:pPr algn="just">
              <a:buNone/>
            </a:pPr>
            <a:r>
              <a:rPr lang="en-US" sz="2200" i="1">
                <a:solidFill>
                  <a:srgbClr val="3122F6"/>
                </a:solidFill>
              </a:rPr>
              <a:t>a. </a:t>
            </a:r>
            <a:r>
              <a:rPr lang="en-US" sz="2200" i="1" err="1">
                <a:solidFill>
                  <a:srgbClr val="3122F6"/>
                </a:solidFill>
              </a:rPr>
              <a:t>Định</a:t>
            </a:r>
            <a:r>
              <a:rPr lang="en-US" sz="2200" i="1">
                <a:solidFill>
                  <a:srgbClr val="3122F6"/>
                </a:solidFill>
              </a:rPr>
              <a:t> </a:t>
            </a:r>
            <a:r>
              <a:rPr lang="en-US" sz="2200" i="1" err="1">
                <a:solidFill>
                  <a:srgbClr val="3122F6"/>
                </a:solidFill>
              </a:rPr>
              <a:t>nghĩa</a:t>
            </a:r>
            <a:r>
              <a:rPr lang="en-US" sz="2200" i="1">
                <a:solidFill>
                  <a:srgbClr val="3122F6"/>
                </a:solidFill>
              </a:rPr>
              <a:t>:</a:t>
            </a:r>
          </a:p>
          <a:p>
            <a:pPr lvl="1" algn="just">
              <a:buFont typeface="Wingdings" panose="05000000000000000000" pitchFamily="2" charset="2"/>
              <a:buChar char="v"/>
            </a:pPr>
            <a:r>
              <a:rPr lang="de-DE" sz="2200">
                <a:latin typeface="Times New Roman" panose="02020603050405020304" pitchFamily="18" charset="0"/>
                <a:cs typeface="Times New Roman" panose="02020603050405020304" pitchFamily="18" charset="0"/>
              </a:rPr>
              <a:t>Tín hiệu rời rạc là tín hiệu được biểu diễn bởi một dãy các giá trị thực hoặc phức. Nếu tín hiệu được hình thành bởi các giá trị thực thì tín hiệu được gọi là tín hiệu thực.Nếu tín hiệu được hình thành bởi các giá trị phức thì tín hiệu được gọi là tín hiệu phức. </a:t>
            </a:r>
          </a:p>
          <a:p>
            <a:pPr algn="just">
              <a:buNone/>
            </a:pPr>
            <a:r>
              <a:rPr lang="en-US" sz="2200" i="1">
                <a:solidFill>
                  <a:srgbClr val="3122F6"/>
                </a:solidFill>
              </a:rPr>
              <a:t>b. </a:t>
            </a:r>
            <a:r>
              <a:rPr lang="en-US" sz="2200" i="1" err="1">
                <a:solidFill>
                  <a:srgbClr val="3122F6"/>
                </a:solidFill>
              </a:rPr>
              <a:t>Kí</a:t>
            </a:r>
            <a:r>
              <a:rPr lang="en-US" sz="2200" i="1">
                <a:solidFill>
                  <a:srgbClr val="3122F6"/>
                </a:solidFill>
              </a:rPr>
              <a:t> </a:t>
            </a:r>
            <a:r>
              <a:rPr lang="en-US" sz="2200" i="1" err="1">
                <a:solidFill>
                  <a:srgbClr val="3122F6"/>
                </a:solidFill>
              </a:rPr>
              <a:t>hiệu</a:t>
            </a:r>
            <a:r>
              <a:rPr lang="en-US" sz="2200" i="1">
                <a:solidFill>
                  <a:srgbClr val="3122F6"/>
                </a:solidFill>
              </a:rPr>
              <a:t>:</a:t>
            </a:r>
          </a:p>
          <a:p>
            <a:pPr algn="just">
              <a:buNone/>
            </a:pPr>
            <a:r>
              <a:rPr lang="en-US" sz="2200"/>
              <a:t>	- </a:t>
            </a:r>
            <a:r>
              <a:rPr lang="vi-VN" sz="2200"/>
              <a:t>Kí hiệu tín hiệu rời rạc: x(nT</a:t>
            </a:r>
            <a:r>
              <a:rPr lang="vi-VN" sz="2200" baseline="-25000"/>
              <a:t>s</a:t>
            </a:r>
            <a:r>
              <a:rPr lang="vi-VN" sz="2200"/>
              <a:t>). </a:t>
            </a:r>
            <a:endParaRPr lang="en-US" sz="2200"/>
          </a:p>
          <a:p>
            <a:pPr algn="just">
              <a:buNone/>
            </a:pPr>
            <a:r>
              <a:rPr lang="en-US" sz="2200"/>
              <a:t>	</a:t>
            </a:r>
            <a:r>
              <a:rPr lang="vi-VN" sz="2200"/>
              <a:t>Trong đó</a:t>
            </a:r>
            <a:r>
              <a:rPr lang="en-US" sz="2200"/>
              <a:t>: 	</a:t>
            </a:r>
            <a:r>
              <a:rPr lang="vi-VN" sz="2200"/>
              <a:t> nT</a:t>
            </a:r>
            <a:r>
              <a:rPr lang="vi-VN" sz="2200" baseline="-25000"/>
              <a:t>s</a:t>
            </a:r>
            <a:r>
              <a:rPr lang="en-US" sz="2200"/>
              <a:t> : </a:t>
            </a:r>
            <a:r>
              <a:rPr lang="vi-VN" sz="2200"/>
              <a:t>biến độc lập</a:t>
            </a:r>
            <a:r>
              <a:rPr lang="en-US" sz="2200"/>
              <a:t>.</a:t>
            </a:r>
          </a:p>
          <a:p>
            <a:pPr algn="just">
              <a:buNone/>
            </a:pPr>
            <a:r>
              <a:rPr lang="en-US" sz="2200"/>
              <a:t>			 </a:t>
            </a:r>
            <a:r>
              <a:rPr lang="vi-VN" sz="2200"/>
              <a:t>n</a:t>
            </a:r>
            <a:r>
              <a:rPr lang="en-US" sz="2200"/>
              <a:t>    :</a:t>
            </a:r>
            <a:r>
              <a:rPr lang="vi-VN" sz="2200"/>
              <a:t> số nguyên</a:t>
            </a:r>
            <a:endParaRPr lang="en-US" sz="2200"/>
          </a:p>
          <a:p>
            <a:pPr algn="just">
              <a:buNone/>
            </a:pPr>
            <a:r>
              <a:rPr lang="en-US" sz="2200"/>
              <a:t>			 </a:t>
            </a:r>
            <a:r>
              <a:rPr lang="vi-VN" sz="2200"/>
              <a:t>T</a:t>
            </a:r>
            <a:r>
              <a:rPr lang="vi-VN" sz="2200" baseline="-25000"/>
              <a:t>s</a:t>
            </a:r>
            <a:r>
              <a:rPr lang="en-US" sz="2200" baseline="-25000"/>
              <a:t>   </a:t>
            </a:r>
            <a:r>
              <a:rPr lang="vi-VN" sz="2200"/>
              <a:t> </a:t>
            </a:r>
            <a:r>
              <a:rPr lang="en-US" sz="2200"/>
              <a:t>:</a:t>
            </a:r>
            <a:r>
              <a:rPr lang="vi-VN" sz="2200"/>
              <a:t>l</a:t>
            </a:r>
            <a:r>
              <a:rPr lang="en-US" sz="2200"/>
              <a:t>à </a:t>
            </a:r>
            <a:r>
              <a:rPr lang="vi-VN" sz="2200"/>
              <a:t>chu kỳ lấy mẫu.</a:t>
            </a:r>
            <a:endParaRPr lang="en-US" sz="2200"/>
          </a:p>
          <a:p>
            <a:pPr algn="just">
              <a:buNone/>
            </a:pPr>
            <a:r>
              <a:rPr lang="en-US" sz="2200"/>
              <a:t>	- </a:t>
            </a:r>
            <a:r>
              <a:rPr lang="vi-VN" sz="2200"/>
              <a:t>Chuẩn hóa biến độc lập nT</a:t>
            </a:r>
            <a:r>
              <a:rPr lang="vi-VN" sz="2200" baseline="-25000"/>
              <a:t>s</a:t>
            </a:r>
            <a:r>
              <a:rPr lang="vi-VN" sz="2200"/>
              <a:t> bởi chu kỳ lấy mẫu T</a:t>
            </a:r>
            <a:r>
              <a:rPr lang="vi-VN" sz="2200" baseline="-25000"/>
              <a:t>s</a:t>
            </a:r>
            <a:r>
              <a:rPr lang="vi-VN" sz="2200"/>
              <a:t> như sau:</a:t>
            </a:r>
            <a:endParaRPr lang="en-US" sz="2200"/>
          </a:p>
          <a:p>
            <a:pPr algn="just"/>
            <a:endParaRPr lang="en-US" sz="2200"/>
          </a:p>
          <a:p>
            <a:pPr algn="just">
              <a:buNone/>
            </a:pPr>
            <a:endParaRPr lang="en-US" sz="2200"/>
          </a:p>
          <a:p>
            <a:pPr algn="just">
              <a:buNone/>
            </a:pPr>
            <a:r>
              <a:rPr lang="en-US" sz="2200"/>
              <a:t>	- </a:t>
            </a:r>
            <a:r>
              <a:rPr lang="en-US" sz="2200" err="1"/>
              <a:t>Tín</a:t>
            </a:r>
            <a:r>
              <a:rPr lang="en-US" sz="2200"/>
              <a:t> </a:t>
            </a:r>
            <a:r>
              <a:rPr lang="en-US" sz="2200" err="1"/>
              <a:t>hiệu</a:t>
            </a:r>
            <a:r>
              <a:rPr lang="en-US" sz="2200"/>
              <a:t> </a:t>
            </a:r>
            <a:r>
              <a:rPr lang="en-US" sz="2200" err="1"/>
              <a:t>rời</a:t>
            </a:r>
            <a:r>
              <a:rPr lang="en-US" sz="2200"/>
              <a:t> </a:t>
            </a:r>
            <a:r>
              <a:rPr lang="en-US" sz="2200" err="1"/>
              <a:t>rạc</a:t>
            </a:r>
            <a:r>
              <a:rPr lang="en-US" sz="2200"/>
              <a:t> </a:t>
            </a:r>
            <a:r>
              <a:rPr lang="en-US" sz="2200" err="1"/>
              <a:t>được</a:t>
            </a:r>
            <a:r>
              <a:rPr lang="en-US" sz="2200"/>
              <a:t> </a:t>
            </a:r>
            <a:r>
              <a:rPr lang="en-US" sz="2200" err="1"/>
              <a:t>kí</a:t>
            </a:r>
            <a:r>
              <a:rPr lang="en-US" sz="2200"/>
              <a:t> </a:t>
            </a:r>
            <a:r>
              <a:rPr lang="en-US" sz="2200" err="1"/>
              <a:t>hiệu</a:t>
            </a:r>
            <a:r>
              <a:rPr lang="en-US" sz="2200"/>
              <a:t> </a:t>
            </a:r>
            <a:r>
              <a:rPr lang="en-US" sz="2200" err="1"/>
              <a:t>sau</a:t>
            </a:r>
            <a:r>
              <a:rPr lang="en-US" sz="2200"/>
              <a:t> </a:t>
            </a:r>
            <a:r>
              <a:rPr lang="en-US" sz="2200" err="1"/>
              <a:t>khi</a:t>
            </a:r>
            <a:r>
              <a:rPr lang="en-US" sz="2200"/>
              <a:t> </a:t>
            </a:r>
            <a:r>
              <a:rPr lang="en-US" sz="2200" err="1"/>
              <a:t>chuẩn</a:t>
            </a:r>
            <a:r>
              <a:rPr lang="en-US" sz="2200"/>
              <a:t> </a:t>
            </a:r>
            <a:r>
              <a:rPr lang="en-US" sz="2200" err="1"/>
              <a:t>hóa</a:t>
            </a:r>
            <a:r>
              <a:rPr lang="en-US" sz="2200"/>
              <a:t>: x(n)</a:t>
            </a:r>
          </a:p>
          <a:p>
            <a:pPr algn="just"/>
            <a:endParaRPr lang="en-US" sz="2200"/>
          </a:p>
          <a:p>
            <a:pPr algn="just"/>
            <a:endParaRPr lang="en-US" sz="2200"/>
          </a:p>
          <a:p>
            <a:pPr algn="just">
              <a:buNone/>
            </a:pPr>
            <a:r>
              <a:rPr lang="vi-VN" sz="2200"/>
              <a:t>				</a:t>
            </a:r>
            <a:r>
              <a:rPr lang="en-US" sz="2200"/>
              <a:t> </a:t>
            </a:r>
          </a:p>
          <a:p>
            <a:pPr algn="just">
              <a:buNone/>
            </a:pPr>
            <a:endParaRPr lang="en-US" sz="2200"/>
          </a:p>
        </p:txBody>
      </p:sp>
      <p:sp>
        <p:nvSpPr>
          <p:cNvPr id="2969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9697" name="Object 1"/>
          <p:cNvGraphicFramePr>
            <a:graphicFrameLocks noChangeAspect="1"/>
          </p:cNvGraphicFramePr>
          <p:nvPr/>
        </p:nvGraphicFramePr>
        <p:xfrm>
          <a:off x="3544388" y="4656912"/>
          <a:ext cx="1524000" cy="838200"/>
        </p:xfrm>
        <a:graphic>
          <a:graphicData uri="http://schemas.openxmlformats.org/presentationml/2006/ole">
            <mc:AlternateContent xmlns:mc="http://schemas.openxmlformats.org/markup-compatibility/2006">
              <mc:Choice xmlns:v="urn:schemas-microsoft-com:vml" Requires="v">
                <p:oleObj spid="_x0000_s37889" name="Equation" r:id="rId3" imgW="508000" imgH="431800" progId="Equation.DSMT4">
                  <p:embed/>
                </p:oleObj>
              </mc:Choice>
              <mc:Fallback>
                <p:oleObj name="Equation" r:id="rId3" imgW="508000" imgH="431800" progId="Equation.DSMT4">
                  <p:embed/>
                  <p:pic>
                    <p:nvPicPr>
                      <p:cNvPr id="2969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388" y="4656912"/>
                        <a:ext cx="1524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6051240" y="5674680"/>
              <a:ext cx="582840" cy="179640"/>
            </p14:xfrm>
          </p:contentPart>
        </mc:Choice>
        <mc:Fallback>
          <p:pic>
            <p:nvPicPr>
              <p:cNvPr id="2" name="Ink 1"/>
              <p:cNvPicPr/>
              <p:nvPr/>
            </p:nvPicPr>
            <p:blipFill>
              <a:blip r:embed="rId6"/>
              <a:stretch>
                <a:fillRect/>
              </a:stretch>
            </p:blipFill>
            <p:spPr>
              <a:xfrm>
                <a:off x="6035400" y="5611320"/>
                <a:ext cx="614160" cy="306360"/>
              </a:xfrm>
              <a:prstGeom prst="rect">
                <a:avLst/>
              </a:prstGeom>
            </p:spPr>
          </p:pic>
        </mc:Fallback>
      </mc:AlternateContent>
    </p:spTree>
    <p:extLst>
      <p:ext uri="{BB962C8B-B14F-4D97-AF65-F5344CB8AC3E}">
        <p14:creationId xmlns:p14="http://schemas.microsoft.com/office/powerpoint/2010/main" val="685266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69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7086600"/>
          </a:xfrm>
        </p:spPr>
        <p:txBody>
          <a:bodyPr>
            <a:normAutofit/>
          </a:bodyPr>
          <a:lstStyle/>
          <a:p>
            <a:pPr>
              <a:buNone/>
            </a:pPr>
            <a:r>
              <a:rPr lang="en-US" sz="2200"/>
              <a:t> </a:t>
            </a:r>
            <a:r>
              <a:rPr lang="en-US" sz="2200" i="1">
                <a:solidFill>
                  <a:srgbClr val="3122F6"/>
                </a:solidFill>
              </a:rPr>
              <a:t>c. </a:t>
            </a:r>
            <a:r>
              <a:rPr lang="en-US" sz="2200" i="1" err="1">
                <a:solidFill>
                  <a:srgbClr val="3122F6"/>
                </a:solidFill>
              </a:rPr>
              <a:t>Biểu</a:t>
            </a:r>
            <a:r>
              <a:rPr lang="en-US" sz="2200" i="1">
                <a:solidFill>
                  <a:srgbClr val="3122F6"/>
                </a:solidFill>
              </a:rPr>
              <a:t> </a:t>
            </a:r>
            <a:r>
              <a:rPr lang="en-US" sz="2200" i="1" err="1">
                <a:solidFill>
                  <a:srgbClr val="3122F6"/>
                </a:solidFill>
              </a:rPr>
              <a:t>diễn</a:t>
            </a:r>
            <a:r>
              <a:rPr lang="en-US" sz="2200" i="1">
                <a:solidFill>
                  <a:srgbClr val="3122F6"/>
                </a:solidFill>
              </a:rPr>
              <a:t> các </a:t>
            </a:r>
            <a:r>
              <a:rPr lang="en-US" sz="2200" i="1" err="1">
                <a:solidFill>
                  <a:srgbClr val="3122F6"/>
                </a:solidFill>
              </a:rPr>
              <a:t>tín</a:t>
            </a:r>
            <a:r>
              <a:rPr lang="en-US" sz="2200" i="1">
                <a:solidFill>
                  <a:srgbClr val="3122F6"/>
                </a:solidFill>
              </a:rPr>
              <a:t> </a:t>
            </a:r>
            <a:r>
              <a:rPr lang="en-US" sz="2200" i="1" err="1">
                <a:solidFill>
                  <a:srgbClr val="3122F6"/>
                </a:solidFill>
              </a:rPr>
              <a:t>hiệu</a:t>
            </a:r>
            <a:r>
              <a:rPr lang="en-US" sz="2200" i="1">
                <a:solidFill>
                  <a:srgbClr val="3122F6"/>
                </a:solidFill>
              </a:rPr>
              <a:t> </a:t>
            </a:r>
            <a:r>
              <a:rPr lang="en-US" sz="2200" i="1" err="1">
                <a:solidFill>
                  <a:srgbClr val="3122F6"/>
                </a:solidFill>
              </a:rPr>
              <a:t>rời</a:t>
            </a:r>
            <a:r>
              <a:rPr lang="en-US" sz="2200" i="1">
                <a:solidFill>
                  <a:srgbClr val="3122F6"/>
                </a:solidFill>
              </a:rPr>
              <a:t> </a:t>
            </a:r>
            <a:r>
              <a:rPr lang="en-US" sz="2200" i="1" err="1">
                <a:solidFill>
                  <a:srgbClr val="3122F6"/>
                </a:solidFill>
              </a:rPr>
              <a:t>rạc</a:t>
            </a:r>
            <a:r>
              <a:rPr lang="en-US" sz="2200" i="1">
                <a:solidFill>
                  <a:srgbClr val="3122F6"/>
                </a:solidFill>
              </a:rPr>
              <a:t>: </a:t>
            </a:r>
            <a:r>
              <a:rPr lang="en-US" sz="2200" i="1" err="1">
                <a:solidFill>
                  <a:srgbClr val="3122F6"/>
                </a:solidFill>
              </a:rPr>
              <a:t>Có</a:t>
            </a:r>
            <a:r>
              <a:rPr lang="en-US" sz="2200" i="1">
                <a:solidFill>
                  <a:srgbClr val="3122F6"/>
                </a:solidFill>
              </a:rPr>
              <a:t> 3 </a:t>
            </a:r>
            <a:r>
              <a:rPr lang="en-US" sz="2200" i="1" err="1">
                <a:solidFill>
                  <a:srgbClr val="3122F6"/>
                </a:solidFill>
              </a:rPr>
              <a:t>phương</a:t>
            </a:r>
            <a:r>
              <a:rPr lang="en-US" sz="2200" i="1">
                <a:solidFill>
                  <a:srgbClr val="3122F6"/>
                </a:solidFill>
              </a:rPr>
              <a:t> </a:t>
            </a:r>
            <a:r>
              <a:rPr lang="en-US" sz="2200" i="1" err="1">
                <a:solidFill>
                  <a:srgbClr val="3122F6"/>
                </a:solidFill>
              </a:rPr>
              <a:t>pháp</a:t>
            </a:r>
            <a:endParaRPr lang="en-US" sz="2200" i="1">
              <a:solidFill>
                <a:srgbClr val="3122F6"/>
              </a:solidFill>
            </a:endParaRPr>
          </a:p>
          <a:p>
            <a:pPr>
              <a:buNone/>
            </a:pPr>
            <a:r>
              <a:rPr lang="en-US" sz="2200"/>
              <a:t>- </a:t>
            </a:r>
            <a:r>
              <a:rPr lang="en-US" sz="2200" err="1"/>
              <a:t>Biểu</a:t>
            </a:r>
            <a:r>
              <a:rPr lang="en-US" sz="2200"/>
              <a:t> </a:t>
            </a:r>
            <a:r>
              <a:rPr lang="en-US" sz="2200" err="1"/>
              <a:t>diễn</a:t>
            </a:r>
            <a:r>
              <a:rPr lang="en-US" sz="2200"/>
              <a:t> </a:t>
            </a:r>
            <a:r>
              <a:rPr lang="en-US" sz="2200" err="1"/>
              <a:t>bằng</a:t>
            </a:r>
            <a:r>
              <a:rPr lang="en-US" sz="2200"/>
              <a:t> </a:t>
            </a:r>
            <a:r>
              <a:rPr lang="en-US" sz="2200" err="1"/>
              <a:t>biểu</a:t>
            </a:r>
            <a:r>
              <a:rPr lang="en-US" sz="2200"/>
              <a:t> </a:t>
            </a:r>
            <a:r>
              <a:rPr lang="en-US" sz="2200" err="1"/>
              <a:t>thức</a:t>
            </a:r>
            <a:r>
              <a:rPr lang="en-US" sz="2200"/>
              <a:t> toán </a:t>
            </a:r>
            <a:r>
              <a:rPr lang="en-US" sz="2200" err="1"/>
              <a:t>học</a:t>
            </a:r>
            <a:r>
              <a:rPr lang="en-US" sz="2200"/>
              <a:t>:</a:t>
            </a:r>
          </a:p>
          <a:p>
            <a:pPr>
              <a:buNone/>
            </a:pPr>
            <a:endParaRPr lang="en-US" sz="2200"/>
          </a:p>
          <a:p>
            <a:pPr>
              <a:buNone/>
            </a:pPr>
            <a:r>
              <a:rPr lang="en-US" sz="2200"/>
              <a:t>			x(n) =</a:t>
            </a:r>
          </a:p>
          <a:p>
            <a:pPr>
              <a:buNone/>
            </a:pPr>
            <a:endParaRPr lang="en-US" sz="2200"/>
          </a:p>
          <a:p>
            <a:pPr>
              <a:buNone/>
            </a:pPr>
            <a:endParaRPr lang="en-US" sz="2200"/>
          </a:p>
          <a:p>
            <a:pPr>
              <a:buNone/>
            </a:pPr>
            <a:r>
              <a:rPr lang="en-US" sz="2200"/>
              <a:t>- </a:t>
            </a:r>
            <a:r>
              <a:rPr lang="en-US" sz="2200" err="1"/>
              <a:t>Biểu</a:t>
            </a:r>
            <a:r>
              <a:rPr lang="en-US" sz="2200"/>
              <a:t> </a:t>
            </a:r>
            <a:r>
              <a:rPr lang="en-US" sz="2200" err="1"/>
              <a:t>diễn</a:t>
            </a:r>
            <a:r>
              <a:rPr lang="en-US" sz="2200"/>
              <a:t> </a:t>
            </a:r>
            <a:r>
              <a:rPr lang="en-US" sz="2200" err="1"/>
              <a:t>bằng</a:t>
            </a:r>
            <a:r>
              <a:rPr lang="en-US" sz="2200"/>
              <a:t> </a:t>
            </a:r>
            <a:r>
              <a:rPr lang="en-US" sz="2200" err="1"/>
              <a:t>đồ</a:t>
            </a:r>
            <a:r>
              <a:rPr lang="en-US" sz="2200"/>
              <a:t> </a:t>
            </a:r>
            <a:r>
              <a:rPr lang="en-US" sz="2200" err="1"/>
              <a:t>thị</a:t>
            </a:r>
            <a:r>
              <a:rPr lang="en-US" sz="2200"/>
              <a:t>: </a:t>
            </a:r>
          </a:p>
          <a:p>
            <a:pPr>
              <a:buNone/>
            </a:pPr>
            <a:r>
              <a:rPr lang="en-US" sz="2200"/>
              <a:t>					x(n)</a:t>
            </a:r>
          </a:p>
          <a:p>
            <a:pPr>
              <a:buNone/>
            </a:pPr>
            <a:r>
              <a:rPr lang="en-US" sz="2200"/>
              <a:t>					     </a:t>
            </a:r>
          </a:p>
          <a:p>
            <a:pPr>
              <a:buNone/>
            </a:pPr>
            <a:r>
              <a:rPr lang="en-US" sz="2200"/>
              <a:t>				</a:t>
            </a:r>
          </a:p>
          <a:p>
            <a:pPr>
              <a:buNone/>
            </a:pPr>
            <a:r>
              <a:rPr lang="en-US" sz="2200"/>
              <a:t>					</a:t>
            </a:r>
          </a:p>
          <a:p>
            <a:pPr>
              <a:buNone/>
            </a:pPr>
            <a:r>
              <a:rPr lang="en-US" sz="2200"/>
              <a:t>				</a:t>
            </a:r>
          </a:p>
          <a:p>
            <a:pPr>
              <a:buFontTx/>
              <a:buChar char="-"/>
            </a:pPr>
            <a:r>
              <a:rPr lang="en-US" sz="2200" err="1"/>
              <a:t>Biểu</a:t>
            </a:r>
            <a:r>
              <a:rPr lang="en-US" sz="2200"/>
              <a:t> </a:t>
            </a:r>
            <a:r>
              <a:rPr lang="en-US" sz="2200" err="1"/>
              <a:t>diễn</a:t>
            </a:r>
            <a:r>
              <a:rPr lang="en-US" sz="2200"/>
              <a:t> </a:t>
            </a:r>
            <a:r>
              <a:rPr lang="en-US" sz="2200" err="1"/>
              <a:t>dưới</a:t>
            </a:r>
            <a:r>
              <a:rPr lang="en-US" sz="2200"/>
              <a:t> </a:t>
            </a:r>
            <a:r>
              <a:rPr lang="en-US" sz="2200" err="1"/>
              <a:t>dạng</a:t>
            </a:r>
            <a:r>
              <a:rPr lang="en-US" sz="2200"/>
              <a:t> </a:t>
            </a:r>
            <a:r>
              <a:rPr lang="en-US" sz="2200" err="1"/>
              <a:t>dãy</a:t>
            </a:r>
            <a:r>
              <a:rPr lang="en-US" sz="2200"/>
              <a:t> </a:t>
            </a:r>
            <a:r>
              <a:rPr lang="en-US" sz="2200" err="1"/>
              <a:t>số</a:t>
            </a:r>
            <a:r>
              <a:rPr lang="en-US" sz="2200"/>
              <a:t>: </a:t>
            </a:r>
          </a:p>
          <a:p>
            <a:pPr>
              <a:buNone/>
            </a:pPr>
            <a:r>
              <a:rPr lang="en-US" sz="2200"/>
              <a:t>	</a:t>
            </a:r>
            <a:r>
              <a:rPr lang="vi-VN" sz="2200"/>
              <a:t>Cách biểu diễn này liệt kê các giá trị của x(n) thành một dãy số như sau:</a:t>
            </a:r>
            <a:endParaRPr lang="en-US" sz="2200"/>
          </a:p>
          <a:p>
            <a:pPr>
              <a:buNone/>
            </a:pPr>
            <a:r>
              <a:rPr lang="vi-VN"/>
              <a:t>			</a:t>
            </a:r>
            <a:r>
              <a:rPr lang="en-US"/>
              <a:t> </a:t>
            </a:r>
          </a:p>
          <a:p>
            <a:pPr>
              <a:buNone/>
            </a:pPr>
            <a:r>
              <a:rPr lang="en-US"/>
              <a:t>					         </a:t>
            </a:r>
            <a:r>
              <a:rPr lang="vi-VN"/>
              <a:t>n  </a:t>
            </a:r>
            <a:endParaRPr lang="en-US"/>
          </a:p>
          <a:p>
            <a:pPr>
              <a:buNone/>
            </a:pPr>
            <a:endParaRPr lang="en-US"/>
          </a:p>
        </p:txBody>
      </p:sp>
      <p:grpSp>
        <p:nvGrpSpPr>
          <p:cNvPr id="28673" name="Group 1"/>
          <p:cNvGrpSpPr>
            <a:grpSpLocks/>
          </p:cNvGrpSpPr>
          <p:nvPr/>
        </p:nvGrpSpPr>
        <p:grpSpPr bwMode="auto">
          <a:xfrm>
            <a:off x="2843347" y="861536"/>
            <a:ext cx="3352607" cy="1272064"/>
            <a:chOff x="3415" y="2873"/>
            <a:chExt cx="5281" cy="1320"/>
          </a:xfrm>
        </p:grpSpPr>
        <p:sp>
          <p:nvSpPr>
            <p:cNvPr id="28674" name="AutoShape 2"/>
            <p:cNvSpPr>
              <a:spLocks/>
            </p:cNvSpPr>
            <p:nvPr/>
          </p:nvSpPr>
          <p:spPr bwMode="auto">
            <a:xfrm>
              <a:off x="3415" y="3007"/>
              <a:ext cx="143" cy="1107"/>
            </a:xfrm>
            <a:prstGeom prst="leftBrace">
              <a:avLst>
                <a:gd name="adj1" fmla="val 64510"/>
                <a:gd name="adj2" fmla="val 50000"/>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675" name="Text Box 3"/>
            <p:cNvSpPr txBox="1">
              <a:spLocks noChangeArrowheads="1"/>
            </p:cNvSpPr>
            <p:nvPr/>
          </p:nvSpPr>
          <p:spPr bwMode="auto">
            <a:xfrm>
              <a:off x="3721" y="2873"/>
              <a:ext cx="4975" cy="132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altLang="zh-CN" sz="2000" b="0" i="0" u="none" strike="noStrike" kern="1200" cap="none" spc="0" normalizeH="0" baseline="0" noProof="0">
                  <a:ln>
                    <a:noFill/>
                  </a:ln>
                  <a:solidFill>
                    <a:prstClr val="black"/>
                  </a:solidFill>
                  <a:effectLst/>
                  <a:uLnTx/>
                  <a:uFillTx/>
                  <a:latin typeface="Times New Roman" panose="02020603050405020304" pitchFamily="18" charset="0"/>
                  <a:ea typeface="SimSun" pitchFamily="2" charset="-122"/>
                  <a:cs typeface="Arial" pitchFamily="34" charset="0"/>
                </a:rPr>
                <a:t>Biểu thức toán    N</a:t>
              </a:r>
              <a:r>
                <a:rPr kumimoji="0" lang="vi-VN" altLang="zh-CN" sz="2000" b="0" i="0" u="none" strike="noStrike" kern="1200" cap="none" spc="0" normalizeH="0" baseline="-25000" noProof="0">
                  <a:ln>
                    <a:noFill/>
                  </a:ln>
                  <a:solidFill>
                    <a:prstClr val="black"/>
                  </a:solidFill>
                  <a:effectLst/>
                  <a:uLnTx/>
                  <a:uFillTx/>
                  <a:latin typeface="Times New Roman" panose="02020603050405020304" pitchFamily="18" charset="0"/>
                  <a:ea typeface="SimSun" pitchFamily="2" charset="-122"/>
                  <a:cs typeface="Arial" pitchFamily="34" charset="0"/>
                </a:rPr>
                <a:t>1</a:t>
              </a:r>
              <a:r>
                <a:rPr kumimoji="0" lang="vi-VN" altLang="zh-CN" sz="2000" b="0" i="0" u="none" strike="noStrike" kern="1200" cap="none" spc="0" normalizeH="0" baseline="0" noProof="0">
                  <a:ln>
                    <a:noFill/>
                  </a:ln>
                  <a:solidFill>
                    <a:prstClr val="black"/>
                  </a:solidFill>
                  <a:effectLst/>
                  <a:uLnTx/>
                  <a:uFillTx/>
                  <a:latin typeface="Times New Roman" panose="02020603050405020304" pitchFamily="18" charset="0"/>
                  <a:ea typeface="SimSun" pitchFamily="2" charset="-122"/>
                  <a:cs typeface="Arial" pitchFamily="34" charset="0"/>
                </a:rPr>
                <a:t>≤ n ≤ N</a:t>
              </a:r>
              <a:r>
                <a:rPr kumimoji="0" lang="vi-VN" altLang="zh-CN" sz="2000" b="0" i="0" u="none" strike="noStrike" kern="1200" cap="none" spc="0" normalizeH="0" baseline="-25000" noProof="0">
                  <a:ln>
                    <a:noFill/>
                  </a:ln>
                  <a:solidFill>
                    <a:prstClr val="black"/>
                  </a:solidFill>
                  <a:effectLst/>
                  <a:uLnTx/>
                  <a:uFillTx/>
                  <a:latin typeface="Times New Roman" panose="02020603050405020304" pitchFamily="18" charset="0"/>
                  <a:ea typeface="SimSun" pitchFamily="2" charset="-122"/>
                  <a:cs typeface="Arial" pitchFamily="34" charset="0"/>
                </a:rPr>
                <a:t>2</a:t>
              </a:r>
              <a:endParaRPr kumimoji="0" lang="vi-VN" altLang="zh-CN" sz="2000" b="0" i="0" u="none" strike="noStrike" kern="1200" cap="none" spc="0" normalizeH="0" baseline="0" noProof="0">
                <a:ln>
                  <a:noFill/>
                </a:ln>
                <a:solidFill>
                  <a:prstClr val="black"/>
                </a:solidFill>
                <a:effectLst/>
                <a:uLnTx/>
                <a:uFillTx/>
                <a:latin typeface="Times New Roman" panose="02020603050405020304" pitchFamily="18" charset="0"/>
                <a:ea typeface="SimSun" pitchFamily="2" charset="-122"/>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defRPr/>
              </a:pPr>
              <a:endParaRPr kumimoji="0" lang="vi-VN" altLang="zh-CN" sz="2000" b="0" i="0" u="none" strike="noStrike" kern="1200" cap="none" spc="0" normalizeH="0" baseline="0" noProof="0">
                <a:ln>
                  <a:noFill/>
                </a:ln>
                <a:solidFill>
                  <a:prstClr val="black"/>
                </a:solidFill>
                <a:effectLst/>
                <a:uLnTx/>
                <a:uFillTx/>
                <a:latin typeface="Times New Roman" panose="02020603050405020304" pitchFamily="18" charset="0"/>
                <a:ea typeface="SimSun" pitchFamily="2" charset="-122"/>
                <a:cs typeface="Arial" pitchFamily="34" charset="0"/>
              </a:endParaRPr>
            </a:p>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altLang="zh-CN" sz="2000" b="0" i="0" u="none" strike="noStrike" kern="1200" cap="none" spc="0" normalizeH="0" baseline="0" noProof="0">
                  <a:ln>
                    <a:noFill/>
                  </a:ln>
                  <a:solidFill>
                    <a:prstClr val="black"/>
                  </a:solidFill>
                  <a:effectLst/>
                  <a:uLnTx/>
                  <a:uFillTx/>
                  <a:latin typeface="Times New Roman" panose="02020603050405020304" pitchFamily="18" charset="0"/>
                  <a:ea typeface="SimSun" pitchFamily="2" charset="-122"/>
                  <a:cs typeface="Arial" pitchFamily="34" charset="0"/>
                </a:rPr>
                <a:t>0 	với n còn lại</a:t>
              </a:r>
              <a:endParaRPr kumimoji="0" lang="en-US" sz="2000" b="0" i="0" u="none" strike="noStrike" kern="1200" cap="none" spc="0" normalizeH="0" baseline="0" noProof="0">
                <a:ln>
                  <a:noFill/>
                </a:ln>
                <a:solidFill>
                  <a:prstClr val="black"/>
                </a:solidFill>
                <a:effectLst/>
                <a:uLnTx/>
                <a:uFillTx/>
                <a:latin typeface="Calibri"/>
                <a:ea typeface="+mn-ea"/>
                <a:cs typeface="Arial" pitchFamily="34" charset="0"/>
              </a:endParaRPr>
            </a:p>
          </p:txBody>
        </p:sp>
      </p:grpSp>
      <p:grpSp>
        <p:nvGrpSpPr>
          <p:cNvPr id="28686" name="Group 14"/>
          <p:cNvGrpSpPr>
            <a:grpSpLocks/>
          </p:cNvGrpSpPr>
          <p:nvPr/>
        </p:nvGrpSpPr>
        <p:grpSpPr bwMode="auto">
          <a:xfrm>
            <a:off x="3483426" y="3124200"/>
            <a:ext cx="3230563" cy="1600200"/>
            <a:chOff x="3045" y="5055"/>
            <a:chExt cx="5088" cy="2520"/>
          </a:xfrm>
        </p:grpSpPr>
        <p:sp>
          <p:nvSpPr>
            <p:cNvPr id="28687" name="Text Box 15"/>
            <p:cNvSpPr txBox="1">
              <a:spLocks noChangeArrowheads="1"/>
            </p:cNvSpPr>
            <p:nvPr/>
          </p:nvSpPr>
          <p:spPr bwMode="auto">
            <a:xfrm>
              <a:off x="3825" y="5205"/>
              <a:ext cx="645" cy="1710"/>
            </a:xfrm>
            <a:prstGeom prst="rect">
              <a:avLst/>
            </a:prstGeom>
            <a:solidFill>
              <a:srgbClr val="FFFFFF"/>
            </a:solidFill>
            <a:ln w="9525" algn="ctr">
              <a:solidFill>
                <a:srgbClr val="FFFFFF"/>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3</a:t>
              </a:r>
            </a:p>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2</a:t>
              </a:r>
            </a:p>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3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1</a:t>
              </a:r>
              <a:endParaRPr kumimoji="0" lang="en-US" sz="13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cxnSp>
          <p:nvCxnSpPr>
            <p:cNvPr id="28688" name="AutoShape 16"/>
            <p:cNvCxnSpPr>
              <a:cxnSpLocks noChangeShapeType="1"/>
            </p:cNvCxnSpPr>
            <p:nvPr/>
          </p:nvCxnSpPr>
          <p:spPr bwMode="auto">
            <a:xfrm>
              <a:off x="3045" y="6990"/>
              <a:ext cx="4419" cy="0"/>
            </a:xfrm>
            <a:prstGeom prst="straightConnector1">
              <a:avLst/>
            </a:prstGeom>
            <a:noFill/>
            <a:ln w="9525">
              <a:solidFill>
                <a:srgbClr val="000000"/>
              </a:solidFill>
              <a:round/>
              <a:headEnd/>
              <a:tailEnd type="triangle" w="med" len="med"/>
            </a:ln>
          </p:spPr>
        </p:cxnSp>
        <p:cxnSp>
          <p:nvCxnSpPr>
            <p:cNvPr id="28689" name="AutoShape 17"/>
            <p:cNvCxnSpPr>
              <a:cxnSpLocks noChangeShapeType="1"/>
            </p:cNvCxnSpPr>
            <p:nvPr/>
          </p:nvCxnSpPr>
          <p:spPr bwMode="auto">
            <a:xfrm flipV="1">
              <a:off x="4545" y="5055"/>
              <a:ext cx="0" cy="1935"/>
            </a:xfrm>
            <a:prstGeom prst="straightConnector1">
              <a:avLst/>
            </a:prstGeom>
            <a:noFill/>
            <a:ln w="9525">
              <a:solidFill>
                <a:srgbClr val="000000"/>
              </a:solidFill>
              <a:round/>
              <a:headEnd/>
              <a:tailEnd type="triangle" w="med" len="med"/>
            </a:ln>
          </p:spPr>
        </p:cxnSp>
        <p:cxnSp>
          <p:nvCxnSpPr>
            <p:cNvPr id="28690" name="AutoShape 18"/>
            <p:cNvCxnSpPr>
              <a:cxnSpLocks noChangeShapeType="1"/>
            </p:cNvCxnSpPr>
            <p:nvPr/>
          </p:nvCxnSpPr>
          <p:spPr bwMode="auto">
            <a:xfrm flipV="1">
              <a:off x="4545" y="6510"/>
              <a:ext cx="0" cy="30"/>
            </a:xfrm>
            <a:prstGeom prst="straightConnector1">
              <a:avLst/>
            </a:prstGeom>
            <a:noFill/>
            <a:ln w="9525">
              <a:solidFill>
                <a:srgbClr val="000000"/>
              </a:solidFill>
              <a:round/>
              <a:headEnd/>
              <a:tailEnd/>
            </a:ln>
          </p:spPr>
        </p:cxnSp>
        <p:cxnSp>
          <p:nvCxnSpPr>
            <p:cNvPr id="28691" name="AutoShape 19"/>
            <p:cNvCxnSpPr>
              <a:cxnSpLocks noChangeShapeType="1"/>
            </p:cNvCxnSpPr>
            <p:nvPr/>
          </p:nvCxnSpPr>
          <p:spPr bwMode="auto">
            <a:xfrm flipV="1">
              <a:off x="5130" y="5415"/>
              <a:ext cx="0" cy="1575"/>
            </a:xfrm>
            <a:prstGeom prst="straightConnector1">
              <a:avLst/>
            </a:prstGeom>
            <a:noFill/>
            <a:ln w="9525">
              <a:solidFill>
                <a:srgbClr val="000000"/>
              </a:solidFill>
              <a:round/>
              <a:headEnd/>
              <a:tailEnd type="oval" w="med" len="med"/>
            </a:ln>
          </p:spPr>
        </p:cxnSp>
        <p:cxnSp>
          <p:nvCxnSpPr>
            <p:cNvPr id="28692" name="AutoShape 20"/>
            <p:cNvCxnSpPr>
              <a:cxnSpLocks noChangeShapeType="1"/>
            </p:cNvCxnSpPr>
            <p:nvPr/>
          </p:nvCxnSpPr>
          <p:spPr bwMode="auto">
            <a:xfrm>
              <a:off x="5745" y="6510"/>
              <a:ext cx="0" cy="480"/>
            </a:xfrm>
            <a:prstGeom prst="straightConnector1">
              <a:avLst/>
            </a:prstGeom>
            <a:noFill/>
            <a:ln w="9525">
              <a:solidFill>
                <a:srgbClr val="000000"/>
              </a:solidFill>
              <a:round/>
              <a:headEnd type="oval" w="med" len="med"/>
              <a:tailEnd/>
            </a:ln>
          </p:spPr>
        </p:cxnSp>
        <p:cxnSp>
          <p:nvCxnSpPr>
            <p:cNvPr id="28693" name="AutoShape 21"/>
            <p:cNvCxnSpPr>
              <a:cxnSpLocks noChangeShapeType="1"/>
            </p:cNvCxnSpPr>
            <p:nvPr/>
          </p:nvCxnSpPr>
          <p:spPr bwMode="auto">
            <a:xfrm>
              <a:off x="6330" y="5910"/>
              <a:ext cx="0" cy="1080"/>
            </a:xfrm>
            <a:prstGeom prst="straightConnector1">
              <a:avLst/>
            </a:prstGeom>
            <a:noFill/>
            <a:ln w="9525">
              <a:solidFill>
                <a:srgbClr val="000000"/>
              </a:solidFill>
              <a:round/>
              <a:headEnd type="oval" w="med" len="med"/>
              <a:tailEnd/>
            </a:ln>
          </p:spPr>
        </p:cxnSp>
        <p:cxnSp>
          <p:nvCxnSpPr>
            <p:cNvPr id="28694" name="AutoShape 22"/>
            <p:cNvCxnSpPr>
              <a:cxnSpLocks noChangeShapeType="1"/>
            </p:cNvCxnSpPr>
            <p:nvPr/>
          </p:nvCxnSpPr>
          <p:spPr bwMode="auto">
            <a:xfrm>
              <a:off x="4545" y="6466"/>
              <a:ext cx="106" cy="1"/>
            </a:xfrm>
            <a:prstGeom prst="straightConnector1">
              <a:avLst/>
            </a:prstGeom>
            <a:noFill/>
            <a:ln w="9525">
              <a:solidFill>
                <a:srgbClr val="000000"/>
              </a:solidFill>
              <a:round/>
              <a:headEnd/>
              <a:tailEnd/>
            </a:ln>
          </p:spPr>
        </p:cxnSp>
        <p:cxnSp>
          <p:nvCxnSpPr>
            <p:cNvPr id="28695" name="AutoShape 23"/>
            <p:cNvCxnSpPr>
              <a:cxnSpLocks noChangeShapeType="1"/>
            </p:cNvCxnSpPr>
            <p:nvPr/>
          </p:nvCxnSpPr>
          <p:spPr bwMode="auto">
            <a:xfrm>
              <a:off x="4545" y="5910"/>
              <a:ext cx="106" cy="0"/>
            </a:xfrm>
            <a:prstGeom prst="straightConnector1">
              <a:avLst/>
            </a:prstGeom>
            <a:noFill/>
            <a:ln w="9525">
              <a:solidFill>
                <a:srgbClr val="000000"/>
              </a:solidFill>
              <a:round/>
              <a:headEnd/>
              <a:tailEnd/>
            </a:ln>
          </p:spPr>
        </p:cxnSp>
        <p:cxnSp>
          <p:nvCxnSpPr>
            <p:cNvPr id="28696" name="AutoShape 24"/>
            <p:cNvCxnSpPr>
              <a:cxnSpLocks noChangeShapeType="1"/>
            </p:cNvCxnSpPr>
            <p:nvPr/>
          </p:nvCxnSpPr>
          <p:spPr bwMode="auto">
            <a:xfrm>
              <a:off x="4545" y="5415"/>
              <a:ext cx="106" cy="0"/>
            </a:xfrm>
            <a:prstGeom prst="straightConnector1">
              <a:avLst/>
            </a:prstGeom>
            <a:noFill/>
            <a:ln w="9525">
              <a:solidFill>
                <a:srgbClr val="000000"/>
              </a:solidFill>
              <a:round/>
              <a:headEnd/>
              <a:tailEnd/>
            </a:ln>
          </p:spPr>
        </p:cxnSp>
        <p:sp>
          <p:nvSpPr>
            <p:cNvPr id="28697" name="Text Box 25"/>
            <p:cNvSpPr txBox="1">
              <a:spLocks noChangeArrowheads="1"/>
            </p:cNvSpPr>
            <p:nvPr/>
          </p:nvSpPr>
          <p:spPr bwMode="auto">
            <a:xfrm>
              <a:off x="3561" y="7035"/>
              <a:ext cx="4572" cy="540"/>
            </a:xfrm>
            <a:prstGeom prst="rect">
              <a:avLst/>
            </a:prstGeom>
            <a:solidFill>
              <a:srgbClr val="FFFFFF"/>
            </a:solidFill>
            <a:ln w="9525" algn="ctr">
              <a:solidFill>
                <a:srgbClr val="FFFFFF"/>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itchFamily="34" charset="0"/>
                  <a:ea typeface="SimSun" pitchFamily="2" charset="-122"/>
                  <a:cs typeface="Arial" pitchFamily="34" charset="0"/>
                </a:rPr>
                <a:t>              0      1       2       3          n</a:t>
              </a:r>
              <a:endParaRPr kumimoji="0" 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28699" name="Rectangle 2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8698" name="Object 26"/>
          <p:cNvGraphicFramePr>
            <a:graphicFrameLocks noChangeAspect="1"/>
          </p:cNvGraphicFramePr>
          <p:nvPr/>
        </p:nvGraphicFramePr>
        <p:xfrm>
          <a:off x="2392744" y="5769362"/>
          <a:ext cx="3581400" cy="547688"/>
        </p:xfrm>
        <a:graphic>
          <a:graphicData uri="http://schemas.openxmlformats.org/presentationml/2006/ole">
            <mc:AlternateContent xmlns:mc="http://schemas.openxmlformats.org/markup-compatibility/2006">
              <mc:Choice xmlns:v="urn:schemas-microsoft-com:vml" Requires="v">
                <p:oleObj spid="_x0000_s38913" name="Equation" r:id="rId3" imgW="2057400" imgH="304560" progId="Equation.DSMT4">
                  <p:embed/>
                </p:oleObj>
              </mc:Choice>
              <mc:Fallback>
                <p:oleObj name="Equation" r:id="rId3" imgW="2057400" imgH="304560" progId="Equation.DSMT4">
                  <p:embed/>
                  <p:pic>
                    <p:nvPicPr>
                      <p:cNvPr id="28698" name="Object 26"/>
                      <p:cNvPicPr>
                        <a:picLocks noChangeAspect="1" noChangeArrowheads="1"/>
                      </p:cNvPicPr>
                      <p:nvPr/>
                    </p:nvPicPr>
                    <p:blipFill>
                      <a:blip r:embed="rId4"/>
                      <a:srcRect/>
                      <a:stretch>
                        <a:fillRect/>
                      </a:stretch>
                    </p:blipFill>
                    <p:spPr bwMode="auto">
                      <a:xfrm>
                        <a:off x="2392744" y="5769362"/>
                        <a:ext cx="35814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19796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6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69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39" y="0"/>
            <a:ext cx="11991703" cy="6858000"/>
          </a:xfrm>
        </p:spPr>
        <p:txBody>
          <a:bodyPr/>
          <a:lstStyle/>
          <a:p>
            <a:pPr>
              <a:buNone/>
            </a:pPr>
            <a:r>
              <a:rPr lang="en-US">
                <a:solidFill>
                  <a:srgbClr val="3122F6"/>
                </a:solidFill>
              </a:rPr>
              <a:t>1.2.1. </a:t>
            </a:r>
            <a:r>
              <a:rPr lang="en-US" err="1">
                <a:solidFill>
                  <a:srgbClr val="3122F6"/>
                </a:solidFill>
              </a:rPr>
              <a:t>Một</a:t>
            </a:r>
            <a:r>
              <a:rPr lang="en-US">
                <a:solidFill>
                  <a:srgbClr val="3122F6"/>
                </a:solidFill>
              </a:rPr>
              <a:t> </a:t>
            </a:r>
            <a:r>
              <a:rPr lang="en-US" err="1">
                <a:solidFill>
                  <a:srgbClr val="3122F6"/>
                </a:solidFill>
              </a:rPr>
              <a:t>số</a:t>
            </a:r>
            <a:r>
              <a:rPr lang="en-US">
                <a:solidFill>
                  <a:srgbClr val="3122F6"/>
                </a:solidFill>
              </a:rPr>
              <a:t> </a:t>
            </a:r>
            <a:r>
              <a:rPr lang="en-US" err="1">
                <a:solidFill>
                  <a:srgbClr val="3122F6"/>
                </a:solidFill>
              </a:rPr>
              <a:t>tín</a:t>
            </a:r>
            <a:r>
              <a:rPr lang="en-US">
                <a:solidFill>
                  <a:srgbClr val="3122F6"/>
                </a:solidFill>
              </a:rPr>
              <a:t> </a:t>
            </a:r>
            <a:r>
              <a:rPr lang="en-US" err="1">
                <a:solidFill>
                  <a:srgbClr val="3122F6"/>
                </a:solidFill>
              </a:rPr>
              <a:t>hiệu</a:t>
            </a:r>
            <a:r>
              <a:rPr lang="en-US">
                <a:solidFill>
                  <a:srgbClr val="3122F6"/>
                </a:solidFill>
              </a:rPr>
              <a:t> </a:t>
            </a:r>
            <a:r>
              <a:rPr lang="en-US" err="1">
                <a:solidFill>
                  <a:srgbClr val="3122F6"/>
                </a:solidFill>
              </a:rPr>
              <a:t>cơ</a:t>
            </a:r>
            <a:r>
              <a:rPr lang="en-US">
                <a:solidFill>
                  <a:srgbClr val="3122F6"/>
                </a:solidFill>
              </a:rPr>
              <a:t> </a:t>
            </a:r>
            <a:r>
              <a:rPr lang="en-US" err="1">
                <a:solidFill>
                  <a:srgbClr val="3122F6"/>
                </a:solidFill>
              </a:rPr>
              <a:t>bản</a:t>
            </a:r>
            <a:r>
              <a:rPr lang="en-US">
                <a:solidFill>
                  <a:srgbClr val="3122F6"/>
                </a:solidFill>
              </a:rPr>
              <a:t> </a:t>
            </a:r>
            <a:r>
              <a:rPr lang="en-US" err="1">
                <a:solidFill>
                  <a:srgbClr val="3122F6"/>
                </a:solidFill>
              </a:rPr>
              <a:t>thường</a:t>
            </a:r>
            <a:r>
              <a:rPr lang="en-US">
                <a:solidFill>
                  <a:srgbClr val="3122F6"/>
                </a:solidFill>
              </a:rPr>
              <a:t> </a:t>
            </a:r>
            <a:r>
              <a:rPr lang="en-US" err="1">
                <a:solidFill>
                  <a:srgbClr val="3122F6"/>
                </a:solidFill>
              </a:rPr>
              <a:t>gặp</a:t>
            </a:r>
            <a:r>
              <a:rPr lang="en-US">
                <a:solidFill>
                  <a:srgbClr val="3122F6"/>
                </a:solidFill>
              </a:rPr>
              <a:t>:</a:t>
            </a:r>
          </a:p>
          <a:p>
            <a:pPr marL="457200" indent="-457200">
              <a:buAutoNum type="alphaLcPeriod"/>
            </a:pPr>
            <a:r>
              <a:rPr lang="en-US" i="1" err="1">
                <a:solidFill>
                  <a:srgbClr val="3122F6"/>
                </a:solidFill>
              </a:rPr>
              <a:t>Dãy</a:t>
            </a:r>
            <a:r>
              <a:rPr lang="en-US" i="1">
                <a:solidFill>
                  <a:srgbClr val="3122F6"/>
                </a:solidFill>
              </a:rPr>
              <a:t> </a:t>
            </a:r>
            <a:r>
              <a:rPr lang="en-US" i="1" err="1">
                <a:solidFill>
                  <a:srgbClr val="3122F6"/>
                </a:solidFill>
              </a:rPr>
              <a:t>xung</a:t>
            </a:r>
            <a:r>
              <a:rPr lang="en-US" i="1">
                <a:solidFill>
                  <a:srgbClr val="3122F6"/>
                </a:solidFill>
              </a:rPr>
              <a:t> </a:t>
            </a:r>
            <a:r>
              <a:rPr lang="en-US" i="1" err="1">
                <a:solidFill>
                  <a:srgbClr val="3122F6"/>
                </a:solidFill>
              </a:rPr>
              <a:t>đơn</a:t>
            </a:r>
            <a:r>
              <a:rPr lang="en-US" i="1">
                <a:solidFill>
                  <a:srgbClr val="3122F6"/>
                </a:solidFill>
              </a:rPr>
              <a:t> </a:t>
            </a:r>
            <a:r>
              <a:rPr lang="en-US" i="1" err="1">
                <a:solidFill>
                  <a:srgbClr val="3122F6"/>
                </a:solidFill>
              </a:rPr>
              <a:t>vị</a:t>
            </a:r>
            <a:r>
              <a:rPr lang="en-US" i="1">
                <a:solidFill>
                  <a:srgbClr val="3122F6"/>
                </a:solidFill>
              </a:rPr>
              <a:t>: </a:t>
            </a:r>
            <a:r>
              <a:rPr lang="en-US" i="1">
                <a:solidFill>
                  <a:srgbClr val="3122F6"/>
                </a:solidFill>
                <a:sym typeface="Symbol"/>
              </a:rPr>
              <a:t>(n)</a:t>
            </a:r>
            <a:endParaRPr lang="en-US" i="1">
              <a:solidFill>
                <a:srgbClr val="3122F6"/>
              </a:solidFill>
            </a:endParaRPr>
          </a:p>
          <a:p>
            <a:pPr marL="457200" indent="-457200">
              <a:buNone/>
            </a:pPr>
            <a:r>
              <a:rPr lang="en-US"/>
              <a:t>	- </a:t>
            </a:r>
            <a:r>
              <a:rPr lang="en-US" err="1"/>
              <a:t>Định</a:t>
            </a:r>
            <a:r>
              <a:rPr lang="en-US"/>
              <a:t> </a:t>
            </a:r>
            <a:r>
              <a:rPr lang="en-US" err="1"/>
              <a:t>nghĩa</a:t>
            </a:r>
            <a:r>
              <a:rPr lang="en-US"/>
              <a:t>: </a:t>
            </a:r>
            <a:r>
              <a:rPr lang="en-US" err="1"/>
              <a:t>Trong</a:t>
            </a:r>
            <a:r>
              <a:rPr lang="en-US"/>
              <a:t> </a:t>
            </a:r>
            <a:r>
              <a:rPr lang="en-US" err="1"/>
              <a:t>miền</a:t>
            </a:r>
            <a:r>
              <a:rPr lang="en-US"/>
              <a:t> n, </a:t>
            </a:r>
            <a:r>
              <a:rPr lang="en-US" err="1"/>
              <a:t>dãy</a:t>
            </a:r>
            <a:r>
              <a:rPr lang="en-US"/>
              <a:t> </a:t>
            </a:r>
            <a:r>
              <a:rPr lang="en-US" err="1"/>
              <a:t>xung</a:t>
            </a:r>
            <a:r>
              <a:rPr lang="en-US"/>
              <a:t> </a:t>
            </a:r>
            <a:r>
              <a:rPr lang="en-US" err="1"/>
              <a:t>đơn</a:t>
            </a:r>
            <a:r>
              <a:rPr lang="en-US"/>
              <a:t> </a:t>
            </a:r>
            <a:r>
              <a:rPr lang="en-US" err="1"/>
              <a:t>vị</a:t>
            </a:r>
            <a:r>
              <a:rPr lang="en-US"/>
              <a:t> </a:t>
            </a:r>
            <a:r>
              <a:rPr lang="en-US" err="1"/>
              <a:t>được</a:t>
            </a:r>
            <a:r>
              <a:rPr lang="en-US"/>
              <a:t> </a:t>
            </a:r>
            <a:r>
              <a:rPr lang="en-US" err="1"/>
              <a:t>định</a:t>
            </a:r>
            <a:r>
              <a:rPr lang="en-US"/>
              <a:t> </a:t>
            </a:r>
            <a:r>
              <a:rPr lang="en-US" err="1"/>
              <a:t>nghĩa</a:t>
            </a:r>
            <a:r>
              <a:rPr lang="en-US"/>
              <a:t>:</a:t>
            </a:r>
          </a:p>
          <a:p>
            <a:pPr marL="457200" indent="-457200">
              <a:buNone/>
            </a:pPr>
            <a:endParaRPr lang="en-US"/>
          </a:p>
          <a:p>
            <a:pPr marL="457200" indent="-457200">
              <a:buNone/>
            </a:pPr>
            <a:r>
              <a:rPr lang="en-US"/>
              <a:t>				(1.1)</a:t>
            </a:r>
          </a:p>
          <a:p>
            <a:pPr marL="457200" indent="-457200">
              <a:buNone/>
            </a:pPr>
            <a:endParaRPr lang="en-US"/>
          </a:p>
          <a:p>
            <a:pPr marL="457200" indent="-457200">
              <a:buNone/>
            </a:pPr>
            <a:r>
              <a:rPr lang="en-US"/>
              <a:t>	- </a:t>
            </a:r>
            <a:r>
              <a:rPr lang="en-US" err="1"/>
              <a:t>Mở</a:t>
            </a:r>
            <a:r>
              <a:rPr lang="en-US"/>
              <a:t> </a:t>
            </a:r>
            <a:r>
              <a:rPr lang="en-US" err="1"/>
              <a:t>rộng</a:t>
            </a:r>
            <a:r>
              <a:rPr lang="en-US"/>
              <a:t> </a:t>
            </a:r>
            <a:r>
              <a:rPr lang="en-US" err="1"/>
              <a:t>với</a:t>
            </a:r>
            <a:r>
              <a:rPr lang="en-US"/>
              <a:t> </a:t>
            </a:r>
            <a:r>
              <a:rPr lang="en-US" err="1"/>
              <a:t>tín</a:t>
            </a:r>
            <a:r>
              <a:rPr lang="en-US"/>
              <a:t> </a:t>
            </a:r>
            <a:r>
              <a:rPr lang="en-US" err="1"/>
              <a:t>hiệu</a:t>
            </a:r>
            <a:r>
              <a:rPr lang="en-US"/>
              <a:t> </a:t>
            </a:r>
          </a:p>
          <a:p>
            <a:pPr marL="457200" indent="-457200">
              <a:buNone/>
            </a:pPr>
            <a:r>
              <a:rPr lang="en-US"/>
              <a:t>									           			(1.2)</a:t>
            </a:r>
          </a:p>
          <a:p>
            <a:pPr marL="457200" indent="-457200">
              <a:buNone/>
            </a:pPr>
            <a:r>
              <a:rPr lang="en-US"/>
              <a:t>	- </a:t>
            </a:r>
            <a:r>
              <a:rPr lang="en-US" err="1"/>
              <a:t>Ví</a:t>
            </a:r>
            <a:r>
              <a:rPr lang="en-US"/>
              <a:t> </a:t>
            </a:r>
            <a:r>
              <a:rPr lang="en-US" err="1"/>
              <a:t>dụ</a:t>
            </a:r>
            <a:r>
              <a:rPr lang="en-US"/>
              <a:t>: </a:t>
            </a:r>
            <a:r>
              <a:rPr lang="en-US" err="1"/>
              <a:t>Biểu</a:t>
            </a:r>
            <a:r>
              <a:rPr lang="en-US"/>
              <a:t> </a:t>
            </a:r>
            <a:r>
              <a:rPr lang="en-US" err="1"/>
              <a:t>diễn</a:t>
            </a:r>
            <a:r>
              <a:rPr lang="en-US"/>
              <a:t> </a:t>
            </a:r>
            <a:r>
              <a:rPr lang="en-US" err="1"/>
              <a:t>dãy</a:t>
            </a:r>
            <a:r>
              <a:rPr lang="en-US"/>
              <a:t> </a:t>
            </a:r>
          </a:p>
          <a:p>
            <a:pPr marL="457200" indent="-457200">
              <a:buNone/>
            </a:pPr>
            <a:r>
              <a:rPr lang="en-US" i="1">
                <a:solidFill>
                  <a:srgbClr val="3122F6"/>
                </a:solidFill>
              </a:rPr>
              <a:t>b. </a:t>
            </a:r>
            <a:r>
              <a:rPr lang="en-US" i="1" err="1">
                <a:solidFill>
                  <a:srgbClr val="3122F6"/>
                </a:solidFill>
              </a:rPr>
              <a:t>Dãy</a:t>
            </a:r>
            <a:r>
              <a:rPr lang="en-US" i="1">
                <a:solidFill>
                  <a:srgbClr val="3122F6"/>
                </a:solidFill>
              </a:rPr>
              <a:t> </a:t>
            </a:r>
            <a:r>
              <a:rPr lang="en-US" i="1" err="1">
                <a:solidFill>
                  <a:srgbClr val="3122F6"/>
                </a:solidFill>
              </a:rPr>
              <a:t>nhảy</a:t>
            </a:r>
            <a:r>
              <a:rPr lang="en-US" i="1">
                <a:solidFill>
                  <a:srgbClr val="3122F6"/>
                </a:solidFill>
              </a:rPr>
              <a:t> </a:t>
            </a:r>
            <a:r>
              <a:rPr lang="en-US" i="1" err="1">
                <a:solidFill>
                  <a:srgbClr val="3122F6"/>
                </a:solidFill>
              </a:rPr>
              <a:t>bậc</a:t>
            </a:r>
            <a:r>
              <a:rPr lang="en-US" i="1">
                <a:solidFill>
                  <a:srgbClr val="3122F6"/>
                </a:solidFill>
              </a:rPr>
              <a:t> </a:t>
            </a:r>
            <a:r>
              <a:rPr lang="en-US" i="1" err="1">
                <a:solidFill>
                  <a:srgbClr val="3122F6"/>
                </a:solidFill>
              </a:rPr>
              <a:t>đơn</a:t>
            </a:r>
            <a:r>
              <a:rPr lang="en-US" i="1">
                <a:solidFill>
                  <a:srgbClr val="3122F6"/>
                </a:solidFill>
              </a:rPr>
              <a:t> </a:t>
            </a:r>
            <a:r>
              <a:rPr lang="en-US" i="1" err="1">
                <a:solidFill>
                  <a:srgbClr val="3122F6"/>
                </a:solidFill>
              </a:rPr>
              <a:t>vị</a:t>
            </a:r>
            <a:r>
              <a:rPr lang="en-US" i="1">
                <a:solidFill>
                  <a:srgbClr val="3122F6"/>
                </a:solidFill>
              </a:rPr>
              <a:t>: u(n)</a:t>
            </a:r>
          </a:p>
          <a:p>
            <a:pPr marL="457200" indent="-457200">
              <a:buNone/>
            </a:pPr>
            <a:r>
              <a:rPr lang="en-US"/>
              <a:t>	-  </a:t>
            </a:r>
            <a:r>
              <a:rPr lang="en-US" err="1"/>
              <a:t>Định</a:t>
            </a:r>
            <a:r>
              <a:rPr lang="en-US"/>
              <a:t> </a:t>
            </a:r>
            <a:r>
              <a:rPr lang="en-US" err="1"/>
              <a:t>nghĩa</a:t>
            </a:r>
            <a:r>
              <a:rPr lang="en-US"/>
              <a:t>: </a:t>
            </a:r>
            <a:r>
              <a:rPr lang="en-US" err="1"/>
              <a:t>Trong</a:t>
            </a:r>
            <a:r>
              <a:rPr lang="en-US"/>
              <a:t> </a:t>
            </a:r>
            <a:r>
              <a:rPr lang="en-US" err="1"/>
              <a:t>miền</a:t>
            </a:r>
            <a:r>
              <a:rPr lang="en-US"/>
              <a:t> n, </a:t>
            </a:r>
            <a:r>
              <a:rPr lang="en-US" err="1"/>
              <a:t>dãy</a:t>
            </a:r>
            <a:r>
              <a:rPr lang="en-US"/>
              <a:t> </a:t>
            </a:r>
            <a:r>
              <a:rPr lang="en-US" err="1"/>
              <a:t>nhảy</a:t>
            </a:r>
            <a:r>
              <a:rPr lang="en-US"/>
              <a:t> </a:t>
            </a:r>
            <a:r>
              <a:rPr lang="en-US" err="1"/>
              <a:t>bậc</a:t>
            </a:r>
            <a:r>
              <a:rPr lang="en-US"/>
              <a:t> </a:t>
            </a:r>
            <a:r>
              <a:rPr lang="en-US" err="1"/>
              <a:t>đơn</a:t>
            </a:r>
            <a:r>
              <a:rPr lang="en-US"/>
              <a:t> </a:t>
            </a:r>
            <a:r>
              <a:rPr lang="en-US" err="1"/>
              <a:t>vị</a:t>
            </a:r>
            <a:r>
              <a:rPr lang="en-US"/>
              <a:t> </a:t>
            </a:r>
            <a:r>
              <a:rPr lang="en-US" err="1"/>
              <a:t>được</a:t>
            </a:r>
            <a:r>
              <a:rPr lang="en-US"/>
              <a:t> </a:t>
            </a:r>
            <a:r>
              <a:rPr lang="en-US" err="1"/>
              <a:t>định</a:t>
            </a:r>
            <a:r>
              <a:rPr lang="en-US"/>
              <a:t> </a:t>
            </a:r>
            <a:r>
              <a:rPr lang="en-US" err="1"/>
              <a:t>nghĩa</a:t>
            </a:r>
            <a:r>
              <a:rPr lang="en-US"/>
              <a:t>:</a:t>
            </a:r>
          </a:p>
          <a:p>
            <a:pPr marL="457200" indent="-457200">
              <a:buNone/>
            </a:pPr>
            <a:endParaRPr lang="en-US"/>
          </a:p>
          <a:p>
            <a:pPr marL="457200" indent="-457200">
              <a:buNone/>
            </a:pPr>
            <a:endParaRPr lang="en-US"/>
          </a:p>
          <a:p>
            <a:pPr marL="457200" indent="-457200">
              <a:buNone/>
            </a:pPr>
            <a:r>
              <a:rPr lang="en-US"/>
              <a:t>				(1.3)</a:t>
            </a:r>
          </a:p>
        </p:txBody>
      </p:sp>
      <p:graphicFrame>
        <p:nvGraphicFramePr>
          <p:cNvPr id="31747" name="Object 12"/>
          <p:cNvGraphicFramePr>
            <a:graphicFrameLocks noChangeAspect="1"/>
          </p:cNvGraphicFramePr>
          <p:nvPr/>
        </p:nvGraphicFramePr>
        <p:xfrm>
          <a:off x="962298" y="1639795"/>
          <a:ext cx="1787525" cy="757238"/>
        </p:xfrm>
        <a:graphic>
          <a:graphicData uri="http://schemas.openxmlformats.org/presentationml/2006/ole">
            <mc:AlternateContent xmlns:mc="http://schemas.openxmlformats.org/markup-compatibility/2006">
              <mc:Choice xmlns:v="urn:schemas-microsoft-com:vml" Requires="v">
                <p:oleObj spid="_x0000_s39937" name="Equation" r:id="rId3" imgW="1079280" imgH="457200" progId="Equation.DSMT4">
                  <p:embed/>
                </p:oleObj>
              </mc:Choice>
              <mc:Fallback>
                <p:oleObj name="Equation" r:id="rId3" imgW="1079280" imgH="457200" progId="Equation.DSMT4">
                  <p:embed/>
                  <p:pic>
                    <p:nvPicPr>
                      <p:cNvPr id="31747" name="Object 12"/>
                      <p:cNvPicPr>
                        <a:picLocks noChangeAspect="1" noChangeArrowheads="1"/>
                      </p:cNvPicPr>
                      <p:nvPr/>
                    </p:nvPicPr>
                    <p:blipFill>
                      <a:blip r:embed="rId4"/>
                      <a:srcRect/>
                      <a:stretch>
                        <a:fillRect/>
                      </a:stretch>
                    </p:blipFill>
                    <p:spPr bwMode="auto">
                      <a:xfrm>
                        <a:off x="962298" y="1639795"/>
                        <a:ext cx="1787525" cy="757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9" name="Object 15"/>
          <p:cNvGraphicFramePr>
            <a:graphicFrameLocks noChangeAspect="1"/>
          </p:cNvGraphicFramePr>
          <p:nvPr/>
        </p:nvGraphicFramePr>
        <p:xfrm>
          <a:off x="4947828" y="1180011"/>
          <a:ext cx="2676525" cy="1676400"/>
        </p:xfrm>
        <a:graphic>
          <a:graphicData uri="http://schemas.openxmlformats.org/presentationml/2006/ole">
            <mc:AlternateContent xmlns:mc="http://schemas.openxmlformats.org/markup-compatibility/2006">
              <mc:Choice xmlns:v="urn:schemas-microsoft-com:vml" Requires="v">
                <p:oleObj spid="_x0000_s39938" r:id="rId5" imgW="2854004" imgH="1950361" progId="">
                  <p:embed/>
                </p:oleObj>
              </mc:Choice>
              <mc:Fallback>
                <p:oleObj r:id="rId5" imgW="2854004" imgH="1950361" progId="">
                  <p:embed/>
                  <p:pic>
                    <p:nvPicPr>
                      <p:cNvPr id="3174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7828" y="1180011"/>
                        <a:ext cx="267652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1" name="Rectangle 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1750" name="Object 6"/>
          <p:cNvGraphicFramePr>
            <a:graphicFrameLocks noChangeAspect="1"/>
          </p:cNvGraphicFramePr>
          <p:nvPr/>
        </p:nvGraphicFramePr>
        <p:xfrm>
          <a:off x="7811589" y="2136189"/>
          <a:ext cx="4193177" cy="637493"/>
        </p:xfrm>
        <a:graphic>
          <a:graphicData uri="http://schemas.openxmlformats.org/presentationml/2006/ole">
            <mc:AlternateContent xmlns:mc="http://schemas.openxmlformats.org/markup-compatibility/2006">
              <mc:Choice xmlns:v="urn:schemas-microsoft-com:vml" Requires="v">
                <p:oleObj spid="_x0000_s39939" name="Equation" r:id="rId7" imgW="1625400" imgH="253800" progId="Equation.DSMT4">
                  <p:embed/>
                </p:oleObj>
              </mc:Choice>
              <mc:Fallback>
                <p:oleObj name="Equation" r:id="rId7" imgW="1625400" imgH="253800" progId="Equation.DSMT4">
                  <p:embed/>
                  <p:pic>
                    <p:nvPicPr>
                      <p:cNvPr id="31750" name="Object 6"/>
                      <p:cNvPicPr>
                        <a:picLocks noChangeAspect="1" noChangeArrowheads="1"/>
                      </p:cNvPicPr>
                      <p:nvPr/>
                    </p:nvPicPr>
                    <p:blipFill>
                      <a:blip r:embed="rId8"/>
                      <a:srcRect/>
                      <a:stretch>
                        <a:fillRect/>
                      </a:stretch>
                    </p:blipFill>
                    <p:spPr bwMode="auto">
                      <a:xfrm>
                        <a:off x="7811589" y="2136189"/>
                        <a:ext cx="4193177" cy="637493"/>
                      </a:xfrm>
                      <a:prstGeom prst="rect">
                        <a:avLst/>
                      </a:prstGeom>
                      <a:noFill/>
                    </p:spPr>
                  </p:pic>
                </p:oleObj>
              </mc:Fallback>
            </mc:AlternateContent>
          </a:graphicData>
        </a:graphic>
      </p:graphicFrame>
      <p:sp>
        <p:nvSpPr>
          <p:cNvPr id="31753"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1752" name="Object 8"/>
          <p:cNvGraphicFramePr>
            <a:graphicFrameLocks noChangeAspect="1"/>
          </p:cNvGraphicFramePr>
          <p:nvPr/>
        </p:nvGraphicFramePr>
        <p:xfrm>
          <a:off x="3910147" y="2743200"/>
          <a:ext cx="609600" cy="304800"/>
        </p:xfrm>
        <a:graphic>
          <a:graphicData uri="http://schemas.openxmlformats.org/presentationml/2006/ole">
            <mc:AlternateContent xmlns:mc="http://schemas.openxmlformats.org/markup-compatibility/2006">
              <mc:Choice xmlns:v="urn:schemas-microsoft-com:vml" Requires="v">
                <p:oleObj spid="_x0000_s39940" name="Equation" r:id="rId9" imgW="533169" imgH="203112" progId="Equation.DSMT4">
                  <p:embed/>
                </p:oleObj>
              </mc:Choice>
              <mc:Fallback>
                <p:oleObj name="Equation" r:id="rId9" imgW="533169" imgH="203112" progId="Equation.DSMT4">
                  <p:embed/>
                  <p:pic>
                    <p:nvPicPr>
                      <p:cNvPr id="3175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0147" y="2743200"/>
                        <a:ext cx="609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5"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1754" name="Object 10"/>
          <p:cNvGraphicFramePr>
            <a:graphicFrameLocks noChangeAspect="1"/>
          </p:cNvGraphicFramePr>
          <p:nvPr/>
        </p:nvGraphicFramePr>
        <p:xfrm>
          <a:off x="5326062" y="2960915"/>
          <a:ext cx="3436938" cy="685800"/>
        </p:xfrm>
        <a:graphic>
          <a:graphicData uri="http://schemas.openxmlformats.org/presentationml/2006/ole">
            <mc:AlternateContent xmlns:mc="http://schemas.openxmlformats.org/markup-compatibility/2006">
              <mc:Choice xmlns:v="urn:schemas-microsoft-com:vml" Requires="v">
                <p:oleObj spid="_x0000_s39941" name="Equation" r:id="rId11" imgW="2044440" imgH="457200" progId="Equation.DSMT4">
                  <p:embed/>
                </p:oleObj>
              </mc:Choice>
              <mc:Fallback>
                <p:oleObj name="Equation" r:id="rId11" imgW="2044440" imgH="457200" progId="Equation.DSMT4">
                  <p:embed/>
                  <p:pic>
                    <p:nvPicPr>
                      <p:cNvPr id="31754"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6062" y="2960915"/>
                        <a:ext cx="343693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nvGraphicFramePr>
        <p:xfrm>
          <a:off x="3703638" y="3609975"/>
          <a:ext cx="703262" cy="304800"/>
        </p:xfrm>
        <a:graphic>
          <a:graphicData uri="http://schemas.openxmlformats.org/presentationml/2006/ole">
            <mc:AlternateContent xmlns:mc="http://schemas.openxmlformats.org/markup-compatibility/2006">
              <mc:Choice xmlns:v="urn:schemas-microsoft-com:vml" Requires="v">
                <p:oleObj spid="_x0000_s39942" name="Equation" r:id="rId13" imgW="533160" imgH="203040" progId="Equation.DSMT4">
                  <p:embed/>
                </p:oleObj>
              </mc:Choice>
              <mc:Fallback>
                <p:oleObj name="Equation" r:id="rId13" imgW="533160" imgH="203040" progId="Equation.DSMT4">
                  <p:embed/>
                  <p:pic>
                    <p:nvPicPr>
                      <p:cNvPr id="16" name="Object 15"/>
                      <p:cNvPicPr>
                        <a:picLocks noChangeAspect="1" noChangeArrowheads="1"/>
                      </p:cNvPicPr>
                      <p:nvPr/>
                    </p:nvPicPr>
                    <p:blipFill>
                      <a:blip r:embed="rId14"/>
                      <a:srcRect/>
                      <a:stretch>
                        <a:fillRect/>
                      </a:stretch>
                    </p:blipFill>
                    <p:spPr bwMode="auto">
                      <a:xfrm>
                        <a:off x="3703638" y="3609975"/>
                        <a:ext cx="703262"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8" name="Rectangle 1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1757" name="Object 13"/>
          <p:cNvGraphicFramePr>
            <a:graphicFrameLocks noChangeAspect="1"/>
          </p:cNvGraphicFramePr>
          <p:nvPr/>
        </p:nvGraphicFramePr>
        <p:xfrm>
          <a:off x="298266" y="5595258"/>
          <a:ext cx="2362200" cy="762000"/>
        </p:xfrm>
        <a:graphic>
          <a:graphicData uri="http://schemas.openxmlformats.org/presentationml/2006/ole">
            <mc:AlternateContent xmlns:mc="http://schemas.openxmlformats.org/markup-compatibility/2006">
              <mc:Choice xmlns:v="urn:schemas-microsoft-com:vml" Requires="v">
                <p:oleObj spid="_x0000_s39943" name="Equation" r:id="rId15" imgW="1358900" imgH="457200" progId="Equation.DSMT4">
                  <p:embed/>
                </p:oleObj>
              </mc:Choice>
              <mc:Fallback>
                <p:oleObj name="Equation" r:id="rId15" imgW="1358900" imgH="457200" progId="Equation.DSMT4">
                  <p:embed/>
                  <p:pic>
                    <p:nvPicPr>
                      <p:cNvPr id="31757"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8266" y="5595258"/>
                        <a:ext cx="2362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9"/>
          <p:cNvGraphicFramePr>
            <a:graphicFrameLocks noChangeAspect="1"/>
          </p:cNvGraphicFramePr>
          <p:nvPr/>
        </p:nvGraphicFramePr>
        <p:xfrm>
          <a:off x="4352108" y="5145408"/>
          <a:ext cx="3009900" cy="1362075"/>
        </p:xfrm>
        <a:graphic>
          <a:graphicData uri="http://schemas.openxmlformats.org/presentationml/2006/ole">
            <mc:AlternateContent xmlns:mc="http://schemas.openxmlformats.org/markup-compatibility/2006">
              <mc:Choice xmlns:v="urn:schemas-microsoft-com:vml" Requires="v">
                <p:oleObj spid="_x0000_s39944" r:id="rId17" imgW="2837078" imgH="1207922" progId="">
                  <p:embed/>
                </p:oleObj>
              </mc:Choice>
              <mc:Fallback>
                <p:oleObj r:id="rId17" imgW="2837078" imgH="1207922" progId="">
                  <p:embed/>
                  <p:pic>
                    <p:nvPicPr>
                      <p:cNvPr id="22"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52108" y="5145408"/>
                        <a:ext cx="3009900"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62" name="Rectangle 1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1761" name="Object 17"/>
          <p:cNvGraphicFramePr>
            <a:graphicFrameLocks noChangeAspect="1"/>
          </p:cNvGraphicFramePr>
          <p:nvPr/>
        </p:nvGraphicFramePr>
        <p:xfrm>
          <a:off x="7811589" y="5747658"/>
          <a:ext cx="3811088" cy="661854"/>
        </p:xfrm>
        <a:graphic>
          <a:graphicData uri="http://schemas.openxmlformats.org/presentationml/2006/ole">
            <mc:AlternateContent xmlns:mc="http://schemas.openxmlformats.org/markup-compatibility/2006">
              <mc:Choice xmlns:v="urn:schemas-microsoft-com:vml" Requires="v">
                <p:oleObj spid="_x0000_s39945" name="Equation" r:id="rId19" imgW="1422360" imgH="253800" progId="Equation.DSMT4">
                  <p:embed/>
                </p:oleObj>
              </mc:Choice>
              <mc:Fallback>
                <p:oleObj name="Equation" r:id="rId19" imgW="1422360" imgH="253800" progId="Equation.DSMT4">
                  <p:embed/>
                  <p:pic>
                    <p:nvPicPr>
                      <p:cNvPr id="31761" name="Object 17"/>
                      <p:cNvPicPr>
                        <a:picLocks noChangeAspect="1" noChangeArrowheads="1"/>
                      </p:cNvPicPr>
                      <p:nvPr/>
                    </p:nvPicPr>
                    <p:blipFill>
                      <a:blip r:embed="rId20"/>
                      <a:srcRect/>
                      <a:stretch>
                        <a:fillRect/>
                      </a:stretch>
                    </p:blipFill>
                    <p:spPr bwMode="auto">
                      <a:xfrm>
                        <a:off x="7811589" y="5747658"/>
                        <a:ext cx="3811088" cy="661854"/>
                      </a:xfrm>
                      <a:prstGeom prst="rect">
                        <a:avLst/>
                      </a:prstGeom>
                      <a:noFill/>
                    </p:spPr>
                  </p:pic>
                </p:oleObj>
              </mc:Fallback>
            </mc:AlternateContent>
          </a:graphicData>
        </a:graphic>
      </p:graphicFrame>
    </p:spTree>
    <p:extLst>
      <p:ext uri="{BB962C8B-B14F-4D97-AF65-F5344CB8AC3E}">
        <p14:creationId xmlns:p14="http://schemas.microsoft.com/office/powerpoint/2010/main" val="8717772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7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7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7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7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7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17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1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t>	- </a:t>
            </a:r>
            <a:r>
              <a:rPr lang="en-US" err="1"/>
              <a:t>Mở</a:t>
            </a:r>
            <a:r>
              <a:rPr lang="en-US"/>
              <a:t> </a:t>
            </a:r>
            <a:r>
              <a:rPr lang="en-US" err="1"/>
              <a:t>rộng</a:t>
            </a:r>
            <a:r>
              <a:rPr lang="en-US"/>
              <a:t> </a:t>
            </a:r>
            <a:r>
              <a:rPr lang="en-US" err="1"/>
              <a:t>với</a:t>
            </a:r>
            <a:r>
              <a:rPr lang="en-US"/>
              <a:t> </a:t>
            </a:r>
            <a:r>
              <a:rPr lang="en-US" err="1"/>
              <a:t>tín</a:t>
            </a:r>
            <a:r>
              <a:rPr lang="en-US"/>
              <a:t> </a:t>
            </a:r>
            <a:r>
              <a:rPr lang="en-US" err="1"/>
              <a:t>hiệu</a:t>
            </a:r>
            <a:r>
              <a:rPr lang="en-US"/>
              <a:t> u(n-k):</a:t>
            </a:r>
          </a:p>
          <a:p>
            <a:pPr>
              <a:buNone/>
            </a:pPr>
            <a:r>
              <a:rPr lang="en-US"/>
              <a:t>									</a:t>
            </a:r>
          </a:p>
          <a:p>
            <a:pPr>
              <a:buNone/>
            </a:pPr>
            <a:endParaRPr lang="en-US"/>
          </a:p>
          <a:p>
            <a:pPr>
              <a:buNone/>
            </a:pPr>
            <a:r>
              <a:rPr lang="en-US" i="1">
                <a:solidFill>
                  <a:srgbClr val="3122F6"/>
                </a:solidFill>
              </a:rPr>
              <a:t>c. </a:t>
            </a:r>
            <a:r>
              <a:rPr lang="en-US" i="1" err="1">
                <a:solidFill>
                  <a:srgbClr val="3122F6"/>
                </a:solidFill>
              </a:rPr>
              <a:t>Dãy</a:t>
            </a:r>
            <a:r>
              <a:rPr lang="en-US" i="1">
                <a:solidFill>
                  <a:srgbClr val="3122F6"/>
                </a:solidFill>
              </a:rPr>
              <a:t> </a:t>
            </a:r>
            <a:r>
              <a:rPr lang="en-US" i="1" err="1">
                <a:solidFill>
                  <a:srgbClr val="3122F6"/>
                </a:solidFill>
              </a:rPr>
              <a:t>chữ</a:t>
            </a:r>
            <a:r>
              <a:rPr lang="en-US" i="1">
                <a:solidFill>
                  <a:srgbClr val="3122F6"/>
                </a:solidFill>
              </a:rPr>
              <a:t> </a:t>
            </a:r>
            <a:r>
              <a:rPr lang="en-US" i="1" err="1">
                <a:solidFill>
                  <a:srgbClr val="3122F6"/>
                </a:solidFill>
              </a:rPr>
              <a:t>nhật</a:t>
            </a:r>
            <a:r>
              <a:rPr lang="en-US" i="1">
                <a:solidFill>
                  <a:srgbClr val="3122F6"/>
                </a:solidFill>
              </a:rPr>
              <a:t>: </a:t>
            </a:r>
          </a:p>
          <a:p>
            <a:pPr>
              <a:buNone/>
            </a:pPr>
            <a:r>
              <a:rPr lang="en-US"/>
              <a:t>	- </a:t>
            </a:r>
            <a:r>
              <a:rPr lang="en-US" err="1"/>
              <a:t>Định</a:t>
            </a:r>
            <a:r>
              <a:rPr lang="en-US"/>
              <a:t> </a:t>
            </a:r>
            <a:r>
              <a:rPr lang="en-US" err="1"/>
              <a:t>nghĩa</a:t>
            </a:r>
            <a:r>
              <a:rPr lang="en-US"/>
              <a:t>: </a:t>
            </a:r>
            <a:r>
              <a:rPr lang="en-US" err="1"/>
              <a:t>trong</a:t>
            </a:r>
            <a:r>
              <a:rPr lang="en-US"/>
              <a:t> </a:t>
            </a:r>
            <a:r>
              <a:rPr lang="en-US" err="1"/>
              <a:t>miền</a:t>
            </a:r>
            <a:r>
              <a:rPr lang="en-US"/>
              <a:t> n, </a:t>
            </a:r>
            <a:r>
              <a:rPr lang="en-US" err="1"/>
              <a:t>dãy</a:t>
            </a:r>
            <a:r>
              <a:rPr lang="en-US"/>
              <a:t> </a:t>
            </a:r>
            <a:r>
              <a:rPr lang="en-US" err="1"/>
              <a:t>chữ</a:t>
            </a:r>
            <a:r>
              <a:rPr lang="en-US"/>
              <a:t> </a:t>
            </a:r>
            <a:r>
              <a:rPr lang="en-US" err="1"/>
              <a:t>nhật</a:t>
            </a:r>
            <a:r>
              <a:rPr lang="en-US"/>
              <a:t> </a:t>
            </a:r>
            <a:r>
              <a:rPr lang="en-US" err="1"/>
              <a:t>được</a:t>
            </a:r>
            <a:r>
              <a:rPr lang="en-US"/>
              <a:t> </a:t>
            </a:r>
            <a:r>
              <a:rPr lang="en-US" err="1"/>
              <a:t>định</a:t>
            </a:r>
            <a:r>
              <a:rPr lang="en-US"/>
              <a:t> </a:t>
            </a:r>
            <a:r>
              <a:rPr lang="en-US" err="1"/>
              <a:t>nghĩa</a:t>
            </a:r>
            <a:r>
              <a:rPr lang="en-US"/>
              <a:t>:</a:t>
            </a:r>
          </a:p>
          <a:p>
            <a:pPr>
              <a:buNone/>
            </a:pPr>
            <a:endParaRPr lang="en-US"/>
          </a:p>
          <a:p>
            <a:pPr>
              <a:buNone/>
            </a:pPr>
            <a:endParaRPr lang="en-US"/>
          </a:p>
          <a:p>
            <a:pPr>
              <a:buNone/>
            </a:pPr>
            <a:r>
              <a:rPr lang="en-US"/>
              <a:t>				      					  </a:t>
            </a:r>
          </a:p>
          <a:p>
            <a:pPr>
              <a:buNone/>
            </a:pPr>
            <a:r>
              <a:rPr lang="en-US" i="1">
                <a:solidFill>
                  <a:srgbClr val="3122F6"/>
                </a:solidFill>
              </a:rPr>
              <a:t>d. </a:t>
            </a:r>
            <a:r>
              <a:rPr lang="en-US" i="1" err="1">
                <a:solidFill>
                  <a:srgbClr val="3122F6"/>
                </a:solidFill>
              </a:rPr>
              <a:t>Dãy</a:t>
            </a:r>
            <a:r>
              <a:rPr lang="en-US" i="1">
                <a:solidFill>
                  <a:srgbClr val="3122F6"/>
                </a:solidFill>
              </a:rPr>
              <a:t> </a:t>
            </a:r>
            <a:r>
              <a:rPr lang="en-US" i="1" err="1">
                <a:solidFill>
                  <a:srgbClr val="3122F6"/>
                </a:solidFill>
              </a:rPr>
              <a:t>dốc</a:t>
            </a:r>
            <a:r>
              <a:rPr lang="en-US" i="1">
                <a:solidFill>
                  <a:srgbClr val="3122F6"/>
                </a:solidFill>
              </a:rPr>
              <a:t> </a:t>
            </a:r>
            <a:r>
              <a:rPr lang="en-US" i="1" err="1">
                <a:solidFill>
                  <a:srgbClr val="3122F6"/>
                </a:solidFill>
              </a:rPr>
              <a:t>đơn</a:t>
            </a:r>
            <a:r>
              <a:rPr lang="en-US" i="1">
                <a:solidFill>
                  <a:srgbClr val="3122F6"/>
                </a:solidFill>
              </a:rPr>
              <a:t> </a:t>
            </a:r>
            <a:r>
              <a:rPr lang="en-US" i="1" err="1">
                <a:solidFill>
                  <a:srgbClr val="3122F6"/>
                </a:solidFill>
              </a:rPr>
              <a:t>vị</a:t>
            </a:r>
            <a:r>
              <a:rPr lang="en-US" i="1">
                <a:solidFill>
                  <a:srgbClr val="3122F6"/>
                </a:solidFill>
              </a:rPr>
              <a:t>:</a:t>
            </a:r>
          </a:p>
          <a:p>
            <a:pPr>
              <a:buNone/>
            </a:pPr>
            <a:r>
              <a:rPr lang="en-US"/>
              <a:t>	- </a:t>
            </a:r>
            <a:r>
              <a:rPr lang="en-US" err="1"/>
              <a:t>Định</a:t>
            </a:r>
            <a:r>
              <a:rPr lang="en-US"/>
              <a:t> </a:t>
            </a:r>
            <a:r>
              <a:rPr lang="en-US" err="1"/>
              <a:t>nghĩa</a:t>
            </a:r>
            <a:r>
              <a:rPr lang="en-US"/>
              <a:t>: </a:t>
            </a:r>
            <a:r>
              <a:rPr lang="en-US" err="1"/>
              <a:t>Trong</a:t>
            </a:r>
            <a:r>
              <a:rPr lang="en-US"/>
              <a:t> </a:t>
            </a:r>
            <a:r>
              <a:rPr lang="en-US" err="1"/>
              <a:t>miền</a:t>
            </a:r>
            <a:r>
              <a:rPr lang="en-US"/>
              <a:t> n, </a:t>
            </a:r>
            <a:r>
              <a:rPr lang="en-US" err="1"/>
              <a:t>dãy</a:t>
            </a:r>
            <a:r>
              <a:rPr lang="en-US"/>
              <a:t> </a:t>
            </a:r>
            <a:r>
              <a:rPr lang="en-US" err="1"/>
              <a:t>dốc</a:t>
            </a:r>
            <a:r>
              <a:rPr lang="en-US"/>
              <a:t> </a:t>
            </a:r>
            <a:r>
              <a:rPr lang="en-US" err="1"/>
              <a:t>đơn</a:t>
            </a:r>
            <a:r>
              <a:rPr lang="en-US"/>
              <a:t> </a:t>
            </a:r>
            <a:r>
              <a:rPr lang="en-US" err="1"/>
              <a:t>vị</a:t>
            </a:r>
            <a:r>
              <a:rPr lang="en-US"/>
              <a:t> </a:t>
            </a:r>
            <a:r>
              <a:rPr lang="en-US" err="1"/>
              <a:t>được</a:t>
            </a:r>
            <a:r>
              <a:rPr lang="en-US"/>
              <a:t> </a:t>
            </a:r>
            <a:r>
              <a:rPr lang="en-US" err="1"/>
              <a:t>định</a:t>
            </a:r>
            <a:r>
              <a:rPr lang="en-US"/>
              <a:t> </a:t>
            </a:r>
            <a:r>
              <a:rPr lang="en-US" err="1"/>
              <a:t>nghĩa</a:t>
            </a:r>
            <a:r>
              <a:rPr lang="en-US"/>
              <a:t>:</a:t>
            </a:r>
          </a:p>
          <a:p>
            <a:pPr>
              <a:buNone/>
            </a:pPr>
            <a:endParaRPr lang="en-US"/>
          </a:p>
          <a:p>
            <a:pPr>
              <a:buNone/>
            </a:pPr>
            <a:r>
              <a:rPr lang="en-US"/>
              <a:t>					    </a:t>
            </a:r>
          </a:p>
          <a:p>
            <a:pPr>
              <a:buNone/>
            </a:pPr>
            <a:endParaRPr lang="en-US"/>
          </a:p>
          <a:p>
            <a:pPr>
              <a:buNone/>
            </a:pPr>
            <a:endParaRPr lang="en-US"/>
          </a:p>
          <a:p>
            <a:pPr>
              <a:buNone/>
            </a:pPr>
            <a:r>
              <a:rPr lang="en-US"/>
              <a:t>	</a:t>
            </a:r>
          </a:p>
        </p:txBody>
      </p:sp>
      <p:sp>
        <p:nvSpPr>
          <p:cNvPr id="3379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3793" name="Object 1"/>
          <p:cNvGraphicFramePr>
            <a:graphicFrameLocks noChangeAspect="1"/>
          </p:cNvGraphicFramePr>
          <p:nvPr/>
        </p:nvGraphicFramePr>
        <p:xfrm>
          <a:off x="2152650" y="533400"/>
          <a:ext cx="5143500" cy="685800"/>
        </p:xfrm>
        <a:graphic>
          <a:graphicData uri="http://schemas.openxmlformats.org/presentationml/2006/ole">
            <mc:AlternateContent xmlns:mc="http://schemas.openxmlformats.org/markup-compatibility/2006">
              <mc:Choice xmlns:v="urn:schemas-microsoft-com:vml" Requires="v">
                <p:oleObj spid="_x0000_s40961" name="Equation" r:id="rId3" imgW="3543120" imgH="457200" progId="Equation.DSMT4">
                  <p:embed/>
                </p:oleObj>
              </mc:Choice>
              <mc:Fallback>
                <p:oleObj name="Equation" r:id="rId3" imgW="3543120" imgH="457200" progId="Equation.DSMT4">
                  <p:embed/>
                  <p:pic>
                    <p:nvPicPr>
                      <p:cNvPr id="33793" name="Object 1"/>
                      <p:cNvPicPr>
                        <a:picLocks noChangeAspect="1" noChangeArrowheads="1"/>
                      </p:cNvPicPr>
                      <p:nvPr/>
                    </p:nvPicPr>
                    <p:blipFill>
                      <a:blip r:embed="rId4"/>
                      <a:srcRect/>
                      <a:stretch>
                        <a:fillRect/>
                      </a:stretch>
                    </p:blipFill>
                    <p:spPr bwMode="auto">
                      <a:xfrm>
                        <a:off x="2152650" y="533400"/>
                        <a:ext cx="51435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5" name="Object 24"/>
          <p:cNvGraphicFramePr>
            <a:graphicFrameLocks noChangeAspect="1"/>
          </p:cNvGraphicFramePr>
          <p:nvPr/>
        </p:nvGraphicFramePr>
        <p:xfrm>
          <a:off x="398736" y="2573385"/>
          <a:ext cx="4199389" cy="868678"/>
        </p:xfrm>
        <a:graphic>
          <a:graphicData uri="http://schemas.openxmlformats.org/presentationml/2006/ole">
            <mc:AlternateContent xmlns:mc="http://schemas.openxmlformats.org/markup-compatibility/2006">
              <mc:Choice xmlns:v="urn:schemas-microsoft-com:vml" Requires="v">
                <p:oleObj spid="_x0000_s40962" name="Equation" r:id="rId5" imgW="2616120" imgH="457200" progId="Equation.DSMT4">
                  <p:embed/>
                </p:oleObj>
              </mc:Choice>
              <mc:Fallback>
                <p:oleObj name="Equation" r:id="rId5" imgW="2616120" imgH="457200" progId="Equation.DSMT4">
                  <p:embed/>
                  <p:pic>
                    <p:nvPicPr>
                      <p:cNvPr id="33795" name="Object 24"/>
                      <p:cNvPicPr>
                        <a:picLocks noChangeAspect="1" noChangeArrowheads="1"/>
                      </p:cNvPicPr>
                      <p:nvPr/>
                    </p:nvPicPr>
                    <p:blipFill>
                      <a:blip r:embed="rId6"/>
                      <a:srcRect/>
                      <a:stretch>
                        <a:fillRect/>
                      </a:stretch>
                    </p:blipFill>
                    <p:spPr bwMode="auto">
                      <a:xfrm>
                        <a:off x="398736" y="2573385"/>
                        <a:ext cx="4199389" cy="868678"/>
                      </a:xfrm>
                      <a:prstGeom prst="rect">
                        <a:avLst/>
                      </a:prstGeom>
                      <a:noFill/>
                    </p:spPr>
                  </p:pic>
                </p:oleObj>
              </mc:Fallback>
            </mc:AlternateContent>
          </a:graphicData>
        </a:graphic>
      </p:graphicFrame>
      <p:graphicFrame>
        <p:nvGraphicFramePr>
          <p:cNvPr id="33796" name="Object 22"/>
          <p:cNvGraphicFramePr>
            <a:graphicFrameLocks noChangeAspect="1"/>
          </p:cNvGraphicFramePr>
          <p:nvPr/>
        </p:nvGraphicFramePr>
        <p:xfrm>
          <a:off x="5638800" y="2286001"/>
          <a:ext cx="3009900" cy="1362075"/>
        </p:xfrm>
        <a:graphic>
          <a:graphicData uri="http://schemas.openxmlformats.org/presentationml/2006/ole">
            <mc:AlternateContent xmlns:mc="http://schemas.openxmlformats.org/markup-compatibility/2006">
              <mc:Choice xmlns:v="urn:schemas-microsoft-com:vml" Requires="v">
                <p:oleObj spid="_x0000_s40963" r:id="rId7" imgW="2837078" imgH="1192073" progId="">
                  <p:embed/>
                </p:oleObj>
              </mc:Choice>
              <mc:Fallback>
                <p:oleObj r:id="rId7" imgW="2837078" imgH="1192073" progId="">
                  <p:embed/>
                  <p:pic>
                    <p:nvPicPr>
                      <p:cNvPr id="3379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2286001"/>
                        <a:ext cx="3009900"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3797" name="Object 5"/>
          <p:cNvGraphicFramePr>
            <a:graphicFrameLocks noChangeAspect="1"/>
          </p:cNvGraphicFramePr>
          <p:nvPr/>
        </p:nvGraphicFramePr>
        <p:xfrm>
          <a:off x="9093839" y="2795452"/>
          <a:ext cx="2505981" cy="709750"/>
        </p:xfrm>
        <a:graphic>
          <a:graphicData uri="http://schemas.openxmlformats.org/presentationml/2006/ole">
            <mc:AlternateContent xmlns:mc="http://schemas.openxmlformats.org/markup-compatibility/2006">
              <mc:Choice xmlns:v="urn:schemas-microsoft-com:vml" Requires="v">
                <p:oleObj spid="_x0000_s40964" name="Equation" r:id="rId9" imgW="1358640" imgH="355320" progId="Equation.DSMT4">
                  <p:embed/>
                </p:oleObj>
              </mc:Choice>
              <mc:Fallback>
                <p:oleObj name="Equation" r:id="rId9" imgW="1358640" imgH="355320" progId="Equation.DSMT4">
                  <p:embed/>
                  <p:pic>
                    <p:nvPicPr>
                      <p:cNvPr id="33797" name="Object 5"/>
                      <p:cNvPicPr>
                        <a:picLocks noChangeAspect="1" noChangeArrowheads="1"/>
                      </p:cNvPicPr>
                      <p:nvPr/>
                    </p:nvPicPr>
                    <p:blipFill>
                      <a:blip r:embed="rId10"/>
                      <a:srcRect/>
                      <a:stretch>
                        <a:fillRect/>
                      </a:stretch>
                    </p:blipFill>
                    <p:spPr bwMode="auto">
                      <a:xfrm>
                        <a:off x="9093839" y="2795452"/>
                        <a:ext cx="2505981" cy="709750"/>
                      </a:xfrm>
                      <a:prstGeom prst="rect">
                        <a:avLst/>
                      </a:prstGeom>
                      <a:noFill/>
                    </p:spPr>
                  </p:pic>
                </p:oleObj>
              </mc:Fallback>
            </mc:AlternateContent>
          </a:graphicData>
        </a:graphic>
      </p:graphicFrame>
      <p:graphicFrame>
        <p:nvGraphicFramePr>
          <p:cNvPr id="33799" name="Object 23"/>
          <p:cNvGraphicFramePr>
            <a:graphicFrameLocks noChangeAspect="1"/>
          </p:cNvGraphicFramePr>
          <p:nvPr/>
        </p:nvGraphicFramePr>
        <p:xfrm>
          <a:off x="672510" y="5249094"/>
          <a:ext cx="5357812" cy="933450"/>
        </p:xfrm>
        <a:graphic>
          <a:graphicData uri="http://schemas.openxmlformats.org/presentationml/2006/ole">
            <mc:AlternateContent xmlns:mc="http://schemas.openxmlformats.org/markup-compatibility/2006">
              <mc:Choice xmlns:v="urn:schemas-microsoft-com:vml" Requires="v">
                <p:oleObj spid="_x0000_s40965" name="Equation" r:id="rId11" imgW="2628720" imgH="457200" progId="Equation.DSMT4">
                  <p:embed/>
                </p:oleObj>
              </mc:Choice>
              <mc:Fallback>
                <p:oleObj name="Equation" r:id="rId11" imgW="2628720" imgH="457200" progId="Equation.DSMT4">
                  <p:embed/>
                  <p:pic>
                    <p:nvPicPr>
                      <p:cNvPr id="33799" name="Object 23"/>
                      <p:cNvPicPr>
                        <a:picLocks noChangeAspect="1" noChangeArrowheads="1"/>
                      </p:cNvPicPr>
                      <p:nvPr/>
                    </p:nvPicPr>
                    <p:blipFill>
                      <a:blip r:embed="rId12"/>
                      <a:srcRect/>
                      <a:stretch>
                        <a:fillRect/>
                      </a:stretch>
                    </p:blipFill>
                    <p:spPr bwMode="auto">
                      <a:xfrm>
                        <a:off x="672510" y="5249094"/>
                        <a:ext cx="5357812"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5"/>
          <p:cNvGraphicFramePr>
            <a:graphicFrameLocks noChangeAspect="1"/>
          </p:cNvGraphicFramePr>
          <p:nvPr/>
        </p:nvGraphicFramePr>
        <p:xfrm>
          <a:off x="7781109" y="4497978"/>
          <a:ext cx="2133600" cy="1905000"/>
        </p:xfrm>
        <a:graphic>
          <a:graphicData uri="http://schemas.openxmlformats.org/presentationml/2006/ole">
            <mc:AlternateContent xmlns:mc="http://schemas.openxmlformats.org/markup-compatibility/2006">
              <mc:Choice xmlns:v="urn:schemas-microsoft-com:vml" Requires="v">
                <p:oleObj spid="_x0000_s40966" r:id="rId13" imgW="1385621" imgH="1192073" progId="">
                  <p:embed/>
                </p:oleObj>
              </mc:Choice>
              <mc:Fallback>
                <p:oleObj r:id="rId13" imgW="1385621" imgH="1192073" progId="">
                  <p:embed/>
                  <p:pic>
                    <p:nvPicPr>
                      <p:cNvPr id="15"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81109" y="4497978"/>
                        <a:ext cx="2133600" cy="190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99969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7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79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7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i="1">
                <a:solidFill>
                  <a:srgbClr val="3122F6"/>
                </a:solidFill>
              </a:rPr>
              <a:t>e. </a:t>
            </a:r>
            <a:r>
              <a:rPr lang="en-US" i="1" err="1">
                <a:solidFill>
                  <a:srgbClr val="3122F6"/>
                </a:solidFill>
              </a:rPr>
              <a:t>Dãy</a:t>
            </a:r>
            <a:r>
              <a:rPr lang="en-US" i="1">
                <a:solidFill>
                  <a:srgbClr val="3122F6"/>
                </a:solidFill>
              </a:rPr>
              <a:t> </a:t>
            </a:r>
            <a:r>
              <a:rPr lang="en-US" i="1" err="1">
                <a:solidFill>
                  <a:srgbClr val="3122F6"/>
                </a:solidFill>
              </a:rPr>
              <a:t>hàm</a:t>
            </a:r>
            <a:r>
              <a:rPr lang="en-US" i="1">
                <a:solidFill>
                  <a:srgbClr val="3122F6"/>
                </a:solidFill>
              </a:rPr>
              <a:t> </a:t>
            </a:r>
            <a:r>
              <a:rPr lang="en-US" i="1" err="1">
                <a:solidFill>
                  <a:srgbClr val="3122F6"/>
                </a:solidFill>
              </a:rPr>
              <a:t>mũ</a:t>
            </a:r>
            <a:r>
              <a:rPr lang="en-US" i="1">
                <a:solidFill>
                  <a:srgbClr val="3122F6"/>
                </a:solidFill>
              </a:rPr>
              <a:t>:</a:t>
            </a:r>
          </a:p>
          <a:p>
            <a:pPr>
              <a:buNone/>
            </a:pPr>
            <a:r>
              <a:rPr lang="en-US"/>
              <a:t>	- </a:t>
            </a:r>
            <a:r>
              <a:rPr lang="en-US" err="1"/>
              <a:t>Định</a:t>
            </a:r>
            <a:r>
              <a:rPr lang="en-US"/>
              <a:t> </a:t>
            </a:r>
            <a:r>
              <a:rPr lang="en-US" err="1"/>
              <a:t>nghĩa</a:t>
            </a:r>
            <a:r>
              <a:rPr lang="en-US"/>
              <a:t>: </a:t>
            </a:r>
            <a:r>
              <a:rPr lang="en-US" err="1"/>
              <a:t>Trong</a:t>
            </a:r>
            <a:r>
              <a:rPr lang="en-US"/>
              <a:t> </a:t>
            </a:r>
            <a:r>
              <a:rPr lang="en-US" err="1"/>
              <a:t>miền</a:t>
            </a:r>
            <a:r>
              <a:rPr lang="en-US"/>
              <a:t> n, </a:t>
            </a:r>
            <a:r>
              <a:rPr lang="en-US" err="1"/>
              <a:t>dãy</a:t>
            </a:r>
            <a:r>
              <a:rPr lang="en-US"/>
              <a:t> </a:t>
            </a:r>
            <a:r>
              <a:rPr lang="en-US" err="1"/>
              <a:t>hàm</a:t>
            </a:r>
            <a:r>
              <a:rPr lang="en-US"/>
              <a:t> </a:t>
            </a:r>
            <a:r>
              <a:rPr lang="en-US" err="1"/>
              <a:t>mũ</a:t>
            </a:r>
            <a:r>
              <a:rPr lang="en-US"/>
              <a:t> </a:t>
            </a:r>
            <a:r>
              <a:rPr lang="en-US" err="1"/>
              <a:t>được</a:t>
            </a:r>
            <a:r>
              <a:rPr lang="en-US"/>
              <a:t> </a:t>
            </a:r>
            <a:r>
              <a:rPr lang="en-US" err="1"/>
              <a:t>định</a:t>
            </a:r>
            <a:r>
              <a:rPr lang="en-US"/>
              <a:t> </a:t>
            </a:r>
            <a:r>
              <a:rPr lang="en-US" err="1"/>
              <a:t>nghĩa</a:t>
            </a:r>
            <a:r>
              <a:rPr lang="en-US"/>
              <a:t>:</a:t>
            </a:r>
          </a:p>
          <a:p>
            <a:pPr>
              <a:buNone/>
            </a:pPr>
            <a:endParaRPr lang="en-US"/>
          </a:p>
          <a:p>
            <a:pPr>
              <a:buNone/>
            </a:pPr>
            <a:endParaRPr lang="en-US"/>
          </a:p>
          <a:p>
            <a:pPr>
              <a:buNone/>
            </a:pPr>
            <a:r>
              <a:rPr lang="en-US"/>
              <a:t>					</a:t>
            </a:r>
          </a:p>
          <a:p>
            <a:pPr>
              <a:buNone/>
            </a:pPr>
            <a:endParaRPr lang="en-US"/>
          </a:p>
          <a:p>
            <a:pPr>
              <a:buNone/>
            </a:pPr>
            <a:r>
              <a:rPr lang="en-US">
                <a:solidFill>
                  <a:srgbClr val="3122F6"/>
                </a:solidFill>
              </a:rPr>
              <a:t>1.2.3. Các phép toán </a:t>
            </a:r>
            <a:r>
              <a:rPr lang="en-US" err="1">
                <a:solidFill>
                  <a:srgbClr val="3122F6"/>
                </a:solidFill>
              </a:rPr>
              <a:t>cơ</a:t>
            </a:r>
            <a:r>
              <a:rPr lang="en-US">
                <a:solidFill>
                  <a:srgbClr val="3122F6"/>
                </a:solidFill>
              </a:rPr>
              <a:t> </a:t>
            </a:r>
            <a:r>
              <a:rPr lang="en-US" err="1">
                <a:solidFill>
                  <a:srgbClr val="3122F6"/>
                </a:solidFill>
              </a:rPr>
              <a:t>bản</a:t>
            </a:r>
            <a:r>
              <a:rPr lang="en-US">
                <a:solidFill>
                  <a:srgbClr val="3122F6"/>
                </a:solidFill>
              </a:rPr>
              <a:t> </a:t>
            </a:r>
            <a:r>
              <a:rPr lang="en-US" err="1">
                <a:solidFill>
                  <a:srgbClr val="3122F6"/>
                </a:solidFill>
              </a:rPr>
              <a:t>thường</a:t>
            </a:r>
            <a:r>
              <a:rPr lang="en-US">
                <a:solidFill>
                  <a:srgbClr val="3122F6"/>
                </a:solidFill>
              </a:rPr>
              <a:t> </a:t>
            </a:r>
            <a:r>
              <a:rPr lang="en-US" err="1">
                <a:solidFill>
                  <a:srgbClr val="3122F6"/>
                </a:solidFill>
              </a:rPr>
              <a:t>gặp</a:t>
            </a:r>
            <a:r>
              <a:rPr lang="en-US">
                <a:solidFill>
                  <a:srgbClr val="3122F6"/>
                </a:solidFill>
              </a:rPr>
              <a:t>:</a:t>
            </a:r>
          </a:p>
          <a:p>
            <a:pPr marL="457200" indent="-457200">
              <a:buAutoNum type="alphaLcPeriod"/>
            </a:pPr>
            <a:r>
              <a:rPr lang="en-US" i="1" err="1">
                <a:solidFill>
                  <a:srgbClr val="3122F6"/>
                </a:solidFill>
              </a:rPr>
              <a:t>Tổng</a:t>
            </a:r>
            <a:r>
              <a:rPr lang="en-US" i="1">
                <a:solidFill>
                  <a:srgbClr val="3122F6"/>
                </a:solidFill>
              </a:rPr>
              <a:t> </a:t>
            </a:r>
            <a:r>
              <a:rPr lang="en-US" i="1" err="1">
                <a:solidFill>
                  <a:srgbClr val="3122F6"/>
                </a:solidFill>
              </a:rPr>
              <a:t>của</a:t>
            </a:r>
            <a:r>
              <a:rPr lang="en-US" i="1">
                <a:solidFill>
                  <a:srgbClr val="3122F6"/>
                </a:solidFill>
              </a:rPr>
              <a:t> </a:t>
            </a:r>
            <a:r>
              <a:rPr lang="en-US" i="1" err="1">
                <a:solidFill>
                  <a:srgbClr val="3122F6"/>
                </a:solidFill>
              </a:rPr>
              <a:t>hai</a:t>
            </a:r>
            <a:r>
              <a:rPr lang="en-US" i="1">
                <a:solidFill>
                  <a:srgbClr val="3122F6"/>
                </a:solidFill>
              </a:rPr>
              <a:t> </a:t>
            </a:r>
            <a:r>
              <a:rPr lang="en-US" i="1" err="1">
                <a:solidFill>
                  <a:srgbClr val="3122F6"/>
                </a:solidFill>
              </a:rPr>
              <a:t>dãy</a:t>
            </a:r>
            <a:r>
              <a:rPr lang="en-US" i="1">
                <a:solidFill>
                  <a:srgbClr val="3122F6"/>
                </a:solidFill>
              </a:rPr>
              <a:t>:</a:t>
            </a:r>
          </a:p>
          <a:p>
            <a:pPr marL="457200" indent="-457200">
              <a:buNone/>
            </a:pPr>
            <a:r>
              <a:rPr lang="en-US"/>
              <a:t>	- </a:t>
            </a:r>
            <a:r>
              <a:rPr lang="en-US" err="1"/>
              <a:t>Tổng</a:t>
            </a:r>
            <a:r>
              <a:rPr lang="en-US"/>
              <a:t> </a:t>
            </a:r>
            <a:r>
              <a:rPr lang="en-US" err="1"/>
              <a:t>của</a:t>
            </a:r>
            <a:r>
              <a:rPr lang="en-US"/>
              <a:t> 2 </a:t>
            </a:r>
            <a:r>
              <a:rPr lang="en-US" err="1"/>
              <a:t>dãy</a:t>
            </a:r>
            <a:r>
              <a:rPr lang="en-US"/>
              <a:t> </a:t>
            </a:r>
            <a:r>
              <a:rPr lang="en-US" err="1"/>
              <a:t>nhận</a:t>
            </a:r>
            <a:r>
              <a:rPr lang="en-US"/>
              <a:t> </a:t>
            </a:r>
            <a:r>
              <a:rPr lang="en-US" err="1"/>
              <a:t>được</a:t>
            </a:r>
            <a:r>
              <a:rPr lang="en-US"/>
              <a:t> </a:t>
            </a:r>
            <a:r>
              <a:rPr lang="en-US" err="1"/>
              <a:t>bằng</a:t>
            </a:r>
            <a:r>
              <a:rPr lang="en-US"/>
              <a:t> </a:t>
            </a:r>
            <a:r>
              <a:rPr lang="en-US" err="1"/>
              <a:t>cách</a:t>
            </a:r>
            <a:r>
              <a:rPr lang="en-US"/>
              <a:t> </a:t>
            </a:r>
            <a:r>
              <a:rPr lang="en-US" err="1"/>
              <a:t>cộng</a:t>
            </a:r>
            <a:r>
              <a:rPr lang="en-US"/>
              <a:t> </a:t>
            </a:r>
            <a:r>
              <a:rPr lang="en-US" err="1"/>
              <a:t>từng</a:t>
            </a:r>
            <a:r>
              <a:rPr lang="en-US"/>
              <a:t> </a:t>
            </a:r>
            <a:r>
              <a:rPr lang="en-US" err="1"/>
              <a:t>đôi</a:t>
            </a:r>
            <a:r>
              <a:rPr lang="en-US"/>
              <a:t> </a:t>
            </a:r>
            <a:r>
              <a:rPr lang="en-US" err="1"/>
              <a:t>một</a:t>
            </a:r>
            <a:r>
              <a:rPr lang="en-US"/>
              <a:t> các </a:t>
            </a:r>
            <a:r>
              <a:rPr lang="en-US" err="1"/>
              <a:t>giá</a:t>
            </a:r>
            <a:r>
              <a:rPr lang="en-US"/>
              <a:t> </a:t>
            </a:r>
            <a:r>
              <a:rPr lang="en-US" err="1"/>
              <a:t>trị</a:t>
            </a:r>
            <a:r>
              <a:rPr lang="en-US"/>
              <a:t> </a:t>
            </a:r>
            <a:r>
              <a:rPr lang="en-US" err="1"/>
              <a:t>mẫu</a:t>
            </a:r>
            <a:r>
              <a:rPr lang="en-US"/>
              <a:t> </a:t>
            </a:r>
            <a:r>
              <a:rPr lang="en-US" err="1"/>
              <a:t>đối</a:t>
            </a:r>
            <a:r>
              <a:rPr lang="en-US"/>
              <a:t> </a:t>
            </a:r>
            <a:r>
              <a:rPr lang="en-US" err="1"/>
              <a:t>với</a:t>
            </a:r>
            <a:r>
              <a:rPr lang="en-US"/>
              <a:t> </a:t>
            </a:r>
            <a:r>
              <a:rPr lang="en-US" err="1"/>
              <a:t>cùng</a:t>
            </a:r>
            <a:r>
              <a:rPr lang="en-US"/>
              <a:t> </a:t>
            </a:r>
            <a:r>
              <a:rPr lang="en-US" err="1"/>
              <a:t>một</a:t>
            </a:r>
            <a:r>
              <a:rPr lang="en-US"/>
              <a:t> </a:t>
            </a:r>
            <a:r>
              <a:rPr lang="en-US" err="1"/>
              <a:t>trị</a:t>
            </a:r>
            <a:r>
              <a:rPr lang="en-US"/>
              <a:t> </a:t>
            </a:r>
            <a:r>
              <a:rPr lang="en-US" err="1"/>
              <a:t>số</a:t>
            </a:r>
            <a:r>
              <a:rPr lang="en-US"/>
              <a:t> </a:t>
            </a:r>
            <a:r>
              <a:rPr lang="en-US" err="1"/>
              <a:t>của</a:t>
            </a:r>
            <a:r>
              <a:rPr lang="en-US"/>
              <a:t> </a:t>
            </a:r>
            <a:r>
              <a:rPr lang="en-US" err="1"/>
              <a:t>biến</a:t>
            </a:r>
            <a:r>
              <a:rPr lang="en-US"/>
              <a:t> </a:t>
            </a:r>
            <a:r>
              <a:rPr lang="en-US" err="1"/>
              <a:t>độc</a:t>
            </a:r>
            <a:r>
              <a:rPr lang="en-US"/>
              <a:t> </a:t>
            </a:r>
            <a:r>
              <a:rPr lang="en-US" err="1"/>
              <a:t>lập</a:t>
            </a:r>
            <a:r>
              <a:rPr lang="en-US"/>
              <a:t>.</a:t>
            </a:r>
          </a:p>
          <a:p>
            <a:pPr marL="457200" indent="-457200">
              <a:buNone/>
            </a:pPr>
            <a:r>
              <a:rPr lang="en-US"/>
              <a:t>	- </a:t>
            </a:r>
            <a:r>
              <a:rPr lang="en-US" err="1"/>
              <a:t>Ví</a:t>
            </a:r>
            <a:r>
              <a:rPr lang="en-US"/>
              <a:t> </a:t>
            </a:r>
            <a:r>
              <a:rPr lang="en-US" err="1"/>
              <a:t>dụ</a:t>
            </a:r>
            <a:r>
              <a:rPr lang="en-US"/>
              <a:t>: </a:t>
            </a:r>
            <a:r>
              <a:rPr lang="en-US" err="1"/>
              <a:t>Hãy</a:t>
            </a:r>
            <a:r>
              <a:rPr lang="en-US"/>
              <a:t> </a:t>
            </a:r>
            <a:r>
              <a:rPr lang="en-US" err="1"/>
              <a:t>thực</a:t>
            </a:r>
            <a:r>
              <a:rPr lang="en-US"/>
              <a:t> </a:t>
            </a:r>
            <a:r>
              <a:rPr lang="en-US" err="1"/>
              <a:t>hiện</a:t>
            </a:r>
            <a:r>
              <a:rPr lang="en-US"/>
              <a:t> phép </a:t>
            </a:r>
            <a:r>
              <a:rPr lang="en-US" err="1"/>
              <a:t>cộng</a:t>
            </a:r>
            <a:endParaRPr lang="en-US"/>
          </a:p>
          <a:p>
            <a:pPr marL="457200" indent="-457200">
              <a:buNone/>
            </a:pPr>
            <a:r>
              <a:rPr lang="en-US"/>
              <a:t>			</a:t>
            </a:r>
          </a:p>
          <a:p>
            <a:pPr marL="457200" indent="-457200">
              <a:buNone/>
            </a:pPr>
            <a:endParaRPr lang="en-US"/>
          </a:p>
          <a:p>
            <a:pPr>
              <a:buNone/>
            </a:pPr>
            <a:r>
              <a:rPr lang="en-US"/>
              <a:t> </a:t>
            </a:r>
            <a:endParaRPr lang="vi-VN"/>
          </a:p>
        </p:txBody>
      </p:sp>
      <p:graphicFrame>
        <p:nvGraphicFramePr>
          <p:cNvPr id="32769" name="Object 27"/>
          <p:cNvGraphicFramePr>
            <a:graphicFrameLocks noChangeAspect="1"/>
          </p:cNvGraphicFramePr>
          <p:nvPr/>
        </p:nvGraphicFramePr>
        <p:xfrm>
          <a:off x="1047750" y="1500188"/>
          <a:ext cx="4760913" cy="1012825"/>
        </p:xfrm>
        <a:graphic>
          <a:graphicData uri="http://schemas.openxmlformats.org/presentationml/2006/ole">
            <mc:AlternateContent xmlns:mc="http://schemas.openxmlformats.org/markup-compatibility/2006">
              <mc:Choice xmlns:v="urn:schemas-microsoft-com:vml" Requires="v">
                <p:oleObj spid="_x0000_s41985" name="Equation" r:id="rId3" imgW="2171520" imgH="482400" progId="Equation.DSMT4">
                  <p:embed/>
                </p:oleObj>
              </mc:Choice>
              <mc:Fallback>
                <p:oleObj name="Equation" r:id="rId3" imgW="2171520" imgH="482400" progId="Equation.DSMT4">
                  <p:embed/>
                  <p:pic>
                    <p:nvPicPr>
                      <p:cNvPr id="32769" name="Object 27"/>
                      <p:cNvPicPr>
                        <a:picLocks noChangeAspect="1" noChangeArrowheads="1"/>
                      </p:cNvPicPr>
                      <p:nvPr/>
                    </p:nvPicPr>
                    <p:blipFill>
                      <a:blip r:embed="rId4"/>
                      <a:srcRect/>
                      <a:stretch>
                        <a:fillRect/>
                      </a:stretch>
                    </p:blipFill>
                    <p:spPr bwMode="auto">
                      <a:xfrm>
                        <a:off x="1047750" y="1500188"/>
                        <a:ext cx="4760913" cy="1012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9"/>
          <p:cNvGraphicFramePr>
            <a:graphicFrameLocks noChangeAspect="1"/>
          </p:cNvGraphicFramePr>
          <p:nvPr/>
        </p:nvGraphicFramePr>
        <p:xfrm>
          <a:off x="6934200" y="1066800"/>
          <a:ext cx="3352800" cy="1557338"/>
        </p:xfrm>
        <a:graphic>
          <a:graphicData uri="http://schemas.openxmlformats.org/presentationml/2006/ole">
            <mc:AlternateContent xmlns:mc="http://schemas.openxmlformats.org/markup-compatibility/2006">
              <mc:Choice xmlns:v="urn:schemas-microsoft-com:vml" Requires="v">
                <p:oleObj spid="_x0000_s41986" r:id="rId5" imgW="3030626" imgH="1388669" progId="">
                  <p:embed/>
                </p:oleObj>
              </mc:Choice>
              <mc:Fallback>
                <p:oleObj r:id="rId5" imgW="3030626" imgH="1388669" progId="">
                  <p:embed/>
                  <p:pic>
                    <p:nvPicPr>
                      <p:cNvPr id="5"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1066800"/>
                        <a:ext cx="3352800" cy="155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33"/>
          <p:cNvGraphicFramePr>
            <a:graphicFrameLocks noChangeAspect="1"/>
          </p:cNvGraphicFramePr>
          <p:nvPr/>
        </p:nvGraphicFramePr>
        <p:xfrm>
          <a:off x="3257550" y="5118463"/>
          <a:ext cx="2933700" cy="576263"/>
        </p:xfrm>
        <a:graphic>
          <a:graphicData uri="http://schemas.openxmlformats.org/presentationml/2006/ole">
            <mc:AlternateContent xmlns:mc="http://schemas.openxmlformats.org/markup-compatibility/2006">
              <mc:Choice xmlns:v="urn:schemas-microsoft-com:vml" Requires="v">
                <p:oleObj spid="_x0000_s41987" name="Equation" r:id="rId7" imgW="1307880" imgH="253800" progId="Equation.DSMT4">
                  <p:embed/>
                </p:oleObj>
              </mc:Choice>
              <mc:Fallback>
                <p:oleObj name="Equation" r:id="rId7" imgW="1307880" imgH="253800" progId="Equation.DSMT4">
                  <p:embed/>
                  <p:pic>
                    <p:nvPicPr>
                      <p:cNvPr id="32772" name="Object 33"/>
                      <p:cNvPicPr>
                        <a:picLocks noChangeAspect="1" noChangeArrowheads="1"/>
                      </p:cNvPicPr>
                      <p:nvPr/>
                    </p:nvPicPr>
                    <p:blipFill>
                      <a:blip r:embed="rId8"/>
                      <a:srcRect/>
                      <a:stretch>
                        <a:fillRect/>
                      </a:stretch>
                    </p:blipFill>
                    <p:spPr bwMode="auto">
                      <a:xfrm>
                        <a:off x="3257550" y="5118463"/>
                        <a:ext cx="293370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354902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7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594" y="300447"/>
            <a:ext cx="10972800" cy="6008598"/>
          </a:xfrm>
        </p:spPr>
        <p:txBody>
          <a:bodyPr/>
          <a:lstStyle/>
          <a:p>
            <a:pPr marL="0" indent="0">
              <a:buNone/>
            </a:pPr>
            <a:r>
              <a:rPr lang="en-US"/>
              <a:t> </a:t>
            </a:r>
            <a:r>
              <a:rPr lang="en-US" err="1"/>
              <a:t>Thực</a:t>
            </a:r>
            <a:r>
              <a:rPr lang="en-US"/>
              <a:t> </a:t>
            </a:r>
            <a:r>
              <a:rPr lang="en-US" err="1"/>
              <a:t>hiện</a:t>
            </a:r>
            <a:r>
              <a:rPr lang="en-US"/>
              <a:t> phép </a:t>
            </a:r>
            <a:r>
              <a:rPr lang="en-US" err="1"/>
              <a:t>cộng</a:t>
            </a:r>
            <a:r>
              <a:rPr lang="en-US"/>
              <a:t> x(n) = x</a:t>
            </a:r>
            <a:r>
              <a:rPr lang="en-US" baseline="-25000"/>
              <a:t>1</a:t>
            </a:r>
            <a:r>
              <a:rPr lang="en-US"/>
              <a:t>(n) + x</a:t>
            </a:r>
            <a:r>
              <a:rPr lang="en-US" baseline="-25000"/>
              <a:t>2</a:t>
            </a:r>
            <a:r>
              <a:rPr lang="en-US"/>
              <a:t>(n)</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r>
              <a:rPr lang="en-US" err="1"/>
              <a:t>Trong</a:t>
            </a:r>
            <a:r>
              <a:rPr lang="en-US"/>
              <a:t> </a:t>
            </a:r>
            <a:r>
              <a:rPr lang="en-US" err="1"/>
              <a:t>đó</a:t>
            </a:r>
            <a:r>
              <a:rPr lang="en-US"/>
              <a:t>: 	x(n+1) = x</a:t>
            </a:r>
            <a:r>
              <a:rPr lang="en-US" baseline="-25000"/>
              <a:t>1</a:t>
            </a:r>
            <a:r>
              <a:rPr lang="en-US"/>
              <a:t>(n+1) + x</a:t>
            </a:r>
            <a:r>
              <a:rPr lang="en-US" baseline="-25000"/>
              <a:t>2</a:t>
            </a:r>
            <a:r>
              <a:rPr lang="en-US"/>
              <a:t>(n+1)</a:t>
            </a:r>
          </a:p>
          <a:p>
            <a:pPr marL="0" lvl="0" indent="0">
              <a:buNone/>
            </a:pPr>
            <a:r>
              <a:rPr lang="en-US"/>
              <a:t>		</a:t>
            </a:r>
            <a:r>
              <a:rPr lang="en-US">
                <a:solidFill>
                  <a:prstClr val="black"/>
                </a:solidFill>
              </a:rPr>
              <a:t>x(n) = x</a:t>
            </a:r>
            <a:r>
              <a:rPr lang="en-US" baseline="-25000">
                <a:solidFill>
                  <a:prstClr val="black"/>
                </a:solidFill>
              </a:rPr>
              <a:t>1</a:t>
            </a:r>
            <a:r>
              <a:rPr lang="en-US">
                <a:solidFill>
                  <a:prstClr val="black"/>
                </a:solidFill>
              </a:rPr>
              <a:t>(n) + x</a:t>
            </a:r>
            <a:r>
              <a:rPr lang="en-US" baseline="-25000">
                <a:solidFill>
                  <a:prstClr val="black"/>
                </a:solidFill>
              </a:rPr>
              <a:t>2</a:t>
            </a:r>
            <a:r>
              <a:rPr lang="en-US">
                <a:solidFill>
                  <a:prstClr val="black"/>
                </a:solidFill>
              </a:rPr>
              <a:t>(n)</a:t>
            </a:r>
            <a:endParaRPr lang="en-US"/>
          </a:p>
          <a:p>
            <a:pPr marL="0" indent="0">
              <a:buNone/>
            </a:pPr>
            <a:r>
              <a:rPr lang="en-US"/>
              <a:t>		x(n-1) = x</a:t>
            </a:r>
            <a:r>
              <a:rPr lang="en-US" baseline="-25000"/>
              <a:t>1</a:t>
            </a:r>
            <a:r>
              <a:rPr lang="en-US"/>
              <a:t>(n-1) + x</a:t>
            </a:r>
            <a:r>
              <a:rPr lang="en-US" baseline="-25000"/>
              <a:t>2</a:t>
            </a:r>
            <a:r>
              <a:rPr lang="en-US"/>
              <a:t>(n-1)</a:t>
            </a:r>
          </a:p>
          <a:p>
            <a:pPr marL="0" indent="0">
              <a:buNone/>
            </a:pPr>
            <a:r>
              <a:rPr lang="en-US"/>
              <a:t>		</a:t>
            </a:r>
          </a:p>
        </p:txBody>
      </p:sp>
      <p:graphicFrame>
        <p:nvGraphicFramePr>
          <p:cNvPr id="6" name="Object 17"/>
          <p:cNvGraphicFramePr>
            <a:graphicFrameLocks noChangeAspect="1"/>
          </p:cNvGraphicFramePr>
          <p:nvPr/>
        </p:nvGraphicFramePr>
        <p:xfrm>
          <a:off x="1971675" y="1065213"/>
          <a:ext cx="6054725" cy="806450"/>
        </p:xfrm>
        <a:graphic>
          <a:graphicData uri="http://schemas.openxmlformats.org/presentationml/2006/ole">
            <mc:AlternateContent xmlns:mc="http://schemas.openxmlformats.org/markup-compatibility/2006">
              <mc:Choice xmlns:v="urn:schemas-microsoft-com:vml" Requires="v">
                <p:oleObj spid="_x0000_s43009" name="Equation" r:id="rId3" imgW="2260440" imgH="304560" progId="Equation.DSMT4">
                  <p:embed/>
                </p:oleObj>
              </mc:Choice>
              <mc:Fallback>
                <p:oleObj name="Equation" r:id="rId3" imgW="2260440" imgH="304560" progId="Equation.DSMT4">
                  <p:embed/>
                  <p:pic>
                    <p:nvPicPr>
                      <p:cNvPr id="6" name="Object 17"/>
                      <p:cNvPicPr>
                        <a:picLocks noChangeAspect="1" noChangeArrowheads="1"/>
                      </p:cNvPicPr>
                      <p:nvPr/>
                    </p:nvPicPr>
                    <p:blipFill>
                      <a:blip r:embed="rId4"/>
                      <a:srcRect/>
                      <a:stretch>
                        <a:fillRect/>
                      </a:stretch>
                    </p:blipFill>
                    <p:spPr bwMode="auto">
                      <a:xfrm>
                        <a:off x="1971675" y="1065213"/>
                        <a:ext cx="6054725" cy="806450"/>
                      </a:xfrm>
                      <a:prstGeom prst="rect">
                        <a:avLst/>
                      </a:prstGeom>
                      <a:noFill/>
                    </p:spPr>
                  </p:pic>
                </p:oleObj>
              </mc:Fallback>
            </mc:AlternateContent>
          </a:graphicData>
        </a:graphic>
      </p:graphicFrame>
      <p:graphicFrame>
        <p:nvGraphicFramePr>
          <p:cNvPr id="7" name="Object 17"/>
          <p:cNvGraphicFramePr>
            <a:graphicFrameLocks noChangeAspect="1"/>
          </p:cNvGraphicFramePr>
          <p:nvPr/>
        </p:nvGraphicFramePr>
        <p:xfrm>
          <a:off x="1766888" y="2006102"/>
          <a:ext cx="6223000" cy="806450"/>
        </p:xfrm>
        <a:graphic>
          <a:graphicData uri="http://schemas.openxmlformats.org/presentationml/2006/ole">
            <mc:AlternateContent xmlns:mc="http://schemas.openxmlformats.org/markup-compatibility/2006">
              <mc:Choice xmlns:v="urn:schemas-microsoft-com:vml" Requires="v">
                <p:oleObj spid="_x0000_s43010" name="Equation" r:id="rId5" imgW="2323800" imgH="304560" progId="Equation.DSMT4">
                  <p:embed/>
                </p:oleObj>
              </mc:Choice>
              <mc:Fallback>
                <p:oleObj name="Equation" r:id="rId5" imgW="2323800" imgH="304560" progId="Equation.DSMT4">
                  <p:embed/>
                  <p:pic>
                    <p:nvPicPr>
                      <p:cNvPr id="7" name="Object 17"/>
                      <p:cNvPicPr>
                        <a:picLocks noChangeAspect="1" noChangeArrowheads="1"/>
                      </p:cNvPicPr>
                      <p:nvPr/>
                    </p:nvPicPr>
                    <p:blipFill>
                      <a:blip r:embed="rId6"/>
                      <a:srcRect/>
                      <a:stretch>
                        <a:fillRect/>
                      </a:stretch>
                    </p:blipFill>
                    <p:spPr bwMode="auto">
                      <a:xfrm>
                        <a:off x="1766888" y="2006102"/>
                        <a:ext cx="6223000" cy="806450"/>
                      </a:xfrm>
                      <a:prstGeom prst="rect">
                        <a:avLst/>
                      </a:prstGeom>
                      <a:noFill/>
                    </p:spPr>
                  </p:pic>
                </p:oleObj>
              </mc:Fallback>
            </mc:AlternateContent>
          </a:graphicData>
        </a:graphic>
      </p:graphicFrame>
      <p:graphicFrame>
        <p:nvGraphicFramePr>
          <p:cNvPr id="8" name="Object 17"/>
          <p:cNvGraphicFramePr>
            <a:graphicFrameLocks noChangeAspect="1"/>
          </p:cNvGraphicFramePr>
          <p:nvPr/>
        </p:nvGraphicFramePr>
        <p:xfrm>
          <a:off x="1595438" y="1706495"/>
          <a:ext cx="374650" cy="368300"/>
        </p:xfrm>
        <a:graphic>
          <a:graphicData uri="http://schemas.openxmlformats.org/presentationml/2006/ole">
            <mc:AlternateContent xmlns:mc="http://schemas.openxmlformats.org/markup-compatibility/2006">
              <mc:Choice xmlns:v="urn:schemas-microsoft-com:vml" Requires="v">
                <p:oleObj spid="_x0000_s43011" name="Equation" r:id="rId7" imgW="139680" imgH="139680" progId="Equation.DSMT4">
                  <p:embed/>
                </p:oleObj>
              </mc:Choice>
              <mc:Fallback>
                <p:oleObj name="Equation" r:id="rId7" imgW="139680" imgH="139680" progId="Equation.DSMT4">
                  <p:embed/>
                  <p:pic>
                    <p:nvPicPr>
                      <p:cNvPr id="8" name="Object 17"/>
                      <p:cNvPicPr>
                        <a:picLocks noChangeAspect="1" noChangeArrowheads="1"/>
                      </p:cNvPicPr>
                      <p:nvPr/>
                    </p:nvPicPr>
                    <p:blipFill>
                      <a:blip r:embed="rId8"/>
                      <a:srcRect/>
                      <a:stretch>
                        <a:fillRect/>
                      </a:stretch>
                    </p:blipFill>
                    <p:spPr bwMode="auto">
                      <a:xfrm>
                        <a:off x="1595438" y="1706495"/>
                        <a:ext cx="374650" cy="368300"/>
                      </a:xfrm>
                      <a:prstGeom prst="rect">
                        <a:avLst/>
                      </a:prstGeom>
                      <a:noFill/>
                    </p:spPr>
                  </p:pic>
                </p:oleObj>
              </mc:Fallback>
            </mc:AlternateContent>
          </a:graphicData>
        </a:graphic>
      </p:graphicFrame>
      <p:graphicFrame>
        <p:nvGraphicFramePr>
          <p:cNvPr id="9" name="Object 17"/>
          <p:cNvGraphicFramePr>
            <a:graphicFrameLocks noChangeAspect="1"/>
          </p:cNvGraphicFramePr>
          <p:nvPr/>
        </p:nvGraphicFramePr>
        <p:xfrm>
          <a:off x="1197792" y="2880679"/>
          <a:ext cx="6122988" cy="806450"/>
        </p:xfrm>
        <a:graphic>
          <a:graphicData uri="http://schemas.openxmlformats.org/presentationml/2006/ole">
            <mc:AlternateContent xmlns:mc="http://schemas.openxmlformats.org/markup-compatibility/2006">
              <mc:Choice xmlns:v="urn:schemas-microsoft-com:vml" Requires="v">
                <p:oleObj spid="_x0000_s43012" name="Equation" r:id="rId9" imgW="2286000" imgH="304560" progId="Equation.DSMT4">
                  <p:embed/>
                </p:oleObj>
              </mc:Choice>
              <mc:Fallback>
                <p:oleObj name="Equation" r:id="rId9" imgW="2286000" imgH="304560" progId="Equation.DSMT4">
                  <p:embed/>
                  <p:pic>
                    <p:nvPicPr>
                      <p:cNvPr id="9" name="Object 17"/>
                      <p:cNvPicPr>
                        <a:picLocks noChangeAspect="1" noChangeArrowheads="1"/>
                      </p:cNvPicPr>
                      <p:nvPr/>
                    </p:nvPicPr>
                    <p:blipFill>
                      <a:blip r:embed="rId10"/>
                      <a:srcRect/>
                      <a:stretch>
                        <a:fillRect/>
                      </a:stretch>
                    </p:blipFill>
                    <p:spPr bwMode="auto">
                      <a:xfrm>
                        <a:off x="1197792" y="2880679"/>
                        <a:ext cx="6122988" cy="806450"/>
                      </a:xfrm>
                      <a:prstGeom prst="rect">
                        <a:avLst/>
                      </a:prstGeom>
                      <a:noFill/>
                    </p:spPr>
                  </p:pic>
                </p:oleObj>
              </mc:Fallback>
            </mc:AlternateContent>
          </a:graphicData>
        </a:graphic>
      </p:graphicFrame>
    </p:spTree>
    <p:extLst>
      <p:ext uri="{BB962C8B-B14F-4D97-AF65-F5344CB8AC3E}">
        <p14:creationId xmlns:p14="http://schemas.microsoft.com/office/powerpoint/2010/main" val="1819739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0668000" cy="6629400"/>
          </a:xfrm>
        </p:spPr>
        <p:txBody>
          <a:bodyPr/>
          <a:lstStyle/>
          <a:p>
            <a:pPr>
              <a:buNone/>
            </a:pPr>
            <a:r>
              <a:rPr lang="en-US"/>
              <a:t>	- Phép </a:t>
            </a:r>
            <a:r>
              <a:rPr lang="en-US" err="1"/>
              <a:t>cộng</a:t>
            </a:r>
            <a:r>
              <a:rPr lang="en-US"/>
              <a:t> </a:t>
            </a:r>
            <a:r>
              <a:rPr lang="en-US" err="1"/>
              <a:t>hai</a:t>
            </a:r>
            <a:r>
              <a:rPr lang="en-US"/>
              <a:t> </a:t>
            </a:r>
            <a:r>
              <a:rPr lang="en-US" err="1"/>
              <a:t>tín</a:t>
            </a:r>
            <a:r>
              <a:rPr lang="en-US"/>
              <a:t> </a:t>
            </a:r>
            <a:r>
              <a:rPr lang="en-US" err="1"/>
              <a:t>hiệu</a:t>
            </a:r>
            <a:r>
              <a:rPr lang="en-US"/>
              <a:t> </a:t>
            </a:r>
            <a:r>
              <a:rPr lang="en-US" err="1"/>
              <a:t>được</a:t>
            </a:r>
            <a:r>
              <a:rPr lang="en-US"/>
              <a:t> </a:t>
            </a:r>
            <a:r>
              <a:rPr lang="en-US" err="1"/>
              <a:t>thực</a:t>
            </a:r>
            <a:r>
              <a:rPr lang="en-US"/>
              <a:t> </a:t>
            </a:r>
            <a:r>
              <a:rPr lang="en-US" err="1"/>
              <a:t>hiện</a:t>
            </a:r>
            <a:r>
              <a:rPr lang="en-US"/>
              <a:t> </a:t>
            </a:r>
            <a:r>
              <a:rPr lang="en-US" err="1"/>
              <a:t>dưới</a:t>
            </a:r>
            <a:r>
              <a:rPr lang="en-US"/>
              <a:t> </a:t>
            </a:r>
            <a:r>
              <a:rPr lang="en-US" err="1"/>
              <a:t>đồ</a:t>
            </a:r>
            <a:r>
              <a:rPr lang="en-US"/>
              <a:t> </a:t>
            </a:r>
            <a:r>
              <a:rPr lang="en-US" err="1"/>
              <a:t>thị</a:t>
            </a:r>
            <a:r>
              <a:rPr lang="en-US"/>
              <a:t>:</a:t>
            </a:r>
            <a:endParaRPr lang="vi-VN"/>
          </a:p>
        </p:txBody>
      </p:sp>
      <p:graphicFrame>
        <p:nvGraphicFramePr>
          <p:cNvPr id="34818" name="Object 31"/>
          <p:cNvGraphicFramePr>
            <a:graphicFrameLocks noChangeAspect="1"/>
          </p:cNvGraphicFramePr>
          <p:nvPr/>
        </p:nvGraphicFramePr>
        <p:xfrm>
          <a:off x="2860766" y="653143"/>
          <a:ext cx="6270171" cy="6087291"/>
        </p:xfrm>
        <a:graphic>
          <a:graphicData uri="http://schemas.openxmlformats.org/presentationml/2006/ole">
            <mc:AlternateContent xmlns:mc="http://schemas.openxmlformats.org/markup-compatibility/2006">
              <mc:Choice xmlns:v="urn:schemas-microsoft-com:vml" Requires="v">
                <p:oleObj spid="_x0000_s44033" name="Visio" r:id="rId3" imgW="2256434" imgH="3708197" progId="Visio.Drawing.11">
                  <p:embed/>
                </p:oleObj>
              </mc:Choice>
              <mc:Fallback>
                <p:oleObj name="Visio" r:id="rId3" imgW="2256434" imgH="3708197" progId="Visio.Drawing.11">
                  <p:embed/>
                  <p:pic>
                    <p:nvPicPr>
                      <p:cNvPr id="34818"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766" y="653143"/>
                        <a:ext cx="6270171" cy="6087291"/>
                      </a:xfrm>
                      <a:prstGeom prst="rect">
                        <a:avLst/>
                      </a:prstGeom>
                      <a:noFill/>
                    </p:spPr>
                  </p:pic>
                </p:oleObj>
              </mc:Fallback>
            </mc:AlternateContent>
          </a:graphicData>
        </a:graphic>
      </p:graphicFrame>
    </p:spTree>
    <p:extLst>
      <p:ext uri="{BB962C8B-B14F-4D97-AF65-F5344CB8AC3E}">
        <p14:creationId xmlns:p14="http://schemas.microsoft.com/office/powerpoint/2010/main" val="105600818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a:buNone/>
            </a:pPr>
            <a:r>
              <a:rPr lang="en-US" i="1">
                <a:solidFill>
                  <a:srgbClr val="3122F6"/>
                </a:solidFill>
              </a:rPr>
              <a:t>b. </a:t>
            </a:r>
            <a:r>
              <a:rPr lang="en-US" i="1" err="1">
                <a:solidFill>
                  <a:srgbClr val="3122F6"/>
                </a:solidFill>
              </a:rPr>
              <a:t>Tích</a:t>
            </a:r>
            <a:r>
              <a:rPr lang="en-US" i="1">
                <a:solidFill>
                  <a:srgbClr val="3122F6"/>
                </a:solidFill>
              </a:rPr>
              <a:t> </a:t>
            </a:r>
            <a:r>
              <a:rPr lang="en-US" i="1" err="1">
                <a:solidFill>
                  <a:srgbClr val="3122F6"/>
                </a:solidFill>
              </a:rPr>
              <a:t>của</a:t>
            </a:r>
            <a:r>
              <a:rPr lang="en-US" i="1">
                <a:solidFill>
                  <a:srgbClr val="3122F6"/>
                </a:solidFill>
              </a:rPr>
              <a:t> </a:t>
            </a:r>
            <a:r>
              <a:rPr lang="en-US" i="1" err="1">
                <a:solidFill>
                  <a:srgbClr val="3122F6"/>
                </a:solidFill>
              </a:rPr>
              <a:t>hai</a:t>
            </a:r>
            <a:r>
              <a:rPr lang="en-US" i="1">
                <a:solidFill>
                  <a:srgbClr val="3122F6"/>
                </a:solidFill>
              </a:rPr>
              <a:t> </a:t>
            </a:r>
            <a:r>
              <a:rPr lang="en-US" i="1" err="1">
                <a:solidFill>
                  <a:srgbClr val="3122F6"/>
                </a:solidFill>
              </a:rPr>
              <a:t>dãy</a:t>
            </a:r>
            <a:r>
              <a:rPr lang="en-US" i="1">
                <a:solidFill>
                  <a:srgbClr val="3122F6"/>
                </a:solidFill>
              </a:rPr>
              <a:t>:</a:t>
            </a:r>
          </a:p>
          <a:p>
            <a:pPr>
              <a:buNone/>
            </a:pPr>
            <a:r>
              <a:rPr lang="en-US"/>
              <a:t>	- </a:t>
            </a:r>
            <a:r>
              <a:rPr lang="en-US" err="1"/>
              <a:t>Tích</a:t>
            </a:r>
            <a:r>
              <a:rPr lang="en-US"/>
              <a:t> </a:t>
            </a:r>
            <a:r>
              <a:rPr lang="en-US" err="1"/>
              <a:t>của</a:t>
            </a:r>
            <a:r>
              <a:rPr lang="en-US"/>
              <a:t> 2 </a:t>
            </a:r>
            <a:r>
              <a:rPr lang="en-US" err="1"/>
              <a:t>dãy</a:t>
            </a:r>
            <a:r>
              <a:rPr lang="en-US"/>
              <a:t> </a:t>
            </a:r>
            <a:r>
              <a:rPr lang="en-US" err="1"/>
              <a:t>nhận</a:t>
            </a:r>
            <a:r>
              <a:rPr lang="en-US"/>
              <a:t> </a:t>
            </a:r>
            <a:r>
              <a:rPr lang="en-US" err="1"/>
              <a:t>được</a:t>
            </a:r>
            <a:r>
              <a:rPr lang="en-US"/>
              <a:t> </a:t>
            </a:r>
            <a:r>
              <a:rPr lang="en-US" err="1"/>
              <a:t>bằng</a:t>
            </a:r>
            <a:r>
              <a:rPr lang="en-US"/>
              <a:t> </a:t>
            </a:r>
            <a:r>
              <a:rPr lang="en-US" err="1"/>
              <a:t>cách</a:t>
            </a:r>
            <a:r>
              <a:rPr lang="en-US"/>
              <a:t> </a:t>
            </a:r>
            <a:r>
              <a:rPr lang="en-US" err="1"/>
              <a:t>nhân</a:t>
            </a:r>
            <a:r>
              <a:rPr lang="en-US"/>
              <a:t> </a:t>
            </a:r>
            <a:r>
              <a:rPr lang="en-US" err="1"/>
              <a:t>từng</a:t>
            </a:r>
            <a:r>
              <a:rPr lang="en-US"/>
              <a:t> </a:t>
            </a:r>
            <a:r>
              <a:rPr lang="en-US" err="1"/>
              <a:t>đôi</a:t>
            </a:r>
            <a:r>
              <a:rPr lang="en-US"/>
              <a:t> </a:t>
            </a:r>
            <a:r>
              <a:rPr lang="en-US" err="1"/>
              <a:t>một</a:t>
            </a:r>
            <a:r>
              <a:rPr lang="en-US"/>
              <a:t> các </a:t>
            </a:r>
            <a:r>
              <a:rPr lang="en-US" err="1"/>
              <a:t>giá</a:t>
            </a:r>
            <a:r>
              <a:rPr lang="en-US"/>
              <a:t> </a:t>
            </a:r>
            <a:r>
              <a:rPr lang="en-US" err="1"/>
              <a:t>trị</a:t>
            </a:r>
            <a:r>
              <a:rPr lang="en-US"/>
              <a:t> </a:t>
            </a:r>
            <a:r>
              <a:rPr lang="en-US" err="1"/>
              <a:t>mẫu</a:t>
            </a:r>
            <a:r>
              <a:rPr lang="en-US"/>
              <a:t> </a:t>
            </a:r>
            <a:r>
              <a:rPr lang="en-US" err="1"/>
              <a:t>đối</a:t>
            </a:r>
            <a:r>
              <a:rPr lang="en-US"/>
              <a:t> </a:t>
            </a:r>
            <a:r>
              <a:rPr lang="en-US" err="1"/>
              <a:t>với</a:t>
            </a:r>
            <a:r>
              <a:rPr lang="en-US"/>
              <a:t> </a:t>
            </a:r>
            <a:r>
              <a:rPr lang="en-US" err="1"/>
              <a:t>cùng</a:t>
            </a:r>
            <a:r>
              <a:rPr lang="en-US"/>
              <a:t> </a:t>
            </a:r>
            <a:r>
              <a:rPr lang="en-US" err="1"/>
              <a:t>một</a:t>
            </a:r>
            <a:r>
              <a:rPr lang="en-US"/>
              <a:t> </a:t>
            </a:r>
            <a:r>
              <a:rPr lang="en-US" err="1"/>
              <a:t>trị</a:t>
            </a:r>
            <a:r>
              <a:rPr lang="en-US"/>
              <a:t> </a:t>
            </a:r>
            <a:r>
              <a:rPr lang="en-US" err="1"/>
              <a:t>số</a:t>
            </a:r>
            <a:r>
              <a:rPr lang="en-US"/>
              <a:t> </a:t>
            </a:r>
            <a:r>
              <a:rPr lang="en-US" err="1"/>
              <a:t>của</a:t>
            </a:r>
            <a:r>
              <a:rPr lang="en-US"/>
              <a:t> </a:t>
            </a:r>
            <a:r>
              <a:rPr lang="en-US" err="1"/>
              <a:t>biến</a:t>
            </a:r>
            <a:r>
              <a:rPr lang="en-US"/>
              <a:t> </a:t>
            </a:r>
            <a:r>
              <a:rPr lang="en-US" err="1"/>
              <a:t>độc</a:t>
            </a:r>
            <a:r>
              <a:rPr lang="en-US"/>
              <a:t> </a:t>
            </a:r>
            <a:r>
              <a:rPr lang="en-US" err="1"/>
              <a:t>lập</a:t>
            </a:r>
            <a:endParaRPr lang="en-US"/>
          </a:p>
          <a:p>
            <a:pPr>
              <a:buNone/>
            </a:pPr>
            <a:r>
              <a:rPr lang="en-US"/>
              <a:t>	- </a:t>
            </a:r>
            <a:r>
              <a:rPr lang="en-US" err="1"/>
              <a:t>Ví</a:t>
            </a:r>
            <a:r>
              <a:rPr lang="en-US"/>
              <a:t> </a:t>
            </a:r>
            <a:r>
              <a:rPr lang="en-US" err="1"/>
              <a:t>dụ</a:t>
            </a:r>
            <a:r>
              <a:rPr lang="en-US"/>
              <a:t>: </a:t>
            </a:r>
            <a:r>
              <a:rPr lang="en-US" err="1"/>
              <a:t>Thực</a:t>
            </a:r>
            <a:r>
              <a:rPr lang="en-US"/>
              <a:t> </a:t>
            </a:r>
            <a:r>
              <a:rPr lang="en-US" err="1"/>
              <a:t>hiện</a:t>
            </a:r>
            <a:r>
              <a:rPr lang="en-US"/>
              <a:t> phép </a:t>
            </a:r>
            <a:r>
              <a:rPr lang="en-US" err="1"/>
              <a:t>nhân</a:t>
            </a:r>
            <a:r>
              <a:rPr lang="en-US"/>
              <a:t> </a:t>
            </a:r>
            <a:r>
              <a:rPr lang="en-US" err="1"/>
              <a:t>sau</a:t>
            </a: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r>
              <a:rPr lang="en-US" i="1">
                <a:solidFill>
                  <a:srgbClr val="3122F6"/>
                </a:solidFill>
              </a:rPr>
              <a:t>c. </a:t>
            </a:r>
            <a:r>
              <a:rPr lang="en-US" i="1" err="1">
                <a:solidFill>
                  <a:srgbClr val="3122F6"/>
                </a:solidFill>
              </a:rPr>
              <a:t>Tích</a:t>
            </a:r>
            <a:r>
              <a:rPr lang="en-US" i="1">
                <a:solidFill>
                  <a:srgbClr val="3122F6"/>
                </a:solidFill>
              </a:rPr>
              <a:t> </a:t>
            </a:r>
            <a:r>
              <a:rPr lang="en-US" i="1" err="1">
                <a:solidFill>
                  <a:srgbClr val="3122F6"/>
                </a:solidFill>
              </a:rPr>
              <a:t>với</a:t>
            </a:r>
            <a:r>
              <a:rPr lang="en-US" i="1">
                <a:solidFill>
                  <a:srgbClr val="3122F6"/>
                </a:solidFill>
              </a:rPr>
              <a:t> </a:t>
            </a:r>
            <a:r>
              <a:rPr lang="en-US" i="1" err="1">
                <a:solidFill>
                  <a:srgbClr val="3122F6"/>
                </a:solidFill>
              </a:rPr>
              <a:t>hằng</a:t>
            </a:r>
            <a:r>
              <a:rPr lang="en-US" i="1">
                <a:solidFill>
                  <a:srgbClr val="3122F6"/>
                </a:solidFill>
              </a:rPr>
              <a:t> </a:t>
            </a:r>
            <a:r>
              <a:rPr lang="en-US" i="1" err="1">
                <a:solidFill>
                  <a:srgbClr val="3122F6"/>
                </a:solidFill>
              </a:rPr>
              <a:t>số</a:t>
            </a:r>
            <a:r>
              <a:rPr lang="en-US" i="1">
                <a:solidFill>
                  <a:srgbClr val="3122F6"/>
                </a:solidFill>
              </a:rPr>
              <a:t>:</a:t>
            </a:r>
          </a:p>
          <a:p>
            <a:pPr>
              <a:buNone/>
            </a:pPr>
            <a:r>
              <a:rPr lang="en-US"/>
              <a:t>	- </a:t>
            </a:r>
            <a:r>
              <a:rPr lang="en-US" err="1"/>
              <a:t>Tích</a:t>
            </a:r>
            <a:r>
              <a:rPr lang="en-US"/>
              <a:t> </a:t>
            </a:r>
            <a:r>
              <a:rPr lang="en-US" err="1"/>
              <a:t>của</a:t>
            </a:r>
            <a:r>
              <a:rPr lang="en-US"/>
              <a:t> </a:t>
            </a:r>
            <a:r>
              <a:rPr lang="en-US" err="1"/>
              <a:t>một</a:t>
            </a:r>
            <a:r>
              <a:rPr lang="en-US"/>
              <a:t> </a:t>
            </a:r>
            <a:r>
              <a:rPr lang="en-US" err="1"/>
              <a:t>dãy</a:t>
            </a:r>
            <a:r>
              <a:rPr lang="en-US"/>
              <a:t> </a:t>
            </a:r>
            <a:r>
              <a:rPr lang="en-US" err="1"/>
              <a:t>với</a:t>
            </a:r>
            <a:r>
              <a:rPr lang="en-US"/>
              <a:t> các </a:t>
            </a:r>
            <a:r>
              <a:rPr lang="en-US" err="1"/>
              <a:t>hằng</a:t>
            </a:r>
            <a:r>
              <a:rPr lang="en-US"/>
              <a:t> </a:t>
            </a:r>
            <a:r>
              <a:rPr lang="en-US" err="1"/>
              <a:t>số</a:t>
            </a:r>
            <a:r>
              <a:rPr lang="en-US"/>
              <a:t> </a:t>
            </a:r>
            <a:r>
              <a:rPr lang="en-US" err="1"/>
              <a:t>nhận</a:t>
            </a:r>
            <a:r>
              <a:rPr lang="en-US"/>
              <a:t> </a:t>
            </a:r>
            <a:r>
              <a:rPr lang="en-US" err="1"/>
              <a:t>được</a:t>
            </a:r>
            <a:r>
              <a:rPr lang="en-US"/>
              <a:t> </a:t>
            </a:r>
            <a:r>
              <a:rPr lang="en-US" err="1"/>
              <a:t>bằng</a:t>
            </a:r>
            <a:r>
              <a:rPr lang="en-US"/>
              <a:t> </a:t>
            </a:r>
            <a:r>
              <a:rPr lang="en-US" err="1"/>
              <a:t>cách</a:t>
            </a:r>
            <a:r>
              <a:rPr lang="en-US"/>
              <a:t> </a:t>
            </a:r>
            <a:r>
              <a:rPr lang="en-US" err="1"/>
              <a:t>nhân</a:t>
            </a:r>
            <a:r>
              <a:rPr lang="en-US"/>
              <a:t> </a:t>
            </a:r>
            <a:r>
              <a:rPr lang="en-US" err="1"/>
              <a:t>tất</a:t>
            </a:r>
            <a:r>
              <a:rPr lang="en-US"/>
              <a:t> </a:t>
            </a:r>
            <a:r>
              <a:rPr lang="en-US" err="1"/>
              <a:t>cả</a:t>
            </a:r>
            <a:r>
              <a:rPr lang="en-US"/>
              <a:t> các </a:t>
            </a:r>
            <a:r>
              <a:rPr lang="en-US" err="1"/>
              <a:t>giá</a:t>
            </a:r>
            <a:r>
              <a:rPr lang="en-US"/>
              <a:t> </a:t>
            </a:r>
            <a:r>
              <a:rPr lang="en-US" err="1"/>
              <a:t>trị</a:t>
            </a:r>
            <a:r>
              <a:rPr lang="en-US"/>
              <a:t> </a:t>
            </a:r>
            <a:r>
              <a:rPr lang="en-US" err="1"/>
              <a:t>mẫu</a:t>
            </a:r>
            <a:r>
              <a:rPr lang="en-US"/>
              <a:t> </a:t>
            </a:r>
            <a:r>
              <a:rPr lang="en-US" err="1"/>
              <a:t>của</a:t>
            </a:r>
            <a:r>
              <a:rPr lang="en-US"/>
              <a:t> </a:t>
            </a:r>
            <a:r>
              <a:rPr lang="en-US" err="1"/>
              <a:t>dãy</a:t>
            </a:r>
            <a:r>
              <a:rPr lang="en-US"/>
              <a:t> </a:t>
            </a:r>
            <a:r>
              <a:rPr lang="en-US" err="1"/>
              <a:t>với</a:t>
            </a:r>
            <a:r>
              <a:rPr lang="en-US"/>
              <a:t> </a:t>
            </a:r>
            <a:r>
              <a:rPr lang="en-US" err="1"/>
              <a:t>hằng</a:t>
            </a:r>
            <a:r>
              <a:rPr lang="en-US"/>
              <a:t> </a:t>
            </a:r>
            <a:r>
              <a:rPr lang="en-US" err="1"/>
              <a:t>số</a:t>
            </a:r>
            <a:r>
              <a:rPr lang="en-US"/>
              <a:t> </a:t>
            </a:r>
            <a:r>
              <a:rPr lang="en-US" err="1"/>
              <a:t>đó</a:t>
            </a:r>
            <a:r>
              <a:rPr lang="en-US"/>
              <a:t>.</a:t>
            </a:r>
          </a:p>
          <a:p>
            <a:pPr>
              <a:buNone/>
            </a:pPr>
            <a:r>
              <a:rPr lang="en-US"/>
              <a:t>	</a:t>
            </a:r>
            <a:endParaRPr lang="vi-VN"/>
          </a:p>
        </p:txBody>
      </p:sp>
      <p:graphicFrame>
        <p:nvGraphicFramePr>
          <p:cNvPr id="35843" name="Object 23"/>
          <p:cNvGraphicFramePr>
            <a:graphicFrameLocks noChangeAspect="1"/>
          </p:cNvGraphicFramePr>
          <p:nvPr/>
        </p:nvGraphicFramePr>
        <p:xfrm>
          <a:off x="836022" y="1752600"/>
          <a:ext cx="2919413" cy="590550"/>
        </p:xfrm>
        <a:graphic>
          <a:graphicData uri="http://schemas.openxmlformats.org/presentationml/2006/ole">
            <mc:AlternateContent xmlns:mc="http://schemas.openxmlformats.org/markup-compatibility/2006">
              <mc:Choice xmlns:v="urn:schemas-microsoft-com:vml" Requires="v">
                <p:oleObj spid="_x0000_s45057" name="Equation" r:id="rId3" imgW="1269720" imgH="253800" progId="Equation.DSMT4">
                  <p:embed/>
                </p:oleObj>
              </mc:Choice>
              <mc:Fallback>
                <p:oleObj name="Equation" r:id="rId3" imgW="1269720" imgH="253800" progId="Equation.DSMT4">
                  <p:embed/>
                  <p:pic>
                    <p:nvPicPr>
                      <p:cNvPr id="35843"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022" y="1752600"/>
                        <a:ext cx="291941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4" name="Object 25"/>
          <p:cNvGraphicFramePr>
            <a:graphicFrameLocks noChangeAspect="1"/>
          </p:cNvGraphicFramePr>
          <p:nvPr/>
        </p:nvGraphicFramePr>
        <p:xfrm>
          <a:off x="6204857" y="1371600"/>
          <a:ext cx="3657600" cy="3733800"/>
        </p:xfrm>
        <a:graphic>
          <a:graphicData uri="http://schemas.openxmlformats.org/presentationml/2006/ole">
            <mc:AlternateContent xmlns:mc="http://schemas.openxmlformats.org/markup-compatibility/2006">
              <mc:Choice xmlns:v="urn:schemas-microsoft-com:vml" Requires="v">
                <p:oleObj spid="_x0000_s45058" r:id="rId5" imgW="2256434" imgH="3321101" progId="">
                  <p:embed/>
                </p:oleObj>
              </mc:Choice>
              <mc:Fallback>
                <p:oleObj r:id="rId5" imgW="2256434" imgH="3321101" progId="">
                  <p:embed/>
                  <p:pic>
                    <p:nvPicPr>
                      <p:cNvPr id="35844"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857" y="1371600"/>
                        <a:ext cx="3657600" cy="3733800"/>
                      </a:xfrm>
                      <a:prstGeom prst="rect">
                        <a:avLst/>
                      </a:prstGeom>
                      <a:noFill/>
                    </p:spPr>
                  </p:pic>
                </p:oleObj>
              </mc:Fallback>
            </mc:AlternateContent>
          </a:graphicData>
        </a:graphic>
      </p:graphicFrame>
      <p:sp>
        <p:nvSpPr>
          <p:cNvPr id="3584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5845" name="Object 5"/>
          <p:cNvGraphicFramePr>
            <a:graphicFrameLocks noChangeAspect="1"/>
          </p:cNvGraphicFramePr>
          <p:nvPr/>
        </p:nvGraphicFramePr>
        <p:xfrm>
          <a:off x="4495800" y="5943600"/>
          <a:ext cx="2133600" cy="533400"/>
        </p:xfrm>
        <a:graphic>
          <a:graphicData uri="http://schemas.openxmlformats.org/presentationml/2006/ole">
            <mc:AlternateContent xmlns:mc="http://schemas.openxmlformats.org/markup-compatibility/2006">
              <mc:Choice xmlns:v="urn:schemas-microsoft-com:vml" Requires="v">
                <p:oleObj spid="_x0000_s45059" name="Equation" r:id="rId7" imgW="927100" imgH="228600" progId="Equation.DSMT4">
                  <p:embed/>
                </p:oleObj>
              </mc:Choice>
              <mc:Fallback>
                <p:oleObj name="Equation" r:id="rId7" imgW="927100" imgH="228600" progId="Equation.DSMT4">
                  <p:embed/>
                  <p:pic>
                    <p:nvPicPr>
                      <p:cNvPr id="3584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5943600"/>
                        <a:ext cx="2133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32185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12171"/>
            <a:ext cx="3704492" cy="584775"/>
          </a:xfrm>
          <a:prstGeom prst="rect">
            <a:avLst/>
          </a:prstGeom>
          <a:solidFill>
            <a:srgbClr val="00B050"/>
          </a:solidFill>
        </p:spPr>
        <p:txBody>
          <a:bodyPr wrap="square" rtlCol="0">
            <a:spAutoFit/>
          </a:bodyPr>
          <a:lstStyle/>
          <a:p>
            <a:r>
              <a:rPr lang="en-US" sz="3200">
                <a:solidFill>
                  <a:schemeClr val="bg1"/>
                </a:solidFill>
                <a:latin typeface="Times New Roman" panose="02020603050405020304" pitchFamily="18" charset="0"/>
                <a:cs typeface="Times New Roman" panose="02020603050405020304" pitchFamily="18" charset="0"/>
              </a:rPr>
              <a:t>CÔNG NGHỆ DSP</a:t>
            </a:r>
            <a:endParaRPr lang="en-US" sz="3200">
              <a:latin typeface="Times New Roman" panose="02020603050405020304" pitchFamily="18" charset="0"/>
              <a:cs typeface="Times New Roman" panose="02020603050405020304" pitchFamily="18" charset="0"/>
            </a:endParaRPr>
          </a:p>
        </p:txBody>
      </p:sp>
      <p:sp>
        <p:nvSpPr>
          <p:cNvPr id="5" name="Rectangle 4"/>
          <p:cNvSpPr/>
          <p:nvPr/>
        </p:nvSpPr>
        <p:spPr>
          <a:xfrm>
            <a:off x="363416" y="1060139"/>
            <a:ext cx="6096000" cy="2677656"/>
          </a:xfrm>
          <a:prstGeom prst="rect">
            <a:avLst/>
          </a:prstGeom>
          <a:solidFill>
            <a:srgbClr val="FFC000"/>
          </a:solidFill>
        </p:spPr>
        <p:txBody>
          <a:bodyPr>
            <a:spAutoFit/>
          </a:bodyPr>
          <a:lstStyle/>
          <a:p>
            <a:pPr algn="just"/>
            <a:r>
              <a:rPr lang="en-US" sz="2400" err="1">
                <a:solidFill>
                  <a:srgbClr val="000000"/>
                </a:solidFill>
                <a:latin typeface="Times New Roman" panose="02020603050405020304" pitchFamily="18" charset="0"/>
                <a:ea typeface="Times New Roman" panose="02020603050405020304" pitchFamily="18" charset="0"/>
              </a:rPr>
              <a:t>B</a:t>
            </a:r>
            <a:r>
              <a:rPr lang="en-US" sz="2400" err="1">
                <a:solidFill>
                  <a:srgbClr val="000000"/>
                </a:solidFill>
                <a:effectLst/>
                <a:latin typeface="Times New Roman" panose="02020603050405020304" pitchFamily="18" charset="0"/>
                <a:ea typeface="Times New Roman" panose="02020603050405020304" pitchFamily="18" charset="0"/>
              </a:rPr>
              <a:t>ộ</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xử</a:t>
            </a:r>
            <a:r>
              <a:rPr lang="en-US" sz="2400">
                <a:solidFill>
                  <a:srgbClr val="000000"/>
                </a:solidFill>
                <a:effectLst/>
                <a:latin typeface="Times New Roman" panose="02020603050405020304" pitchFamily="18" charset="0"/>
                <a:ea typeface="Times New Roman" panose="02020603050405020304" pitchFamily="18" charset="0"/>
              </a:rPr>
              <a:t> lý </a:t>
            </a:r>
            <a:r>
              <a:rPr lang="en-US" sz="2400" err="1">
                <a:solidFill>
                  <a:srgbClr val="000000"/>
                </a:solidFill>
                <a:effectLst/>
                <a:latin typeface="Times New Roman" panose="02020603050405020304" pitchFamily="18" charset="0"/>
                <a:ea typeface="Times New Roman" panose="02020603050405020304" pitchFamily="18" charset="0"/>
              </a:rPr>
              <a:t>tín</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hiệu</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số</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là</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một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thiết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bị</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đặc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thù</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được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thiết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kế</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cho</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lĩnh</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vực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thực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thi</a:t>
            </a:r>
            <a:r>
              <a:rPr lang="en-US" sz="2400">
                <a:solidFill>
                  <a:srgbClr val="000000"/>
                </a:solidFill>
                <a:effectLst/>
                <a:latin typeface="Times New Roman" panose="02020603050405020304" pitchFamily="18" charset="0"/>
                <a:ea typeface="Times New Roman" panose="02020603050405020304" pitchFamily="18" charset="0"/>
              </a:rPr>
              <a:t> các phép tính toán </a:t>
            </a:r>
            <a:r>
              <a:rPr lang="en-US" sz="2400" err="1">
                <a:solidFill>
                  <a:srgbClr val="000000"/>
                </a:solidFill>
                <a:effectLst/>
                <a:latin typeface="Times New Roman" panose="02020603050405020304" pitchFamily="18" charset="0"/>
                <a:ea typeface="Times New Roman" panose="02020603050405020304" pitchFamily="18" charset="0"/>
              </a:rPr>
              <a:t>học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để</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thao</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tác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trên</a:t>
            </a:r>
            <a:r>
              <a:rPr lang="en-US" sz="2400">
                <a:solidFill>
                  <a:srgbClr val="000000"/>
                </a:solidFill>
                <a:effectLst/>
                <a:latin typeface="Times New Roman" panose="02020603050405020304" pitchFamily="18" charset="0"/>
                <a:ea typeface="Times New Roman" panose="02020603050405020304" pitchFamily="18" charset="0"/>
              </a:rPr>
              <a:t> các </a:t>
            </a:r>
            <a:r>
              <a:rPr lang="en-US" sz="2400" err="1">
                <a:solidFill>
                  <a:srgbClr val="000000"/>
                </a:solidFill>
                <a:effectLst/>
                <a:latin typeface="Times New Roman" panose="02020603050405020304" pitchFamily="18" charset="0"/>
                <a:ea typeface="Times New Roman" panose="02020603050405020304" pitchFamily="18" charset="0"/>
              </a:rPr>
              <a:t>dữ</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liệu</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số</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những</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dữ</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liệu</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được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truyền</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về</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từ</a:t>
            </a:r>
            <a:r>
              <a:rPr lang="en-US" sz="2400">
                <a:solidFill>
                  <a:srgbClr val="000000"/>
                </a:solidFill>
                <a:effectLst/>
                <a:latin typeface="Times New Roman" panose="02020603050405020304" pitchFamily="18" charset="0"/>
                <a:ea typeface="Times New Roman" panose="02020603050405020304" pitchFamily="18" charset="0"/>
              </a:rPr>
              <a:t> sensor. </a:t>
            </a:r>
            <a:r>
              <a:rPr lang="en-US" sz="2400" err="1">
                <a:solidFill>
                  <a:srgbClr val="000000"/>
                </a:solidFill>
                <a:effectLst/>
                <a:latin typeface="Times New Roman" panose="02020603050405020304" pitchFamily="18" charset="0"/>
                <a:ea typeface="Times New Roman" panose="02020603050405020304" pitchFamily="18" charset="0"/>
              </a:rPr>
              <a:t>Mục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tiêu</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của</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sự</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chuyên</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biệt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này</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là</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để</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quá</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trình</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xử</a:t>
            </a:r>
            <a:r>
              <a:rPr lang="en-US" sz="2400">
                <a:solidFill>
                  <a:srgbClr val="000000"/>
                </a:solidFill>
                <a:effectLst/>
                <a:latin typeface="Times New Roman" panose="02020603050405020304" pitchFamily="18" charset="0"/>
                <a:ea typeface="Times New Roman" panose="02020603050405020304" pitchFamily="18" charset="0"/>
              </a:rPr>
              <a:t> lý </a:t>
            </a:r>
            <a:r>
              <a:rPr lang="en-US" sz="2400" err="1">
                <a:solidFill>
                  <a:srgbClr val="000000"/>
                </a:solidFill>
                <a:effectLst/>
                <a:latin typeface="Times New Roman" panose="02020603050405020304" pitchFamily="18" charset="0"/>
                <a:ea typeface="Times New Roman" panose="02020603050405020304" pitchFamily="18" charset="0"/>
              </a:rPr>
              <a:t>dữ</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liệu</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diễn</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ra</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nhanh</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nhất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có</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thể</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từ</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đó</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đưa</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ra</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được</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chuỗi</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kết</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quả</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đáp</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ứng</a:t>
            </a:r>
            <a:r>
              <a:rPr lang="en-US" sz="2400">
                <a:solidFill>
                  <a:srgbClr val="000000"/>
                </a:solidFill>
                <a:effectLst/>
                <a:latin typeface="Times New Roman" panose="02020603050405020304" pitchFamily="18" charset="0"/>
                <a:ea typeface="Times New Roman" panose="02020603050405020304" pitchFamily="18" charset="0"/>
              </a:rPr>
              <a:t> tính </a:t>
            </a:r>
            <a:r>
              <a:rPr lang="en-US" sz="2400" err="1">
                <a:solidFill>
                  <a:srgbClr val="000000"/>
                </a:solidFill>
                <a:effectLst/>
                <a:latin typeface="Times New Roman" panose="02020603050405020304" pitchFamily="18" charset="0"/>
                <a:ea typeface="Times New Roman" panose="02020603050405020304" pitchFamily="18" charset="0"/>
              </a:rPr>
              <a:t>thời</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gian</a:t>
            </a:r>
            <a:r>
              <a:rPr lang="en-US" sz="2400">
                <a:solidFill>
                  <a:srgbClr val="000000"/>
                </a:solidFill>
                <a:effectLst/>
                <a:latin typeface="Times New Roman" panose="02020603050405020304" pitchFamily="18" charset="0"/>
                <a:ea typeface="Times New Roman" panose="02020603050405020304" pitchFamily="18" charset="0"/>
              </a:rPr>
              <a:t> </a:t>
            </a:r>
            <a:r>
              <a:rPr lang="en-US" sz="2400" err="1">
                <a:solidFill>
                  <a:srgbClr val="000000"/>
                </a:solidFill>
                <a:effectLst/>
                <a:latin typeface="Times New Roman" panose="02020603050405020304" pitchFamily="18" charset="0"/>
                <a:ea typeface="Times New Roman" panose="02020603050405020304" pitchFamily="18" charset="0"/>
              </a:rPr>
              <a:t>thực</a:t>
            </a:r>
            <a:r>
              <a:rPr lang="en-US" sz="2400">
                <a:solidFill>
                  <a:srgbClr val="000000"/>
                </a:solidFill>
                <a:effectLst/>
                <a:latin typeface="Times New Roman" panose="02020603050405020304" pitchFamily="18" charset="0"/>
                <a:ea typeface="Times New Roman" panose="02020603050405020304" pitchFamily="18" charset="0"/>
              </a:rPr>
              <a:t>.</a:t>
            </a:r>
            <a:endParaRPr lang="en-US" sz="2400"/>
          </a:p>
        </p:txBody>
      </p:sp>
      <p:pic>
        <p:nvPicPr>
          <p:cNvPr id="6" name="Picture 5" descr="https://thanhphonglab.files.wordpress.com/2017/08/dsp_1_3.jpg?w=840"/>
          <p:cNvPicPr/>
          <p:nvPr/>
        </p:nvPicPr>
        <p:blipFill>
          <a:blip r:embed="rId2">
            <a:extLst>
              <a:ext uri="{28A0092B-C50C-407E-A947-70E740481C1C}">
                <a14:useLocalDpi xmlns:a14="http://schemas.microsoft.com/office/drawing/2010/main" val="0"/>
              </a:ext>
            </a:extLst>
          </a:blip>
          <a:srcRect/>
          <a:stretch>
            <a:fillRect/>
          </a:stretch>
        </p:blipFill>
        <p:spPr bwMode="auto">
          <a:xfrm>
            <a:off x="8626545" y="991900"/>
            <a:ext cx="2768112" cy="2677656"/>
          </a:xfrm>
          <a:prstGeom prst="rect">
            <a:avLst/>
          </a:prstGeom>
          <a:noFill/>
          <a:ln>
            <a:noFill/>
          </a:ln>
        </p:spPr>
      </p:pic>
      <p:sp>
        <p:nvSpPr>
          <p:cNvPr id="12" name="Flowchart: Alternate Process 11"/>
          <p:cNvSpPr/>
          <p:nvPr/>
        </p:nvSpPr>
        <p:spPr bwMode="auto">
          <a:xfrm>
            <a:off x="4257676" y="3967176"/>
            <a:ext cx="5843588" cy="2758202"/>
          </a:xfrm>
          <a:prstGeom prst="flowChartAlternateProcess">
            <a:avLst/>
          </a:prstGeom>
          <a:solidFill>
            <a:srgbClr val="FFC000"/>
          </a:solidFill>
          <a:ln w="9525">
            <a:solidFill>
              <a:srgbClr val="0070C0"/>
            </a:solidFill>
            <a:miter lim="800000"/>
            <a:headEnd/>
            <a:tailEnd/>
          </a:ln>
        </p:spPr>
        <p:txBody>
          <a:bodyPr wrap="square" rtlCol="0" anchor="ctr">
            <a:spAutoFit/>
          </a:bodyPr>
          <a:lstStyle/>
          <a:p>
            <a:pPr algn="ctr">
              <a:lnSpc>
                <a:spcPct val="130000"/>
              </a:lnSpc>
            </a:pPr>
            <a:r>
              <a:rPr lang="en-US" sz="2400" err="1">
                <a:latin typeface="Times New Roman" pitchFamily="18" charset="0"/>
                <a:cs typeface="Times New Roman" pitchFamily="18" charset="0"/>
              </a:rPr>
              <a:t>Cấu</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trúc</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cơ</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bản</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của</a:t>
            </a:r>
            <a:r>
              <a:rPr lang="en-US" sz="2400">
                <a:latin typeface="Times New Roman" pitchFamily="18" charset="0"/>
                <a:cs typeface="Times New Roman" pitchFamily="18" charset="0"/>
              </a:rPr>
              <a:t> DSP </a:t>
            </a:r>
            <a:r>
              <a:rPr lang="en-US" sz="2400" err="1">
                <a:latin typeface="Times New Roman" pitchFamily="18" charset="0"/>
                <a:cs typeface="Times New Roman" pitchFamily="18" charset="0"/>
              </a:rPr>
              <a:t>gồm</a:t>
            </a:r>
            <a:r>
              <a:rPr lang="en-US" sz="2400">
                <a:latin typeface="Times New Roman" pitchFamily="18" charset="0"/>
                <a:cs typeface="Times New Roman" pitchFamily="18" charset="0"/>
              </a:rPr>
              <a:t> 4 </a:t>
            </a:r>
            <a:r>
              <a:rPr lang="en-US" sz="2400" err="1">
                <a:latin typeface="Times New Roman" pitchFamily="18" charset="0"/>
                <a:cs typeface="Times New Roman" pitchFamily="18" charset="0"/>
              </a:rPr>
              <a:t>phần</a:t>
            </a:r>
            <a:r>
              <a:rPr lang="en-US" sz="2400">
                <a:latin typeface="Times New Roman" pitchFamily="18" charset="0"/>
                <a:cs typeface="Times New Roman" pitchFamily="18" charset="0"/>
              </a:rPr>
              <a:t>:</a:t>
            </a:r>
          </a:p>
          <a:p>
            <a:pPr>
              <a:lnSpc>
                <a:spcPct val="130000"/>
              </a:lnSpc>
            </a:pP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Bộ</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nhớ</a:t>
            </a:r>
            <a:endParaRPr lang="en-US" sz="2400">
              <a:latin typeface="Times New Roman" pitchFamily="18" charset="0"/>
              <a:cs typeface="Times New Roman" pitchFamily="18" charset="0"/>
            </a:endParaRPr>
          </a:p>
          <a:p>
            <a:pPr>
              <a:lnSpc>
                <a:spcPct val="130000"/>
              </a:lnSpc>
            </a:pPr>
            <a:r>
              <a:rPr lang="en-US" sz="2400">
                <a:latin typeface="Times New Roman" pitchFamily="18" charset="0"/>
                <a:cs typeface="Times New Roman" pitchFamily="18" charset="0"/>
              </a:rPr>
              <a:t>+ CPU</a:t>
            </a:r>
          </a:p>
          <a:p>
            <a:pPr>
              <a:lnSpc>
                <a:spcPct val="130000"/>
              </a:lnSpc>
            </a:pPr>
            <a:r>
              <a:rPr lang="en-US" sz="2400">
                <a:latin typeface="Times New Roman" pitchFamily="18" charset="0"/>
                <a:cs typeface="Times New Roman" pitchFamily="18" charset="0"/>
              </a:rPr>
              <a:t>+</a:t>
            </a:r>
            <a:r>
              <a:rPr lang="en-US" sz="2400" err="1">
                <a:latin typeface="Times New Roman" pitchFamily="18" charset="0"/>
                <a:cs typeface="Times New Roman" pitchFamily="18" charset="0"/>
              </a:rPr>
              <a:t>Tập</a:t>
            </a:r>
            <a:r>
              <a:rPr lang="en-US" sz="2400">
                <a:latin typeface="Times New Roman" pitchFamily="18" charset="0"/>
                <a:cs typeface="Times New Roman" pitchFamily="18" charset="0"/>
              </a:rPr>
              <a:t> </a:t>
            </a:r>
            <a:r>
              <a:rPr lang="en-US" sz="2400" err="1">
                <a:latin typeface="Times New Roman" pitchFamily="18" charset="0"/>
                <a:cs typeface="Times New Roman" pitchFamily="18" charset="0"/>
              </a:rPr>
              <a:t>lệnh</a:t>
            </a:r>
            <a:endParaRPr lang="en-US" sz="2400">
              <a:latin typeface="Times New Roman" pitchFamily="18" charset="0"/>
              <a:cs typeface="Times New Roman" pitchFamily="18" charset="0"/>
            </a:endParaRPr>
          </a:p>
          <a:p>
            <a:pPr>
              <a:lnSpc>
                <a:spcPct val="130000"/>
              </a:lnSpc>
            </a:pPr>
            <a:r>
              <a:rPr lang="en-US" sz="2400">
                <a:latin typeface="Times New Roman" pitchFamily="18" charset="0"/>
                <a:cs typeface="Times New Roman" pitchFamily="18" charset="0"/>
              </a:rPr>
              <a:t>+ Các Bus</a:t>
            </a:r>
          </a:p>
        </p:txBody>
      </p:sp>
    </p:spTree>
    <p:extLst>
      <p:ext uri="{BB962C8B-B14F-4D97-AF65-F5344CB8AC3E}">
        <p14:creationId xmlns:p14="http://schemas.microsoft.com/office/powerpoint/2010/main" val="122385868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buNone/>
            </a:pPr>
            <a:r>
              <a:rPr lang="en-US" i="1">
                <a:solidFill>
                  <a:srgbClr val="3122F6"/>
                </a:solidFill>
              </a:rPr>
              <a:t>d. Phép </a:t>
            </a:r>
            <a:r>
              <a:rPr lang="en-US" i="1" err="1">
                <a:solidFill>
                  <a:srgbClr val="3122F6"/>
                </a:solidFill>
              </a:rPr>
              <a:t>dịch</a:t>
            </a:r>
            <a:r>
              <a:rPr lang="en-US" i="1">
                <a:solidFill>
                  <a:srgbClr val="3122F6"/>
                </a:solidFill>
              </a:rPr>
              <a:t> (</a:t>
            </a:r>
            <a:r>
              <a:rPr lang="en-US" i="1" err="1">
                <a:solidFill>
                  <a:srgbClr val="3122F6"/>
                </a:solidFill>
              </a:rPr>
              <a:t>trễ</a:t>
            </a:r>
            <a:r>
              <a:rPr lang="en-US" i="1">
                <a:solidFill>
                  <a:srgbClr val="3122F6"/>
                </a:solidFill>
              </a:rPr>
              <a:t> - delay):</a:t>
            </a:r>
            <a:endParaRPr lang="vi-VN" i="1">
              <a:solidFill>
                <a:srgbClr val="3122F6"/>
              </a:solidFill>
            </a:endParaRPr>
          </a:p>
          <a:p>
            <a:pPr>
              <a:buNone/>
            </a:pPr>
            <a:r>
              <a:rPr lang="en-US"/>
              <a:t>    -Ta </a:t>
            </a:r>
            <a:r>
              <a:rPr lang="en-US" err="1"/>
              <a:t>nói</a:t>
            </a:r>
            <a:r>
              <a:rPr lang="en-US"/>
              <a:t> </a:t>
            </a:r>
            <a:r>
              <a:rPr lang="en-US" err="1"/>
              <a:t>rằng</a:t>
            </a:r>
            <a:r>
              <a:rPr lang="en-US"/>
              <a:t> y(n) </a:t>
            </a:r>
            <a:r>
              <a:rPr lang="en-US" err="1"/>
              <a:t>là</a:t>
            </a:r>
            <a:r>
              <a:rPr lang="en-US"/>
              <a:t> </a:t>
            </a:r>
            <a:r>
              <a:rPr lang="en-US" err="1"/>
              <a:t>dãy</a:t>
            </a:r>
            <a:r>
              <a:rPr lang="en-US"/>
              <a:t> </a:t>
            </a:r>
            <a:r>
              <a:rPr lang="en-US" err="1"/>
              <a:t>lặp</a:t>
            </a:r>
            <a:r>
              <a:rPr lang="en-US"/>
              <a:t> </a:t>
            </a:r>
            <a:r>
              <a:rPr lang="en-US" err="1"/>
              <a:t>lại</a:t>
            </a:r>
            <a:r>
              <a:rPr lang="en-US"/>
              <a:t> </a:t>
            </a:r>
            <a:r>
              <a:rPr lang="en-US" err="1"/>
              <a:t>trễ</a:t>
            </a:r>
            <a:r>
              <a:rPr lang="en-US"/>
              <a:t> </a:t>
            </a:r>
            <a:r>
              <a:rPr lang="en-US" err="1"/>
              <a:t>của</a:t>
            </a:r>
            <a:r>
              <a:rPr lang="en-US"/>
              <a:t> x(n) </a:t>
            </a:r>
            <a:r>
              <a:rPr lang="en-US" err="1"/>
              <a:t>nếu</a:t>
            </a:r>
            <a:r>
              <a:rPr lang="en-US"/>
              <a:t> </a:t>
            </a:r>
            <a:r>
              <a:rPr lang="en-US" err="1"/>
              <a:t>có</a:t>
            </a:r>
            <a:r>
              <a:rPr lang="en-US"/>
              <a:t> </a:t>
            </a:r>
            <a:r>
              <a:rPr lang="en-US" err="1"/>
              <a:t>quan</a:t>
            </a:r>
            <a:r>
              <a:rPr lang="en-US"/>
              <a:t> </a:t>
            </a:r>
            <a:r>
              <a:rPr lang="en-US" err="1"/>
              <a:t>hệ</a:t>
            </a:r>
            <a:r>
              <a:rPr lang="en-US"/>
              <a:t> </a:t>
            </a:r>
            <a:r>
              <a:rPr lang="en-US" err="1"/>
              <a:t>sau</a:t>
            </a:r>
            <a:r>
              <a:rPr lang="en-US"/>
              <a:t> </a:t>
            </a:r>
            <a:r>
              <a:rPr lang="en-US" err="1"/>
              <a:t>đây</a:t>
            </a:r>
            <a:r>
              <a:rPr lang="en-US"/>
              <a:t>:</a:t>
            </a:r>
            <a:endParaRPr lang="vi-VN"/>
          </a:p>
          <a:p>
            <a:pPr>
              <a:buNone/>
            </a:pPr>
            <a:r>
              <a:rPr lang="en-US"/>
              <a:t>		</a:t>
            </a:r>
            <a:r>
              <a:rPr lang="pt-BR"/>
              <a:t>y(n) = x(n-n</a:t>
            </a:r>
            <a:r>
              <a:rPr lang="pt-BR" baseline="-25000"/>
              <a:t>0</a:t>
            </a:r>
            <a:r>
              <a:rPr lang="pt-BR"/>
              <a:t>)		với n</a:t>
            </a:r>
            <a:r>
              <a:rPr lang="pt-BR" baseline="-25000"/>
              <a:t>0</a:t>
            </a:r>
            <a:r>
              <a:rPr lang="pt-BR"/>
              <a:t>: là số nguyên.</a:t>
            </a:r>
            <a:endParaRPr lang="vi-VN"/>
          </a:p>
          <a:p>
            <a:pPr>
              <a:buNone/>
            </a:pPr>
            <a:r>
              <a:rPr lang="pt-BR"/>
              <a:t>	n</a:t>
            </a:r>
            <a:r>
              <a:rPr lang="pt-BR" baseline="-25000"/>
              <a:t>0</a:t>
            </a:r>
            <a:r>
              <a:rPr lang="pt-BR"/>
              <a:t> &gt; 0: Trễ dịch sang phải gọi là phép dịch chậm.</a:t>
            </a:r>
            <a:endParaRPr lang="vi-VN"/>
          </a:p>
          <a:p>
            <a:pPr>
              <a:buNone/>
            </a:pPr>
            <a:r>
              <a:rPr lang="pt-BR"/>
              <a:t>	n</a:t>
            </a:r>
            <a:r>
              <a:rPr lang="pt-BR" baseline="-25000"/>
              <a:t>0</a:t>
            </a:r>
            <a:r>
              <a:rPr lang="pt-BR"/>
              <a:t> &lt;0: Trễ dịch sang trái gọi là phép dịch nhanh.</a:t>
            </a:r>
            <a:endParaRPr lang="vi-VN"/>
          </a:p>
          <a:p>
            <a:pPr>
              <a:buNone/>
            </a:pPr>
            <a:r>
              <a:rPr lang="pt-BR"/>
              <a:t>	Nhận xét: Phép dịch x(n) đi n</a:t>
            </a:r>
            <a:r>
              <a:rPr lang="pt-BR" baseline="-25000"/>
              <a:t>0</a:t>
            </a:r>
            <a:r>
              <a:rPr lang="pt-BR"/>
              <a:t> mẫu không làm thay đổi biên độ của x(n) mà chỉ đơn giản là giữ chậm hoặc làm nhanh nó đi n</a:t>
            </a:r>
            <a:r>
              <a:rPr lang="pt-BR" baseline="-25000"/>
              <a:t>0</a:t>
            </a:r>
            <a:r>
              <a:rPr lang="pt-BR"/>
              <a:t> mẫu.</a:t>
            </a:r>
          </a:p>
          <a:p>
            <a:pPr>
              <a:buNone/>
            </a:pPr>
            <a:r>
              <a:rPr lang="pt-BR"/>
              <a:t>	- </a:t>
            </a:r>
            <a:r>
              <a:rPr lang="en-US" b="1" i="1">
                <a:solidFill>
                  <a:srgbClr val="0000FF"/>
                </a:solidFill>
              </a:rPr>
              <a:t>KL: </a:t>
            </a:r>
            <a:r>
              <a:rPr lang="en-US" b="1" i="1" err="1">
                <a:solidFill>
                  <a:srgbClr val="0000FF"/>
                </a:solidFill>
              </a:rPr>
              <a:t>Một</a:t>
            </a:r>
            <a:r>
              <a:rPr lang="en-US" b="1" i="1">
                <a:solidFill>
                  <a:srgbClr val="0000FF"/>
                </a:solidFill>
              </a:rPr>
              <a:t> </a:t>
            </a:r>
            <a:r>
              <a:rPr lang="en-US" b="1" i="1" err="1">
                <a:solidFill>
                  <a:srgbClr val="0000FF"/>
                </a:solidFill>
              </a:rPr>
              <a:t>dãy</a:t>
            </a:r>
            <a:r>
              <a:rPr lang="en-US" b="1" i="1">
                <a:solidFill>
                  <a:srgbClr val="0000FF"/>
                </a:solidFill>
              </a:rPr>
              <a:t> x(n) </a:t>
            </a:r>
            <a:r>
              <a:rPr lang="en-US" b="1" i="1" err="1">
                <a:solidFill>
                  <a:srgbClr val="0000FF"/>
                </a:solidFill>
              </a:rPr>
              <a:t>bất</a:t>
            </a:r>
            <a:r>
              <a:rPr lang="en-US" b="1" i="1">
                <a:solidFill>
                  <a:srgbClr val="0000FF"/>
                </a:solidFill>
              </a:rPr>
              <a:t> </a:t>
            </a:r>
            <a:r>
              <a:rPr lang="en-US" b="1" i="1" err="1">
                <a:solidFill>
                  <a:srgbClr val="0000FF"/>
                </a:solidFill>
              </a:rPr>
              <a:t>kỳ</a:t>
            </a:r>
            <a:r>
              <a:rPr lang="en-US" b="1" i="1">
                <a:solidFill>
                  <a:srgbClr val="0000FF"/>
                </a:solidFill>
              </a:rPr>
              <a:t> </a:t>
            </a:r>
            <a:r>
              <a:rPr lang="en-US" b="1" i="1" err="1">
                <a:solidFill>
                  <a:srgbClr val="0000FF"/>
                </a:solidFill>
              </a:rPr>
              <a:t>đều</a:t>
            </a:r>
            <a:r>
              <a:rPr lang="en-US" b="1" i="1">
                <a:solidFill>
                  <a:srgbClr val="0000FF"/>
                </a:solidFill>
              </a:rPr>
              <a:t> </a:t>
            </a:r>
            <a:r>
              <a:rPr lang="en-US" b="1" i="1" err="1">
                <a:solidFill>
                  <a:srgbClr val="0000FF"/>
                </a:solidFill>
              </a:rPr>
              <a:t>có</a:t>
            </a:r>
            <a:r>
              <a:rPr lang="en-US" b="1" i="1">
                <a:solidFill>
                  <a:srgbClr val="0000FF"/>
                </a:solidFill>
              </a:rPr>
              <a:t> </a:t>
            </a:r>
            <a:r>
              <a:rPr lang="en-US" b="1" i="1" err="1">
                <a:solidFill>
                  <a:srgbClr val="0000FF"/>
                </a:solidFill>
              </a:rPr>
              <a:t>thể</a:t>
            </a:r>
            <a:r>
              <a:rPr lang="en-US" b="1" i="1">
                <a:solidFill>
                  <a:srgbClr val="0000FF"/>
                </a:solidFill>
              </a:rPr>
              <a:t> </a:t>
            </a:r>
            <a:r>
              <a:rPr lang="en-US" b="1" i="1" err="1">
                <a:solidFill>
                  <a:srgbClr val="0000FF"/>
                </a:solidFill>
              </a:rPr>
              <a:t>biểu</a:t>
            </a:r>
            <a:r>
              <a:rPr lang="en-US" b="1" i="1">
                <a:solidFill>
                  <a:srgbClr val="0000FF"/>
                </a:solidFill>
              </a:rPr>
              <a:t> </a:t>
            </a:r>
            <a:r>
              <a:rPr lang="en-US" b="1" i="1" err="1">
                <a:solidFill>
                  <a:srgbClr val="0000FF"/>
                </a:solidFill>
              </a:rPr>
              <a:t>diễn</a:t>
            </a:r>
            <a:r>
              <a:rPr lang="en-US" b="1" i="1">
                <a:solidFill>
                  <a:srgbClr val="0000FF"/>
                </a:solidFill>
              </a:rPr>
              <a:t>  </a:t>
            </a:r>
            <a:r>
              <a:rPr lang="en-US" b="1" i="1" err="1">
                <a:solidFill>
                  <a:srgbClr val="0000FF"/>
                </a:solidFill>
              </a:rPr>
              <a:t>dưới</a:t>
            </a:r>
            <a:r>
              <a:rPr lang="en-US" b="1" i="1">
                <a:solidFill>
                  <a:srgbClr val="0000FF"/>
                </a:solidFill>
              </a:rPr>
              <a:t> </a:t>
            </a:r>
            <a:r>
              <a:rPr lang="en-US" b="1" i="1" err="1">
                <a:solidFill>
                  <a:srgbClr val="0000FF"/>
                </a:solidFill>
              </a:rPr>
              <a:t>dạng</a:t>
            </a:r>
            <a:r>
              <a:rPr lang="en-US" b="1" i="1">
                <a:solidFill>
                  <a:srgbClr val="0000FF"/>
                </a:solidFill>
              </a:rPr>
              <a:t> </a:t>
            </a:r>
            <a:r>
              <a:rPr lang="en-US" b="1" i="1" err="1">
                <a:solidFill>
                  <a:srgbClr val="0000FF"/>
                </a:solidFill>
              </a:rPr>
              <a:t>sau</a:t>
            </a:r>
            <a:r>
              <a:rPr lang="en-US" b="1" i="1">
                <a:solidFill>
                  <a:srgbClr val="0000FF"/>
                </a:solidFill>
              </a:rPr>
              <a:t> </a:t>
            </a:r>
            <a:r>
              <a:rPr lang="en-US" b="1" i="1" err="1">
                <a:solidFill>
                  <a:srgbClr val="0000FF"/>
                </a:solidFill>
              </a:rPr>
              <a:t>đây</a:t>
            </a:r>
            <a:r>
              <a:rPr lang="en-US" b="1" i="1">
                <a:solidFill>
                  <a:srgbClr val="0000FF"/>
                </a:solidFill>
              </a:rPr>
              <a:t>:</a:t>
            </a:r>
          </a:p>
          <a:p>
            <a:pPr>
              <a:buNone/>
            </a:pPr>
            <a:endParaRPr lang="vi-VN"/>
          </a:p>
          <a:p>
            <a:pPr>
              <a:buNone/>
            </a:pPr>
            <a:r>
              <a:rPr lang="en-US">
                <a:solidFill>
                  <a:srgbClr val="3122F6"/>
                </a:solidFill>
              </a:rPr>
              <a:t>1.2.4. </a:t>
            </a:r>
            <a:r>
              <a:rPr lang="en-US" err="1">
                <a:solidFill>
                  <a:srgbClr val="3122F6"/>
                </a:solidFill>
              </a:rPr>
              <a:t>Một</a:t>
            </a:r>
            <a:r>
              <a:rPr lang="en-US">
                <a:solidFill>
                  <a:srgbClr val="3122F6"/>
                </a:solidFill>
              </a:rPr>
              <a:t> </a:t>
            </a:r>
            <a:r>
              <a:rPr lang="en-US" err="1">
                <a:solidFill>
                  <a:srgbClr val="3122F6"/>
                </a:solidFill>
              </a:rPr>
              <a:t>số</a:t>
            </a:r>
            <a:r>
              <a:rPr lang="en-US">
                <a:solidFill>
                  <a:srgbClr val="3122F6"/>
                </a:solidFill>
              </a:rPr>
              <a:t> </a:t>
            </a:r>
            <a:r>
              <a:rPr lang="en-US" err="1">
                <a:solidFill>
                  <a:srgbClr val="3122F6"/>
                </a:solidFill>
              </a:rPr>
              <a:t>định</a:t>
            </a:r>
            <a:r>
              <a:rPr lang="en-US">
                <a:solidFill>
                  <a:srgbClr val="3122F6"/>
                </a:solidFill>
              </a:rPr>
              <a:t> </a:t>
            </a:r>
            <a:r>
              <a:rPr lang="en-US" err="1">
                <a:solidFill>
                  <a:srgbClr val="3122F6"/>
                </a:solidFill>
              </a:rPr>
              <a:t>nghĩa</a:t>
            </a:r>
            <a:r>
              <a:rPr lang="en-US">
                <a:solidFill>
                  <a:srgbClr val="3122F6"/>
                </a:solidFill>
              </a:rPr>
              <a:t>: </a:t>
            </a:r>
          </a:p>
          <a:p>
            <a:pPr marL="457200" indent="-457200">
              <a:buNone/>
            </a:pPr>
            <a:r>
              <a:rPr lang="en-US" i="1">
                <a:solidFill>
                  <a:srgbClr val="3122F6"/>
                </a:solidFill>
              </a:rPr>
              <a:t>a. </a:t>
            </a:r>
            <a:r>
              <a:rPr lang="en-US" i="1" err="1">
                <a:solidFill>
                  <a:srgbClr val="3122F6"/>
                </a:solidFill>
              </a:rPr>
              <a:t>Dãy</a:t>
            </a:r>
            <a:r>
              <a:rPr lang="en-US" i="1">
                <a:solidFill>
                  <a:srgbClr val="3122F6"/>
                </a:solidFill>
              </a:rPr>
              <a:t> </a:t>
            </a:r>
            <a:r>
              <a:rPr lang="en-US" i="1" err="1">
                <a:solidFill>
                  <a:srgbClr val="3122F6"/>
                </a:solidFill>
              </a:rPr>
              <a:t>tuần</a:t>
            </a:r>
            <a:r>
              <a:rPr lang="en-US" i="1">
                <a:solidFill>
                  <a:srgbClr val="3122F6"/>
                </a:solidFill>
              </a:rPr>
              <a:t> </a:t>
            </a:r>
            <a:r>
              <a:rPr lang="en-US" i="1" err="1">
                <a:solidFill>
                  <a:srgbClr val="3122F6"/>
                </a:solidFill>
              </a:rPr>
              <a:t>hoàn</a:t>
            </a:r>
            <a:r>
              <a:rPr lang="en-US" i="1">
                <a:solidFill>
                  <a:srgbClr val="3122F6"/>
                </a:solidFill>
              </a:rPr>
              <a:t>:</a:t>
            </a:r>
          </a:p>
          <a:p>
            <a:pPr>
              <a:buNone/>
            </a:pPr>
            <a:r>
              <a:rPr lang="en-US"/>
              <a:t>	- </a:t>
            </a:r>
            <a:r>
              <a:rPr lang="pt-BR"/>
              <a:t>Một dãy x(n) là tuần hoàn với chu kỳ N nếu thỏa mãn điều kiện sau đây:</a:t>
            </a:r>
            <a:endParaRPr lang="en-US"/>
          </a:p>
          <a:p>
            <a:pPr>
              <a:buNone/>
            </a:pPr>
            <a:r>
              <a:rPr lang="en-US"/>
              <a:t>			</a:t>
            </a:r>
            <a:r>
              <a:rPr lang="pt-BR"/>
              <a:t>x(n) = x(n+N) = x(n+kN)</a:t>
            </a:r>
            <a:endParaRPr lang="vi-VN"/>
          </a:p>
          <a:p>
            <a:pPr>
              <a:buNone/>
            </a:pPr>
            <a:r>
              <a:rPr lang="pt-BR"/>
              <a:t>	- Trong đó: k là số nguyên, N là chu kỳ của dãy.</a:t>
            </a:r>
            <a:endParaRPr lang="vi-VN"/>
          </a:p>
          <a:p>
            <a:pPr>
              <a:buNone/>
            </a:pPr>
            <a:r>
              <a:rPr lang="pt-BR"/>
              <a:t>	- Ta kí hiệu dãy x(n) tuần hoàn với chu kỳ N như sau: </a:t>
            </a:r>
            <a:endParaRPr lang="vi-VN"/>
          </a:p>
          <a:p>
            <a:pPr marL="457200" indent="-457200">
              <a:buNone/>
            </a:pPr>
            <a:endParaRPr lang="vi-VN"/>
          </a:p>
        </p:txBody>
      </p:sp>
      <p:graphicFrame>
        <p:nvGraphicFramePr>
          <p:cNvPr id="4" name="Object 38"/>
          <p:cNvGraphicFramePr>
            <a:graphicFrameLocks noChangeAspect="1"/>
          </p:cNvGraphicFramePr>
          <p:nvPr/>
        </p:nvGraphicFramePr>
        <p:xfrm>
          <a:off x="3749040" y="3317965"/>
          <a:ext cx="3749040" cy="907824"/>
        </p:xfrm>
        <a:graphic>
          <a:graphicData uri="http://schemas.openxmlformats.org/presentationml/2006/ole">
            <mc:AlternateContent xmlns:mc="http://schemas.openxmlformats.org/markup-compatibility/2006">
              <mc:Choice xmlns:v="urn:schemas-microsoft-com:vml" Requires="v">
                <p:oleObj spid="_x0000_s46081" name="Equation" r:id="rId3" imgW="1587500" imgH="431800" progId="Equation.DSMT4">
                  <p:embed/>
                </p:oleObj>
              </mc:Choice>
              <mc:Fallback>
                <p:oleObj name="Equation" r:id="rId3" imgW="1587500" imgH="431800" progId="Equation.DSMT4">
                  <p:embed/>
                  <p:pic>
                    <p:nvPicPr>
                      <p:cNvPr id="4" name="Object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040" y="3317965"/>
                        <a:ext cx="3749040" cy="907824"/>
                      </a:xfrm>
                      <a:prstGeom prst="rect">
                        <a:avLst/>
                      </a:prstGeom>
                      <a:noFill/>
                    </p:spPr>
                  </p:pic>
                </p:oleObj>
              </mc:Fallback>
            </mc:AlternateContent>
          </a:graphicData>
        </a:graphic>
      </p:graphicFrame>
      <p:sp>
        <p:nvSpPr>
          <p:cNvPr id="37891" name="Rectangle 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7890" name="Object 2"/>
          <p:cNvGraphicFramePr>
            <a:graphicFrameLocks noChangeAspect="1"/>
          </p:cNvGraphicFramePr>
          <p:nvPr/>
        </p:nvGraphicFramePr>
        <p:xfrm>
          <a:off x="7323907" y="6115597"/>
          <a:ext cx="838200" cy="457200"/>
        </p:xfrm>
        <a:graphic>
          <a:graphicData uri="http://schemas.openxmlformats.org/presentationml/2006/ole">
            <mc:AlternateContent xmlns:mc="http://schemas.openxmlformats.org/markup-compatibility/2006">
              <mc:Choice xmlns:v="urn:schemas-microsoft-com:vml" Requires="v">
                <p:oleObj spid="_x0000_s46082" name="Equation" r:id="rId5" imgW="393529" imgH="253890" progId="Equation.DSMT4">
                  <p:embed/>
                </p:oleObj>
              </mc:Choice>
              <mc:Fallback>
                <p:oleObj name="Equation" r:id="rId5" imgW="393529" imgH="253890" progId="Equation.DSMT4">
                  <p:embed/>
                  <p:pic>
                    <p:nvPicPr>
                      <p:cNvPr id="3789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907" y="6115597"/>
                        <a:ext cx="838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15995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083143" cy="6858000"/>
          </a:xfrm>
        </p:spPr>
        <p:txBody>
          <a:bodyPr/>
          <a:lstStyle/>
          <a:p>
            <a:pPr>
              <a:buFontTx/>
              <a:buChar char="-"/>
            </a:pPr>
            <a:r>
              <a:rPr lang="en-US" err="1"/>
              <a:t>Ví</a:t>
            </a:r>
            <a:r>
              <a:rPr lang="en-US"/>
              <a:t> </a:t>
            </a:r>
            <a:r>
              <a:rPr lang="en-US" err="1"/>
              <a:t>dụ</a:t>
            </a:r>
            <a:r>
              <a:rPr lang="en-US"/>
              <a:t>:</a:t>
            </a:r>
          </a:p>
          <a:p>
            <a:pPr>
              <a:buNone/>
            </a:pPr>
            <a:endParaRPr lang="en-US"/>
          </a:p>
          <a:p>
            <a:pPr>
              <a:buNone/>
            </a:pPr>
            <a:endParaRPr lang="en-US"/>
          </a:p>
          <a:p>
            <a:pPr>
              <a:buNone/>
            </a:pPr>
            <a:endParaRPr lang="en-US"/>
          </a:p>
          <a:p>
            <a:pPr>
              <a:buNone/>
            </a:pPr>
            <a:endParaRPr lang="en-US"/>
          </a:p>
          <a:p>
            <a:pPr>
              <a:buNone/>
            </a:pPr>
            <a:r>
              <a:rPr lang="en-US" i="1">
                <a:solidFill>
                  <a:srgbClr val="3122F6"/>
                </a:solidFill>
              </a:rPr>
              <a:t>b. </a:t>
            </a:r>
            <a:r>
              <a:rPr lang="en-US" i="1" err="1">
                <a:solidFill>
                  <a:srgbClr val="3122F6"/>
                </a:solidFill>
              </a:rPr>
              <a:t>Chiều</a:t>
            </a:r>
            <a:r>
              <a:rPr lang="en-US" i="1">
                <a:solidFill>
                  <a:srgbClr val="3122F6"/>
                </a:solidFill>
              </a:rPr>
              <a:t> </a:t>
            </a:r>
            <a:r>
              <a:rPr lang="en-US" i="1" err="1">
                <a:solidFill>
                  <a:srgbClr val="3122F6"/>
                </a:solidFill>
              </a:rPr>
              <a:t>dài</a:t>
            </a:r>
            <a:r>
              <a:rPr lang="en-US" i="1">
                <a:solidFill>
                  <a:srgbClr val="3122F6"/>
                </a:solidFill>
              </a:rPr>
              <a:t> </a:t>
            </a:r>
            <a:r>
              <a:rPr lang="en-US" i="1" err="1">
                <a:solidFill>
                  <a:srgbClr val="3122F6"/>
                </a:solidFill>
              </a:rPr>
              <a:t>của</a:t>
            </a:r>
            <a:r>
              <a:rPr lang="en-US" i="1">
                <a:solidFill>
                  <a:srgbClr val="3122F6"/>
                </a:solidFill>
              </a:rPr>
              <a:t> </a:t>
            </a:r>
            <a:r>
              <a:rPr lang="en-US" i="1" err="1">
                <a:solidFill>
                  <a:srgbClr val="3122F6"/>
                </a:solidFill>
              </a:rPr>
              <a:t>dãy</a:t>
            </a:r>
            <a:r>
              <a:rPr lang="en-US" i="1">
                <a:solidFill>
                  <a:srgbClr val="3122F6"/>
                </a:solidFill>
              </a:rPr>
              <a:t>: </a:t>
            </a:r>
          </a:p>
          <a:p>
            <a:pPr>
              <a:buNone/>
            </a:pPr>
            <a:r>
              <a:rPr lang="en-US"/>
              <a:t>	- </a:t>
            </a:r>
            <a:r>
              <a:rPr lang="pt-BR"/>
              <a:t>Chiều dài của dãy là khoảng thời gian tồn tại của tín hiệu tính bằng số mẫu</a:t>
            </a:r>
            <a:endParaRPr lang="vi-VN"/>
          </a:p>
          <a:p>
            <a:pPr>
              <a:buNone/>
            </a:pPr>
            <a:r>
              <a:rPr lang="pt-BR"/>
              <a:t>	- Một dãy được xác định với số hữu hạn N mẫu ta gọi là dãy có chiều dài hữu hạn với N là chiều dài của dãy.</a:t>
            </a:r>
            <a:endParaRPr lang="vi-VN"/>
          </a:p>
          <a:p>
            <a:pPr>
              <a:buNone/>
            </a:pPr>
            <a:endParaRPr lang="pt-BR"/>
          </a:p>
          <a:p>
            <a:pPr>
              <a:buNone/>
            </a:pPr>
            <a:r>
              <a:rPr lang="pt-BR" i="1">
                <a:solidFill>
                  <a:srgbClr val="3122F6"/>
                </a:solidFill>
              </a:rPr>
              <a:t>c. Năng lượng của dãy:</a:t>
            </a:r>
          </a:p>
          <a:p>
            <a:pPr>
              <a:buNone/>
            </a:pPr>
            <a:r>
              <a:rPr lang="pt-BR"/>
              <a:t>	- Năng lượng của dãy x(n) được xác định bằng tổng bình phương giá trị tất cả các mẫu của dãy. </a:t>
            </a:r>
          </a:p>
          <a:p>
            <a:pPr>
              <a:buNone/>
            </a:pPr>
            <a:r>
              <a:rPr lang="pt-BR"/>
              <a:t>	- Biểu thức: 					</a:t>
            </a:r>
            <a:endParaRPr lang="vi-VN"/>
          </a:p>
          <a:p>
            <a:pPr>
              <a:buNone/>
            </a:pPr>
            <a:endParaRPr lang="vi-VN"/>
          </a:p>
        </p:txBody>
      </p:sp>
      <p:graphicFrame>
        <p:nvGraphicFramePr>
          <p:cNvPr id="38913" name="Object 26"/>
          <p:cNvGraphicFramePr>
            <a:graphicFrameLocks noChangeAspect="1"/>
          </p:cNvGraphicFramePr>
          <p:nvPr/>
        </p:nvGraphicFramePr>
        <p:xfrm>
          <a:off x="3352800" y="457200"/>
          <a:ext cx="4171950" cy="1562100"/>
        </p:xfrm>
        <a:graphic>
          <a:graphicData uri="http://schemas.openxmlformats.org/presentationml/2006/ole">
            <mc:AlternateContent xmlns:mc="http://schemas.openxmlformats.org/markup-compatibility/2006">
              <mc:Choice xmlns:v="urn:schemas-microsoft-com:vml" Requires="v">
                <p:oleObj spid="_x0000_s47105" r:id="rId3" imgW="3998366" imgH="1401470" progId="">
                  <p:embed/>
                </p:oleObj>
              </mc:Choice>
              <mc:Fallback>
                <p:oleObj r:id="rId3" imgW="3998366" imgH="1401470" progId="">
                  <p:embed/>
                  <p:pic>
                    <p:nvPicPr>
                      <p:cNvPr id="38913"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57200"/>
                        <a:ext cx="4171950" cy="156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5" name="Rectangle 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8914" name="Object 2"/>
          <p:cNvGraphicFramePr>
            <a:graphicFrameLocks noChangeAspect="1"/>
          </p:cNvGraphicFramePr>
          <p:nvPr/>
        </p:nvGraphicFramePr>
        <p:xfrm>
          <a:off x="2586446" y="5799909"/>
          <a:ext cx="4938304" cy="822960"/>
        </p:xfrm>
        <a:graphic>
          <a:graphicData uri="http://schemas.openxmlformats.org/presentationml/2006/ole">
            <mc:AlternateContent xmlns:mc="http://schemas.openxmlformats.org/markup-compatibility/2006">
              <mc:Choice xmlns:v="urn:schemas-microsoft-com:vml" Requires="v">
                <p:oleObj spid="_x0000_s47106" name="Equation" r:id="rId5" imgW="2616120" imgH="431640" progId="Equation.DSMT4">
                  <p:embed/>
                </p:oleObj>
              </mc:Choice>
              <mc:Fallback>
                <p:oleObj name="Equation" r:id="rId5" imgW="2616120" imgH="431640" progId="Equation.DSMT4">
                  <p:embed/>
                  <p:pic>
                    <p:nvPicPr>
                      <p:cNvPr id="38914" name="Object 2"/>
                      <p:cNvPicPr>
                        <a:picLocks noChangeAspect="1" noChangeArrowheads="1"/>
                      </p:cNvPicPr>
                      <p:nvPr/>
                    </p:nvPicPr>
                    <p:blipFill>
                      <a:blip r:embed="rId6"/>
                      <a:srcRect/>
                      <a:stretch>
                        <a:fillRect/>
                      </a:stretch>
                    </p:blipFill>
                    <p:spPr bwMode="auto">
                      <a:xfrm>
                        <a:off x="2586446" y="5799909"/>
                        <a:ext cx="4938304" cy="822960"/>
                      </a:xfrm>
                      <a:prstGeom prst="rect">
                        <a:avLst/>
                      </a:prstGeom>
                      <a:noFill/>
                    </p:spPr>
                  </p:pic>
                </p:oleObj>
              </mc:Fallback>
            </mc:AlternateContent>
          </a:graphicData>
        </a:graphic>
      </p:graphicFrame>
    </p:spTree>
    <p:extLst>
      <p:ext uri="{BB962C8B-B14F-4D97-AF65-F5344CB8AC3E}">
        <p14:creationId xmlns:p14="http://schemas.microsoft.com/office/powerpoint/2010/main" val="425750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t>	- </a:t>
            </a:r>
            <a:r>
              <a:rPr lang="en-US" err="1"/>
              <a:t>Ví</a:t>
            </a:r>
            <a:r>
              <a:rPr lang="en-US"/>
              <a:t> </a:t>
            </a:r>
            <a:r>
              <a:rPr lang="en-US" err="1"/>
              <a:t>dụ</a:t>
            </a:r>
            <a:r>
              <a:rPr lang="en-US"/>
              <a:t>: </a:t>
            </a:r>
            <a:r>
              <a:rPr lang="en-US" err="1"/>
              <a:t>Xác</a:t>
            </a:r>
            <a:r>
              <a:rPr lang="en-US"/>
              <a:t> </a:t>
            </a:r>
            <a:r>
              <a:rPr lang="en-US" err="1"/>
              <a:t>định</a:t>
            </a:r>
            <a:r>
              <a:rPr lang="en-US"/>
              <a:t> </a:t>
            </a:r>
            <a:r>
              <a:rPr lang="en-US" err="1"/>
              <a:t>năng</a:t>
            </a:r>
            <a:r>
              <a:rPr lang="en-US"/>
              <a:t> </a:t>
            </a:r>
            <a:r>
              <a:rPr lang="en-US" err="1"/>
              <a:t>lượng</a:t>
            </a:r>
            <a:r>
              <a:rPr lang="en-US"/>
              <a:t> </a:t>
            </a:r>
            <a:r>
              <a:rPr lang="en-US" err="1"/>
              <a:t>của</a:t>
            </a:r>
            <a:r>
              <a:rPr lang="en-US"/>
              <a:t> các </a:t>
            </a:r>
            <a:r>
              <a:rPr lang="en-US" err="1"/>
              <a:t>dãy</a:t>
            </a:r>
            <a:r>
              <a:rPr lang="en-US"/>
              <a:t> </a:t>
            </a:r>
            <a:r>
              <a:rPr lang="en-US" err="1"/>
              <a:t>sau</a:t>
            </a:r>
            <a:r>
              <a:rPr lang="en-US"/>
              <a:t>:</a:t>
            </a:r>
          </a:p>
          <a:p>
            <a:pPr>
              <a:buNone/>
            </a:pPr>
            <a:r>
              <a:rPr lang="en-US"/>
              <a:t>	a.		 	b</a:t>
            </a:r>
            <a:r>
              <a:rPr lang="pt-BR"/>
              <a:t>. x</a:t>
            </a:r>
            <a:r>
              <a:rPr lang="pt-BR" baseline="-25000"/>
              <a:t>2</a:t>
            </a:r>
            <a:r>
              <a:rPr lang="pt-BR"/>
              <a:t>(n) = rect</a:t>
            </a:r>
            <a:r>
              <a:rPr lang="pt-BR" baseline="-25000"/>
              <a:t>N</a:t>
            </a:r>
            <a:r>
              <a:rPr lang="pt-BR"/>
              <a:t>(n)	c. x</a:t>
            </a:r>
            <a:r>
              <a:rPr lang="pt-BR" baseline="-25000"/>
              <a:t>3</a:t>
            </a:r>
            <a:r>
              <a:rPr lang="pt-BR"/>
              <a:t>(n) = u(n)</a:t>
            </a:r>
          </a:p>
          <a:p>
            <a:pPr>
              <a:buNone/>
            </a:pPr>
            <a:r>
              <a:rPr lang="pt-BR"/>
              <a:t>	- Nhận xét: +  Dãy hữu hạn luôn có năng lượng hữu hạn, dãy này luôn tồn tại.</a:t>
            </a:r>
            <a:endParaRPr lang="vi-VN"/>
          </a:p>
          <a:p>
            <a:pPr>
              <a:buNone/>
            </a:pPr>
            <a:r>
              <a:rPr lang="pt-BR"/>
              <a:t>			+ Dãy vô hạn có thể có năng lượng hữu hạn hoặc vô hạn.</a:t>
            </a:r>
            <a:endParaRPr lang="vi-VN"/>
          </a:p>
          <a:p>
            <a:pPr>
              <a:buNone/>
            </a:pPr>
            <a:endParaRPr lang="en-US"/>
          </a:p>
          <a:p>
            <a:pPr>
              <a:buNone/>
            </a:pPr>
            <a:r>
              <a:rPr lang="en-US" i="1">
                <a:solidFill>
                  <a:srgbClr val="3122F6"/>
                </a:solidFill>
              </a:rPr>
              <a:t>d. </a:t>
            </a:r>
            <a:r>
              <a:rPr lang="en-US" i="1" err="1">
                <a:solidFill>
                  <a:srgbClr val="3122F6"/>
                </a:solidFill>
              </a:rPr>
              <a:t>Công</a:t>
            </a:r>
            <a:r>
              <a:rPr lang="en-US" i="1">
                <a:solidFill>
                  <a:srgbClr val="3122F6"/>
                </a:solidFill>
              </a:rPr>
              <a:t> </a:t>
            </a:r>
            <a:r>
              <a:rPr lang="en-US" i="1" err="1">
                <a:solidFill>
                  <a:srgbClr val="3122F6"/>
                </a:solidFill>
              </a:rPr>
              <a:t>suất</a:t>
            </a:r>
            <a:r>
              <a:rPr lang="en-US" i="1">
                <a:solidFill>
                  <a:srgbClr val="3122F6"/>
                </a:solidFill>
              </a:rPr>
              <a:t> </a:t>
            </a:r>
            <a:r>
              <a:rPr lang="en-US" i="1" err="1">
                <a:solidFill>
                  <a:srgbClr val="3122F6"/>
                </a:solidFill>
              </a:rPr>
              <a:t>trung</a:t>
            </a:r>
            <a:r>
              <a:rPr lang="en-US" i="1">
                <a:solidFill>
                  <a:srgbClr val="3122F6"/>
                </a:solidFill>
              </a:rPr>
              <a:t> </a:t>
            </a:r>
            <a:r>
              <a:rPr lang="en-US" i="1" err="1">
                <a:solidFill>
                  <a:srgbClr val="3122F6"/>
                </a:solidFill>
              </a:rPr>
              <a:t>bình</a:t>
            </a:r>
            <a:r>
              <a:rPr lang="en-US" i="1">
                <a:solidFill>
                  <a:srgbClr val="3122F6"/>
                </a:solidFill>
              </a:rPr>
              <a:t> </a:t>
            </a:r>
            <a:r>
              <a:rPr lang="en-US" i="1" err="1">
                <a:solidFill>
                  <a:srgbClr val="3122F6"/>
                </a:solidFill>
              </a:rPr>
              <a:t>của</a:t>
            </a:r>
            <a:r>
              <a:rPr lang="en-US" i="1">
                <a:solidFill>
                  <a:srgbClr val="3122F6"/>
                </a:solidFill>
              </a:rPr>
              <a:t> </a:t>
            </a:r>
            <a:r>
              <a:rPr lang="en-US" i="1" err="1">
                <a:solidFill>
                  <a:srgbClr val="3122F6"/>
                </a:solidFill>
              </a:rPr>
              <a:t>một</a:t>
            </a:r>
            <a:r>
              <a:rPr lang="en-US" i="1">
                <a:solidFill>
                  <a:srgbClr val="3122F6"/>
                </a:solidFill>
              </a:rPr>
              <a:t> </a:t>
            </a:r>
            <a:r>
              <a:rPr lang="en-US" i="1" err="1">
                <a:solidFill>
                  <a:srgbClr val="3122F6"/>
                </a:solidFill>
              </a:rPr>
              <a:t>tín</a:t>
            </a:r>
            <a:r>
              <a:rPr lang="en-US" i="1">
                <a:solidFill>
                  <a:srgbClr val="3122F6"/>
                </a:solidFill>
              </a:rPr>
              <a:t> </a:t>
            </a:r>
            <a:r>
              <a:rPr lang="en-US" i="1" err="1">
                <a:solidFill>
                  <a:srgbClr val="3122F6"/>
                </a:solidFill>
              </a:rPr>
              <a:t>hiệu</a:t>
            </a:r>
            <a:r>
              <a:rPr lang="en-US" i="1">
                <a:solidFill>
                  <a:srgbClr val="3122F6"/>
                </a:solidFill>
              </a:rPr>
              <a:t>:</a:t>
            </a:r>
          </a:p>
          <a:p>
            <a:pPr>
              <a:buNone/>
            </a:pPr>
            <a:r>
              <a:rPr lang="en-US"/>
              <a:t>	</a:t>
            </a:r>
          </a:p>
          <a:p>
            <a:pPr>
              <a:buNone/>
            </a:pPr>
            <a:r>
              <a:rPr lang="en-US"/>
              <a:t>- </a:t>
            </a:r>
            <a:r>
              <a:rPr lang="en-US" err="1"/>
              <a:t>Công</a:t>
            </a:r>
            <a:r>
              <a:rPr lang="en-US"/>
              <a:t> </a:t>
            </a:r>
            <a:r>
              <a:rPr lang="en-US" err="1"/>
              <a:t>suất</a:t>
            </a:r>
            <a:r>
              <a:rPr lang="en-US"/>
              <a:t> </a:t>
            </a:r>
            <a:r>
              <a:rPr lang="en-US" err="1"/>
              <a:t>trung</a:t>
            </a:r>
            <a:r>
              <a:rPr lang="en-US"/>
              <a:t> </a:t>
            </a:r>
            <a:r>
              <a:rPr lang="en-US" err="1"/>
              <a:t>bình</a:t>
            </a:r>
            <a:r>
              <a:rPr lang="en-US"/>
              <a:t> </a:t>
            </a:r>
            <a:r>
              <a:rPr lang="en-US" err="1"/>
              <a:t>của</a:t>
            </a:r>
            <a:r>
              <a:rPr lang="en-US"/>
              <a:t> </a:t>
            </a:r>
            <a:r>
              <a:rPr lang="en-US" err="1"/>
              <a:t>một</a:t>
            </a:r>
            <a:r>
              <a:rPr lang="en-US"/>
              <a:t> </a:t>
            </a:r>
            <a:r>
              <a:rPr lang="en-US" err="1"/>
              <a:t>tín</a:t>
            </a:r>
            <a:r>
              <a:rPr lang="en-US"/>
              <a:t> </a:t>
            </a:r>
            <a:r>
              <a:rPr lang="en-US" err="1"/>
              <a:t>hiệu</a:t>
            </a:r>
            <a:r>
              <a:rPr lang="en-US"/>
              <a:t> </a:t>
            </a:r>
            <a:r>
              <a:rPr lang="en-US" err="1"/>
              <a:t>được</a:t>
            </a:r>
            <a:r>
              <a:rPr lang="en-US"/>
              <a:t> </a:t>
            </a:r>
            <a:r>
              <a:rPr lang="en-US" err="1"/>
              <a:t>định</a:t>
            </a:r>
            <a:r>
              <a:rPr lang="en-US"/>
              <a:t> </a:t>
            </a:r>
            <a:r>
              <a:rPr lang="en-US" err="1"/>
              <a:t>nghĩa</a:t>
            </a:r>
            <a:r>
              <a:rPr lang="en-US"/>
              <a:t>:</a:t>
            </a:r>
          </a:p>
          <a:p>
            <a:pPr>
              <a:buNone/>
            </a:pPr>
            <a:r>
              <a:rPr lang="en-US"/>
              <a:t>		</a:t>
            </a:r>
            <a:endParaRPr lang="vi-VN"/>
          </a:p>
        </p:txBody>
      </p:sp>
      <p:graphicFrame>
        <p:nvGraphicFramePr>
          <p:cNvPr id="39938" name="Object 26"/>
          <p:cNvGraphicFramePr>
            <a:graphicFrameLocks noChangeAspect="1"/>
          </p:cNvGraphicFramePr>
          <p:nvPr/>
        </p:nvGraphicFramePr>
        <p:xfrm>
          <a:off x="1524001" y="3663950"/>
          <a:ext cx="3886199" cy="1208496"/>
        </p:xfrm>
        <a:graphic>
          <a:graphicData uri="http://schemas.openxmlformats.org/presentationml/2006/ole">
            <mc:AlternateContent xmlns:mc="http://schemas.openxmlformats.org/markup-compatibility/2006">
              <mc:Choice xmlns:v="urn:schemas-microsoft-com:vml" Requires="v">
                <p:oleObj spid="_x0000_s48129" name="Equation" r:id="rId3" imgW="1828800" imgH="635000" progId="Equation.DSMT4">
                  <p:embed/>
                </p:oleObj>
              </mc:Choice>
              <mc:Fallback>
                <p:oleObj name="Equation" r:id="rId3" imgW="1828800" imgH="635000" progId="Equation.DSMT4">
                  <p:embed/>
                  <p:pic>
                    <p:nvPicPr>
                      <p:cNvPr id="39938"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3663950"/>
                        <a:ext cx="3886199" cy="1208496"/>
                      </a:xfrm>
                      <a:prstGeom prst="rect">
                        <a:avLst/>
                      </a:prstGeom>
                      <a:noFill/>
                    </p:spPr>
                  </p:pic>
                </p:oleObj>
              </mc:Fallback>
            </mc:AlternateContent>
          </a:graphicData>
        </a:graphic>
      </p:graphicFrame>
      <p:graphicFrame>
        <p:nvGraphicFramePr>
          <p:cNvPr id="39939" name="Object 28"/>
          <p:cNvGraphicFramePr>
            <a:graphicFrameLocks noChangeAspect="1"/>
          </p:cNvGraphicFramePr>
          <p:nvPr/>
        </p:nvGraphicFramePr>
        <p:xfrm>
          <a:off x="6008913" y="3663950"/>
          <a:ext cx="5199017" cy="1012553"/>
        </p:xfrm>
        <a:graphic>
          <a:graphicData uri="http://schemas.openxmlformats.org/presentationml/2006/ole">
            <mc:AlternateContent xmlns:mc="http://schemas.openxmlformats.org/markup-compatibility/2006">
              <mc:Choice xmlns:v="urn:schemas-microsoft-com:vml" Requires="v">
                <p:oleObj spid="_x0000_s48130" name="Equation" r:id="rId5" imgW="1942920" imgH="406080" progId="Equation.DSMT4">
                  <p:embed/>
                </p:oleObj>
              </mc:Choice>
              <mc:Fallback>
                <p:oleObj name="Equation" r:id="rId5" imgW="1942920" imgH="406080" progId="Equation.DSMT4">
                  <p:embed/>
                  <p:pic>
                    <p:nvPicPr>
                      <p:cNvPr id="39939"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8913" y="3663950"/>
                        <a:ext cx="5199017" cy="1012553"/>
                      </a:xfrm>
                      <a:prstGeom prst="rect">
                        <a:avLst/>
                      </a:prstGeom>
                      <a:noFill/>
                    </p:spPr>
                  </p:pic>
                </p:oleObj>
              </mc:Fallback>
            </mc:AlternateContent>
          </a:graphicData>
        </a:graphic>
      </p:graphicFrame>
      <p:sp>
        <p:nvSpPr>
          <p:cNvPr id="39941"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9940" name="Object 4"/>
          <p:cNvGraphicFramePr>
            <a:graphicFrameLocks noChangeAspect="1"/>
          </p:cNvGraphicFramePr>
          <p:nvPr/>
        </p:nvGraphicFramePr>
        <p:xfrm>
          <a:off x="876301" y="470262"/>
          <a:ext cx="1295400" cy="457200"/>
        </p:xfrm>
        <a:graphic>
          <a:graphicData uri="http://schemas.openxmlformats.org/presentationml/2006/ole">
            <mc:AlternateContent xmlns:mc="http://schemas.openxmlformats.org/markup-compatibility/2006">
              <mc:Choice xmlns:v="urn:schemas-microsoft-com:vml" Requires="v">
                <p:oleObj spid="_x0000_s48131" name="Equation" r:id="rId7" imgW="774364" imgH="228501" progId="Equation.DSMT4">
                  <p:embed/>
                </p:oleObj>
              </mc:Choice>
              <mc:Fallback>
                <p:oleObj name="Equation" r:id="rId7" imgW="774364" imgH="228501" progId="Equation.DSMT4">
                  <p:embed/>
                  <p:pic>
                    <p:nvPicPr>
                      <p:cNvPr id="399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301" y="470262"/>
                        <a:ext cx="12954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01935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9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3122F6"/>
                </a:solidFill>
              </a:rPr>
              <a:t>1.3. Các </a:t>
            </a:r>
            <a:r>
              <a:rPr lang="en-US" err="1">
                <a:solidFill>
                  <a:srgbClr val="3122F6"/>
                </a:solidFill>
              </a:rPr>
              <a:t>hệ</a:t>
            </a:r>
            <a:r>
              <a:rPr lang="en-US">
                <a:solidFill>
                  <a:srgbClr val="3122F6"/>
                </a:solidFill>
              </a:rPr>
              <a:t> </a:t>
            </a:r>
            <a:r>
              <a:rPr lang="en-US" err="1">
                <a:solidFill>
                  <a:srgbClr val="3122F6"/>
                </a:solidFill>
              </a:rPr>
              <a:t>thống</a:t>
            </a:r>
            <a:r>
              <a:rPr lang="en-US">
                <a:solidFill>
                  <a:srgbClr val="3122F6"/>
                </a:solidFill>
              </a:rPr>
              <a:t> </a:t>
            </a:r>
            <a:r>
              <a:rPr lang="en-US" err="1">
                <a:solidFill>
                  <a:srgbClr val="3122F6"/>
                </a:solidFill>
              </a:rPr>
              <a:t>tuyến</a:t>
            </a:r>
            <a:r>
              <a:rPr lang="en-US">
                <a:solidFill>
                  <a:srgbClr val="3122F6"/>
                </a:solidFill>
              </a:rPr>
              <a:t> tính </a:t>
            </a:r>
            <a:r>
              <a:rPr lang="en-US" err="1">
                <a:solidFill>
                  <a:srgbClr val="3122F6"/>
                </a:solidFill>
              </a:rPr>
              <a:t>bất</a:t>
            </a:r>
            <a:r>
              <a:rPr lang="en-US">
                <a:solidFill>
                  <a:srgbClr val="3122F6"/>
                </a:solidFill>
              </a:rPr>
              <a:t> </a:t>
            </a:r>
            <a:r>
              <a:rPr lang="en-US" err="1">
                <a:solidFill>
                  <a:srgbClr val="3122F6"/>
                </a:solidFill>
              </a:rPr>
              <a:t>biến</a:t>
            </a:r>
            <a:r>
              <a:rPr lang="en-US">
                <a:solidFill>
                  <a:srgbClr val="3122F6"/>
                </a:solidFill>
              </a:rPr>
              <a:t>:</a:t>
            </a:r>
          </a:p>
          <a:p>
            <a:pPr>
              <a:buNone/>
            </a:pPr>
            <a:r>
              <a:rPr lang="en-US">
                <a:solidFill>
                  <a:srgbClr val="3122F6"/>
                </a:solidFill>
              </a:rPr>
              <a:t>1.3.1. </a:t>
            </a:r>
            <a:r>
              <a:rPr lang="en-US" err="1">
                <a:solidFill>
                  <a:srgbClr val="3122F6"/>
                </a:solidFill>
              </a:rPr>
              <a:t>Hệ</a:t>
            </a:r>
            <a:r>
              <a:rPr lang="en-US">
                <a:solidFill>
                  <a:srgbClr val="3122F6"/>
                </a:solidFill>
              </a:rPr>
              <a:t> </a:t>
            </a:r>
            <a:r>
              <a:rPr lang="en-US" err="1">
                <a:solidFill>
                  <a:srgbClr val="3122F6"/>
                </a:solidFill>
              </a:rPr>
              <a:t>thống</a:t>
            </a:r>
            <a:r>
              <a:rPr lang="en-US">
                <a:solidFill>
                  <a:srgbClr val="3122F6"/>
                </a:solidFill>
              </a:rPr>
              <a:t> </a:t>
            </a:r>
            <a:r>
              <a:rPr lang="en-US" err="1">
                <a:solidFill>
                  <a:srgbClr val="3122F6"/>
                </a:solidFill>
              </a:rPr>
              <a:t>rời</a:t>
            </a:r>
            <a:r>
              <a:rPr lang="en-US">
                <a:solidFill>
                  <a:srgbClr val="3122F6"/>
                </a:solidFill>
              </a:rPr>
              <a:t> </a:t>
            </a:r>
            <a:r>
              <a:rPr lang="en-US" err="1">
                <a:solidFill>
                  <a:srgbClr val="3122F6"/>
                </a:solidFill>
              </a:rPr>
              <a:t>rạc</a:t>
            </a:r>
            <a:r>
              <a:rPr lang="en-US">
                <a:solidFill>
                  <a:srgbClr val="3122F6"/>
                </a:solidFill>
              </a:rPr>
              <a:t>:</a:t>
            </a:r>
          </a:p>
          <a:p>
            <a:pPr>
              <a:buNone/>
            </a:pPr>
            <a:r>
              <a:rPr lang="en-US" i="1">
                <a:solidFill>
                  <a:srgbClr val="3122F6"/>
                </a:solidFill>
              </a:rPr>
              <a:t>a. </a:t>
            </a:r>
            <a:r>
              <a:rPr lang="en-US" i="1" err="1">
                <a:solidFill>
                  <a:srgbClr val="3122F6"/>
                </a:solidFill>
              </a:rPr>
              <a:t>Định</a:t>
            </a:r>
            <a:r>
              <a:rPr lang="en-US" i="1">
                <a:solidFill>
                  <a:srgbClr val="3122F6"/>
                </a:solidFill>
              </a:rPr>
              <a:t> </a:t>
            </a:r>
            <a:r>
              <a:rPr lang="en-US" i="1" err="1">
                <a:solidFill>
                  <a:srgbClr val="3122F6"/>
                </a:solidFill>
              </a:rPr>
              <a:t>nghĩa</a:t>
            </a:r>
            <a:r>
              <a:rPr lang="en-US" i="1">
                <a:solidFill>
                  <a:srgbClr val="3122F6"/>
                </a:solidFill>
              </a:rPr>
              <a:t>:</a:t>
            </a:r>
          </a:p>
          <a:p>
            <a:pPr>
              <a:buNone/>
            </a:pPr>
            <a:r>
              <a:rPr lang="en-US"/>
              <a:t>	- </a:t>
            </a:r>
            <a:r>
              <a:rPr lang="en-US" err="1"/>
              <a:t>Hệ</a:t>
            </a:r>
            <a:r>
              <a:rPr lang="en-US"/>
              <a:t> </a:t>
            </a:r>
            <a:r>
              <a:rPr lang="en-US" err="1"/>
              <a:t>thống</a:t>
            </a:r>
            <a:r>
              <a:rPr lang="en-US"/>
              <a:t> </a:t>
            </a:r>
            <a:r>
              <a:rPr lang="en-US" err="1"/>
              <a:t>rời</a:t>
            </a:r>
            <a:r>
              <a:rPr lang="en-US"/>
              <a:t> </a:t>
            </a:r>
            <a:r>
              <a:rPr lang="en-US" err="1"/>
              <a:t>rạc</a:t>
            </a:r>
            <a:r>
              <a:rPr lang="en-US"/>
              <a:t> </a:t>
            </a:r>
            <a:r>
              <a:rPr lang="en-US" err="1"/>
              <a:t>là</a:t>
            </a:r>
            <a:r>
              <a:rPr lang="en-US"/>
              <a:t> </a:t>
            </a:r>
            <a:r>
              <a:rPr lang="en-US" err="1"/>
              <a:t>một</a:t>
            </a:r>
            <a:r>
              <a:rPr lang="en-US"/>
              <a:t> </a:t>
            </a:r>
            <a:r>
              <a:rPr lang="en-US" err="1"/>
              <a:t>hệ</a:t>
            </a:r>
            <a:r>
              <a:rPr lang="en-US"/>
              <a:t> </a:t>
            </a:r>
            <a:r>
              <a:rPr lang="en-US" err="1"/>
              <a:t>thống</a:t>
            </a:r>
            <a:r>
              <a:rPr lang="en-US"/>
              <a:t> </a:t>
            </a:r>
            <a:r>
              <a:rPr lang="en-US" err="1"/>
              <a:t>thiết</a:t>
            </a:r>
            <a:r>
              <a:rPr lang="en-US"/>
              <a:t> </a:t>
            </a:r>
            <a:r>
              <a:rPr lang="en-US" err="1"/>
              <a:t>bị</a:t>
            </a:r>
            <a:r>
              <a:rPr lang="en-US"/>
              <a:t> hay </a:t>
            </a:r>
            <a:r>
              <a:rPr lang="en-US" err="1"/>
              <a:t>thuật</a:t>
            </a:r>
            <a:r>
              <a:rPr lang="en-US"/>
              <a:t> toán </a:t>
            </a:r>
            <a:r>
              <a:rPr lang="en-US" err="1"/>
              <a:t>xử</a:t>
            </a:r>
            <a:r>
              <a:rPr lang="en-US"/>
              <a:t> lý </a:t>
            </a:r>
            <a:r>
              <a:rPr lang="en-US" err="1"/>
              <a:t>mà</a:t>
            </a:r>
            <a:r>
              <a:rPr lang="en-US"/>
              <a:t> </a:t>
            </a:r>
            <a:r>
              <a:rPr lang="en-US" err="1"/>
              <a:t>nó</a:t>
            </a:r>
            <a:r>
              <a:rPr lang="en-US"/>
              <a:t> </a:t>
            </a:r>
            <a:r>
              <a:rPr lang="en-US" err="1"/>
              <a:t>tác</a:t>
            </a:r>
            <a:r>
              <a:rPr lang="en-US"/>
              <a:t> </a:t>
            </a:r>
            <a:r>
              <a:rPr lang="en-US" err="1"/>
              <a:t>động</a:t>
            </a:r>
            <a:r>
              <a:rPr lang="en-US"/>
              <a:t> </a:t>
            </a:r>
            <a:r>
              <a:rPr lang="en-US" err="1"/>
              <a:t>lên</a:t>
            </a:r>
            <a:r>
              <a:rPr lang="en-US"/>
              <a:t> </a:t>
            </a:r>
            <a:r>
              <a:rPr lang="en-US" err="1"/>
              <a:t>một</a:t>
            </a:r>
            <a:r>
              <a:rPr lang="en-US"/>
              <a:t> </a:t>
            </a:r>
            <a:r>
              <a:rPr lang="en-US" err="1"/>
              <a:t>tín</a:t>
            </a:r>
            <a:r>
              <a:rPr lang="en-US"/>
              <a:t> </a:t>
            </a:r>
            <a:r>
              <a:rPr lang="en-US" err="1"/>
              <a:t>hiệu</a:t>
            </a:r>
            <a:r>
              <a:rPr lang="en-US"/>
              <a:t> </a:t>
            </a:r>
            <a:r>
              <a:rPr lang="en-US" err="1"/>
              <a:t>vào</a:t>
            </a:r>
            <a:r>
              <a:rPr lang="en-US"/>
              <a:t> </a:t>
            </a:r>
            <a:r>
              <a:rPr lang="en-US" err="1"/>
              <a:t>rời</a:t>
            </a:r>
            <a:r>
              <a:rPr lang="en-US"/>
              <a:t> </a:t>
            </a:r>
            <a:r>
              <a:rPr lang="en-US" err="1"/>
              <a:t>rạc</a:t>
            </a:r>
            <a:r>
              <a:rPr lang="en-US"/>
              <a:t> </a:t>
            </a:r>
            <a:r>
              <a:rPr lang="en-US" err="1"/>
              <a:t>để</a:t>
            </a:r>
            <a:r>
              <a:rPr lang="en-US"/>
              <a:t> </a:t>
            </a:r>
            <a:r>
              <a:rPr lang="en-US" err="1"/>
              <a:t>cung</a:t>
            </a:r>
            <a:r>
              <a:rPr lang="en-US"/>
              <a:t> </a:t>
            </a:r>
            <a:r>
              <a:rPr lang="en-US" err="1"/>
              <a:t>cấp</a:t>
            </a:r>
            <a:r>
              <a:rPr lang="en-US"/>
              <a:t> </a:t>
            </a:r>
            <a:r>
              <a:rPr lang="en-US" err="1"/>
              <a:t>một</a:t>
            </a:r>
            <a:r>
              <a:rPr lang="en-US"/>
              <a:t> </a:t>
            </a:r>
            <a:r>
              <a:rPr lang="en-US" err="1"/>
              <a:t>tín</a:t>
            </a:r>
            <a:r>
              <a:rPr lang="en-US"/>
              <a:t> </a:t>
            </a:r>
            <a:r>
              <a:rPr lang="en-US" err="1"/>
              <a:t>hiệu</a:t>
            </a:r>
            <a:r>
              <a:rPr lang="en-US"/>
              <a:t> </a:t>
            </a:r>
            <a:r>
              <a:rPr lang="en-US" err="1"/>
              <a:t>ra</a:t>
            </a:r>
            <a:r>
              <a:rPr lang="en-US"/>
              <a:t> </a:t>
            </a:r>
            <a:r>
              <a:rPr lang="en-US" err="1"/>
              <a:t>rời</a:t>
            </a:r>
            <a:r>
              <a:rPr lang="en-US"/>
              <a:t> </a:t>
            </a:r>
            <a:r>
              <a:rPr lang="en-US" err="1"/>
              <a:t>rạc</a:t>
            </a:r>
            <a:r>
              <a:rPr lang="en-US"/>
              <a:t>, </a:t>
            </a:r>
            <a:r>
              <a:rPr lang="en-US" err="1"/>
              <a:t>theo</a:t>
            </a:r>
            <a:r>
              <a:rPr lang="en-US"/>
              <a:t> </a:t>
            </a:r>
            <a:r>
              <a:rPr lang="en-US" err="1"/>
              <a:t>một</a:t>
            </a:r>
            <a:r>
              <a:rPr lang="en-US"/>
              <a:t> </a:t>
            </a:r>
            <a:r>
              <a:rPr lang="en-US" err="1"/>
              <a:t>quy</a:t>
            </a:r>
            <a:r>
              <a:rPr lang="en-US"/>
              <a:t> </a:t>
            </a:r>
            <a:r>
              <a:rPr lang="en-US" err="1"/>
              <a:t>luật</a:t>
            </a:r>
            <a:r>
              <a:rPr lang="en-US"/>
              <a:t> hay </a:t>
            </a:r>
            <a:r>
              <a:rPr lang="en-US" err="1"/>
              <a:t>một</a:t>
            </a:r>
            <a:r>
              <a:rPr lang="en-US"/>
              <a:t> </a:t>
            </a:r>
            <a:r>
              <a:rPr lang="en-US" err="1"/>
              <a:t>thủ</a:t>
            </a:r>
            <a:r>
              <a:rPr lang="en-US"/>
              <a:t> </a:t>
            </a:r>
            <a:r>
              <a:rPr lang="en-US" err="1"/>
              <a:t>tục</a:t>
            </a:r>
            <a:r>
              <a:rPr lang="en-US"/>
              <a:t> tính toán </a:t>
            </a:r>
            <a:r>
              <a:rPr lang="en-US" err="1"/>
              <a:t>nào</a:t>
            </a:r>
            <a:r>
              <a:rPr lang="en-US"/>
              <a:t> </a:t>
            </a:r>
            <a:r>
              <a:rPr lang="en-US" err="1"/>
              <a:t>đó</a:t>
            </a:r>
            <a:r>
              <a:rPr lang="en-US"/>
              <a:t>.</a:t>
            </a:r>
          </a:p>
          <a:p>
            <a:pPr>
              <a:buNone/>
            </a:pPr>
            <a:r>
              <a:rPr lang="en-US"/>
              <a:t>	- </a:t>
            </a:r>
            <a:r>
              <a:rPr lang="pt-BR"/>
              <a:t>Kí hiệu:	y(n) = T[x(n)]</a:t>
            </a:r>
            <a:endParaRPr lang="vi-VN"/>
          </a:p>
          <a:p>
            <a:pPr>
              <a:buNone/>
            </a:pPr>
            <a:r>
              <a:rPr lang="pt-BR"/>
              <a:t>	- Hoặc:	x(n)     T        y(n)</a:t>
            </a:r>
          </a:p>
          <a:p>
            <a:pPr>
              <a:buNone/>
            </a:pPr>
            <a:r>
              <a:rPr lang="pt-BR"/>
              <a:t>	- Trong đó: x(n): là tác động hoặc kích thích.</a:t>
            </a:r>
          </a:p>
          <a:p>
            <a:pPr>
              <a:buNone/>
            </a:pPr>
            <a:r>
              <a:rPr lang="pt-BR"/>
              <a:t>			y(n): là đáp ứng.</a:t>
            </a:r>
          </a:p>
          <a:p>
            <a:pPr>
              <a:buNone/>
            </a:pPr>
            <a:r>
              <a:rPr lang="pt-BR"/>
              <a:t>			T: là toán tử làm nhiệm vụ biến đổi kích thích rời rạc thành đáp ứng rời rạc.</a:t>
            </a:r>
          </a:p>
          <a:p>
            <a:pPr>
              <a:buNone/>
            </a:pPr>
            <a:r>
              <a:rPr lang="pt-BR"/>
              <a:t>	- Mô hình hệ thống:</a:t>
            </a:r>
          </a:p>
          <a:p>
            <a:pPr>
              <a:buNone/>
            </a:pPr>
            <a:endParaRPr lang="vi-VN"/>
          </a:p>
          <a:p>
            <a:pPr>
              <a:buNone/>
            </a:pPr>
            <a:endParaRPr lang="vi-VN"/>
          </a:p>
        </p:txBody>
      </p:sp>
      <p:cxnSp>
        <p:nvCxnSpPr>
          <p:cNvPr id="5" name="Straight Arrow Connector 4"/>
          <p:cNvCxnSpPr/>
          <p:nvPr/>
        </p:nvCxnSpPr>
        <p:spPr>
          <a:xfrm>
            <a:off x="2649582" y="3275012"/>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44033" name="Object 5"/>
          <p:cNvGraphicFramePr>
            <a:graphicFrameLocks noChangeAspect="1"/>
          </p:cNvGraphicFramePr>
          <p:nvPr/>
        </p:nvGraphicFramePr>
        <p:xfrm>
          <a:off x="4495800" y="5410200"/>
          <a:ext cx="3886200" cy="1143000"/>
        </p:xfrm>
        <a:graphic>
          <a:graphicData uri="http://schemas.openxmlformats.org/presentationml/2006/ole">
            <mc:AlternateContent xmlns:mc="http://schemas.openxmlformats.org/markup-compatibility/2006">
              <mc:Choice xmlns:v="urn:schemas-microsoft-com:vml" Requires="v">
                <p:oleObj spid="_x0000_s49153" r:id="rId3" imgW="2416150" imgH="528828" progId="">
                  <p:embed/>
                </p:oleObj>
              </mc:Choice>
              <mc:Fallback>
                <p:oleObj r:id="rId3" imgW="2416150" imgH="528828" progId="">
                  <p:embed/>
                  <p:pic>
                    <p:nvPicPr>
                      <p:cNvPr id="4403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5410200"/>
                        <a:ext cx="38862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14489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i="1">
                <a:solidFill>
                  <a:srgbClr val="3122F6"/>
                </a:solidFill>
              </a:rPr>
              <a:t>b. </a:t>
            </a:r>
            <a:r>
              <a:rPr lang="en-US" i="1" err="1">
                <a:solidFill>
                  <a:srgbClr val="3122F6"/>
                </a:solidFill>
              </a:rPr>
              <a:t>Đáp</a:t>
            </a:r>
            <a:r>
              <a:rPr lang="en-US" i="1">
                <a:solidFill>
                  <a:srgbClr val="3122F6"/>
                </a:solidFill>
              </a:rPr>
              <a:t> </a:t>
            </a:r>
            <a:r>
              <a:rPr lang="en-US" i="1" err="1">
                <a:solidFill>
                  <a:srgbClr val="3122F6"/>
                </a:solidFill>
              </a:rPr>
              <a:t>ứng</a:t>
            </a:r>
            <a:r>
              <a:rPr lang="en-US" i="1">
                <a:solidFill>
                  <a:srgbClr val="3122F6"/>
                </a:solidFill>
              </a:rPr>
              <a:t> </a:t>
            </a:r>
            <a:r>
              <a:rPr lang="en-US" i="1" err="1">
                <a:solidFill>
                  <a:srgbClr val="3122F6"/>
                </a:solidFill>
              </a:rPr>
              <a:t>xung</a:t>
            </a:r>
            <a:r>
              <a:rPr lang="en-US" i="1">
                <a:solidFill>
                  <a:srgbClr val="3122F6"/>
                </a:solidFill>
              </a:rPr>
              <a:t>:</a:t>
            </a:r>
          </a:p>
          <a:p>
            <a:pPr>
              <a:buNone/>
            </a:pPr>
            <a:r>
              <a:rPr lang="en-US"/>
              <a:t>	- </a:t>
            </a:r>
            <a:r>
              <a:rPr lang="en-US" err="1"/>
              <a:t>Đáp</a:t>
            </a:r>
            <a:r>
              <a:rPr lang="en-US"/>
              <a:t> </a:t>
            </a:r>
            <a:r>
              <a:rPr lang="en-US" err="1"/>
              <a:t>ứng</a:t>
            </a:r>
            <a:r>
              <a:rPr lang="en-US"/>
              <a:t> </a:t>
            </a:r>
            <a:r>
              <a:rPr lang="en-US" err="1"/>
              <a:t>xung</a:t>
            </a:r>
            <a:r>
              <a:rPr lang="en-US"/>
              <a:t> </a:t>
            </a:r>
            <a:r>
              <a:rPr lang="en-US" err="1"/>
              <a:t>của</a:t>
            </a:r>
            <a:r>
              <a:rPr lang="en-US"/>
              <a:t> </a:t>
            </a:r>
            <a:r>
              <a:rPr lang="en-US" err="1"/>
              <a:t>một</a:t>
            </a:r>
            <a:r>
              <a:rPr lang="en-US"/>
              <a:t> </a:t>
            </a:r>
            <a:r>
              <a:rPr lang="en-US" err="1"/>
              <a:t>hệ</a:t>
            </a:r>
            <a:r>
              <a:rPr lang="en-US"/>
              <a:t> </a:t>
            </a:r>
            <a:r>
              <a:rPr lang="en-US" err="1"/>
              <a:t>thống</a:t>
            </a:r>
            <a:r>
              <a:rPr lang="en-US"/>
              <a:t> </a:t>
            </a:r>
            <a:r>
              <a:rPr lang="en-US" err="1"/>
              <a:t>rời</a:t>
            </a:r>
            <a:r>
              <a:rPr lang="en-US"/>
              <a:t> </a:t>
            </a:r>
            <a:r>
              <a:rPr lang="en-US" err="1"/>
              <a:t>rạc</a:t>
            </a:r>
            <a:r>
              <a:rPr lang="en-US"/>
              <a:t> </a:t>
            </a:r>
            <a:r>
              <a:rPr lang="en-US" err="1"/>
              <a:t>là</a:t>
            </a:r>
            <a:r>
              <a:rPr lang="en-US"/>
              <a:t> </a:t>
            </a:r>
            <a:r>
              <a:rPr lang="en-US" err="1"/>
              <a:t>đáp</a:t>
            </a:r>
            <a:r>
              <a:rPr lang="en-US"/>
              <a:t> </a:t>
            </a:r>
            <a:r>
              <a:rPr lang="en-US" err="1"/>
              <a:t>ứng</a:t>
            </a:r>
            <a:r>
              <a:rPr lang="en-US"/>
              <a:t> </a:t>
            </a:r>
            <a:r>
              <a:rPr lang="en-US" err="1"/>
              <a:t>của</a:t>
            </a:r>
            <a:r>
              <a:rPr lang="en-US"/>
              <a:t> </a:t>
            </a:r>
            <a:r>
              <a:rPr lang="en-US" err="1"/>
              <a:t>hệ</a:t>
            </a:r>
            <a:r>
              <a:rPr lang="en-US"/>
              <a:t> </a:t>
            </a:r>
            <a:r>
              <a:rPr lang="en-US" err="1"/>
              <a:t>thống</a:t>
            </a:r>
            <a:r>
              <a:rPr lang="en-US"/>
              <a:t> </a:t>
            </a:r>
            <a:r>
              <a:rPr lang="en-US" err="1"/>
              <a:t>khi</a:t>
            </a:r>
            <a:r>
              <a:rPr lang="en-US"/>
              <a:t> </a:t>
            </a:r>
            <a:r>
              <a:rPr lang="en-US" err="1"/>
              <a:t>kích</a:t>
            </a:r>
            <a:r>
              <a:rPr lang="en-US"/>
              <a:t> </a:t>
            </a:r>
            <a:r>
              <a:rPr lang="en-US" err="1"/>
              <a:t>thích</a:t>
            </a:r>
            <a:r>
              <a:rPr lang="en-US"/>
              <a:t> </a:t>
            </a:r>
            <a:r>
              <a:rPr lang="en-US" err="1"/>
              <a:t>là</a:t>
            </a:r>
            <a:r>
              <a:rPr lang="en-US"/>
              <a:t> </a:t>
            </a:r>
            <a:r>
              <a:rPr lang="en-US" err="1"/>
              <a:t>tín</a:t>
            </a:r>
            <a:r>
              <a:rPr lang="en-US"/>
              <a:t> </a:t>
            </a:r>
            <a:r>
              <a:rPr lang="en-US" err="1"/>
              <a:t>hiệu</a:t>
            </a:r>
            <a:r>
              <a:rPr lang="en-US"/>
              <a:t> </a:t>
            </a:r>
            <a:r>
              <a:rPr lang="en-US" err="1"/>
              <a:t>xung</a:t>
            </a:r>
            <a:r>
              <a:rPr lang="en-US"/>
              <a:t> </a:t>
            </a:r>
            <a:r>
              <a:rPr lang="en-US" err="1"/>
              <a:t>đơn</a:t>
            </a:r>
            <a:r>
              <a:rPr lang="en-US"/>
              <a:t> </a:t>
            </a:r>
            <a:r>
              <a:rPr lang="en-US" err="1"/>
              <a:t>vị</a:t>
            </a:r>
            <a:r>
              <a:rPr lang="en-US"/>
              <a:t>.</a:t>
            </a:r>
          </a:p>
          <a:p>
            <a:pPr>
              <a:buNone/>
            </a:pPr>
            <a:r>
              <a:rPr lang="en-US"/>
              <a:t>	- </a:t>
            </a:r>
            <a:r>
              <a:rPr lang="en-US" err="1"/>
              <a:t>Kí</a:t>
            </a:r>
            <a:r>
              <a:rPr lang="en-US"/>
              <a:t> </a:t>
            </a:r>
            <a:r>
              <a:rPr lang="en-US" err="1"/>
              <a:t>hiệu</a:t>
            </a:r>
            <a:r>
              <a:rPr lang="en-US"/>
              <a:t>: 	</a:t>
            </a:r>
          </a:p>
          <a:p>
            <a:pPr>
              <a:buNone/>
            </a:pPr>
            <a:r>
              <a:rPr lang="en-US">
                <a:solidFill>
                  <a:srgbClr val="3122F6"/>
                </a:solidFill>
              </a:rPr>
              <a:t>1.3.2. </a:t>
            </a:r>
            <a:r>
              <a:rPr lang="en-US" err="1">
                <a:solidFill>
                  <a:srgbClr val="3122F6"/>
                </a:solidFill>
              </a:rPr>
              <a:t>Phân</a:t>
            </a:r>
            <a:r>
              <a:rPr lang="en-US">
                <a:solidFill>
                  <a:srgbClr val="3122F6"/>
                </a:solidFill>
              </a:rPr>
              <a:t> </a:t>
            </a:r>
            <a:r>
              <a:rPr lang="en-US" err="1">
                <a:solidFill>
                  <a:srgbClr val="3122F6"/>
                </a:solidFill>
              </a:rPr>
              <a:t>loại</a:t>
            </a:r>
            <a:r>
              <a:rPr lang="en-US">
                <a:solidFill>
                  <a:srgbClr val="3122F6"/>
                </a:solidFill>
              </a:rPr>
              <a:t> </a:t>
            </a:r>
            <a:r>
              <a:rPr lang="en-US" err="1">
                <a:solidFill>
                  <a:srgbClr val="3122F6"/>
                </a:solidFill>
              </a:rPr>
              <a:t>hệ</a:t>
            </a:r>
            <a:r>
              <a:rPr lang="en-US">
                <a:solidFill>
                  <a:srgbClr val="3122F6"/>
                </a:solidFill>
              </a:rPr>
              <a:t> </a:t>
            </a:r>
            <a:r>
              <a:rPr lang="en-US" err="1">
                <a:solidFill>
                  <a:srgbClr val="3122F6"/>
                </a:solidFill>
              </a:rPr>
              <a:t>thống</a:t>
            </a:r>
            <a:r>
              <a:rPr lang="en-US">
                <a:solidFill>
                  <a:srgbClr val="3122F6"/>
                </a:solidFill>
              </a:rPr>
              <a:t> </a:t>
            </a:r>
            <a:r>
              <a:rPr lang="en-US" err="1">
                <a:solidFill>
                  <a:srgbClr val="3122F6"/>
                </a:solidFill>
              </a:rPr>
              <a:t>rời</a:t>
            </a:r>
            <a:r>
              <a:rPr lang="en-US">
                <a:solidFill>
                  <a:srgbClr val="3122F6"/>
                </a:solidFill>
              </a:rPr>
              <a:t> </a:t>
            </a:r>
            <a:r>
              <a:rPr lang="en-US" err="1">
                <a:solidFill>
                  <a:srgbClr val="3122F6"/>
                </a:solidFill>
              </a:rPr>
              <a:t>rạc</a:t>
            </a:r>
            <a:r>
              <a:rPr lang="en-US">
                <a:solidFill>
                  <a:srgbClr val="3122F6"/>
                </a:solidFill>
              </a:rPr>
              <a:t>:</a:t>
            </a:r>
          </a:p>
          <a:p>
            <a:pPr>
              <a:buNone/>
            </a:pPr>
            <a:r>
              <a:rPr lang="en-US"/>
              <a:t>	- </a:t>
            </a:r>
            <a:r>
              <a:rPr lang="en-US" err="1"/>
              <a:t>Phân</a:t>
            </a:r>
            <a:r>
              <a:rPr lang="en-US"/>
              <a:t> </a:t>
            </a:r>
            <a:r>
              <a:rPr lang="en-US" err="1"/>
              <a:t>loại</a:t>
            </a:r>
            <a:r>
              <a:rPr lang="en-US"/>
              <a:t> </a:t>
            </a:r>
            <a:r>
              <a:rPr lang="en-US" err="1"/>
              <a:t>hệ</a:t>
            </a:r>
            <a:r>
              <a:rPr lang="en-US"/>
              <a:t> </a:t>
            </a:r>
            <a:r>
              <a:rPr lang="en-US" err="1"/>
              <a:t>thống</a:t>
            </a:r>
            <a:r>
              <a:rPr lang="en-US"/>
              <a:t> </a:t>
            </a:r>
            <a:r>
              <a:rPr lang="en-US" err="1"/>
              <a:t>rời</a:t>
            </a:r>
            <a:r>
              <a:rPr lang="en-US"/>
              <a:t> </a:t>
            </a:r>
            <a:r>
              <a:rPr lang="en-US" err="1"/>
              <a:t>rạc</a:t>
            </a:r>
            <a:r>
              <a:rPr lang="en-US"/>
              <a:t> </a:t>
            </a:r>
            <a:r>
              <a:rPr lang="en-US" err="1"/>
              <a:t>được</a:t>
            </a:r>
            <a:r>
              <a:rPr lang="en-US"/>
              <a:t> </a:t>
            </a:r>
            <a:r>
              <a:rPr lang="en-US" err="1"/>
              <a:t>thực</a:t>
            </a:r>
            <a:r>
              <a:rPr lang="en-US"/>
              <a:t> </a:t>
            </a:r>
            <a:r>
              <a:rPr lang="en-US" err="1"/>
              <a:t>hiện</a:t>
            </a:r>
            <a:r>
              <a:rPr lang="en-US"/>
              <a:t> </a:t>
            </a:r>
            <a:r>
              <a:rPr lang="en-US" err="1"/>
              <a:t>thông</a:t>
            </a:r>
            <a:r>
              <a:rPr lang="en-US"/>
              <a:t> qua các </a:t>
            </a:r>
            <a:r>
              <a:rPr lang="en-US" err="1"/>
              <a:t>điều</a:t>
            </a:r>
            <a:r>
              <a:rPr lang="en-US"/>
              <a:t> </a:t>
            </a:r>
            <a:r>
              <a:rPr lang="en-US" err="1"/>
              <a:t>kiện</a:t>
            </a:r>
            <a:r>
              <a:rPr lang="en-US"/>
              <a:t> </a:t>
            </a:r>
            <a:r>
              <a:rPr lang="en-US" err="1"/>
              <a:t>ràng</a:t>
            </a:r>
            <a:r>
              <a:rPr lang="en-US"/>
              <a:t> </a:t>
            </a:r>
            <a:r>
              <a:rPr lang="en-US" err="1"/>
              <a:t>buộc</a:t>
            </a:r>
            <a:r>
              <a:rPr lang="en-US"/>
              <a:t> </a:t>
            </a:r>
            <a:r>
              <a:rPr lang="en-US" err="1"/>
              <a:t>đối</a:t>
            </a:r>
            <a:r>
              <a:rPr lang="en-US"/>
              <a:t> </a:t>
            </a:r>
            <a:r>
              <a:rPr lang="en-US" err="1"/>
              <a:t>với</a:t>
            </a:r>
            <a:r>
              <a:rPr lang="en-US"/>
              <a:t> toán </a:t>
            </a:r>
            <a:r>
              <a:rPr lang="en-US" err="1"/>
              <a:t>tử</a:t>
            </a:r>
            <a:r>
              <a:rPr lang="en-US"/>
              <a:t> T.</a:t>
            </a:r>
          </a:p>
          <a:p>
            <a:pPr marL="457200" indent="-457200">
              <a:buAutoNum type="alphaLcPeriod"/>
            </a:pPr>
            <a:r>
              <a:rPr lang="en-US" i="1" err="1">
                <a:solidFill>
                  <a:srgbClr val="3122F6"/>
                </a:solidFill>
              </a:rPr>
              <a:t>Hệ</a:t>
            </a:r>
            <a:r>
              <a:rPr lang="en-US" i="1">
                <a:solidFill>
                  <a:srgbClr val="3122F6"/>
                </a:solidFill>
              </a:rPr>
              <a:t> </a:t>
            </a:r>
            <a:r>
              <a:rPr lang="en-US" i="1" err="1">
                <a:solidFill>
                  <a:srgbClr val="3122F6"/>
                </a:solidFill>
              </a:rPr>
              <a:t>thống</a:t>
            </a:r>
            <a:r>
              <a:rPr lang="en-US" i="1">
                <a:solidFill>
                  <a:srgbClr val="3122F6"/>
                </a:solidFill>
              </a:rPr>
              <a:t> </a:t>
            </a:r>
            <a:r>
              <a:rPr lang="en-US" i="1" err="1">
                <a:solidFill>
                  <a:srgbClr val="3122F6"/>
                </a:solidFill>
              </a:rPr>
              <a:t>tuyến</a:t>
            </a:r>
            <a:r>
              <a:rPr lang="en-US" i="1">
                <a:solidFill>
                  <a:srgbClr val="3122F6"/>
                </a:solidFill>
              </a:rPr>
              <a:t> tính (Linear Systems)</a:t>
            </a:r>
          </a:p>
          <a:p>
            <a:pPr marL="457200" indent="-457200">
              <a:buNone/>
            </a:pPr>
            <a:r>
              <a:rPr lang="en-US"/>
              <a:t>	- </a:t>
            </a:r>
            <a:r>
              <a:rPr lang="en-US" err="1"/>
              <a:t>Đối</a:t>
            </a:r>
            <a:r>
              <a:rPr lang="en-US"/>
              <a:t> </a:t>
            </a:r>
            <a:r>
              <a:rPr lang="en-US" err="1"/>
              <a:t>với</a:t>
            </a:r>
            <a:r>
              <a:rPr lang="en-US"/>
              <a:t> các </a:t>
            </a:r>
            <a:r>
              <a:rPr lang="en-US" err="1"/>
              <a:t>hệ</a:t>
            </a:r>
            <a:r>
              <a:rPr lang="en-US"/>
              <a:t> </a:t>
            </a:r>
            <a:r>
              <a:rPr lang="en-US" err="1"/>
              <a:t>thống</a:t>
            </a:r>
            <a:r>
              <a:rPr lang="en-US"/>
              <a:t> </a:t>
            </a:r>
            <a:r>
              <a:rPr lang="en-US" err="1"/>
              <a:t>tuyến</a:t>
            </a:r>
            <a:r>
              <a:rPr lang="en-US"/>
              <a:t> tính toán </a:t>
            </a:r>
            <a:r>
              <a:rPr lang="en-US" err="1"/>
              <a:t>tử</a:t>
            </a:r>
            <a:r>
              <a:rPr lang="en-US"/>
              <a:t> T </a:t>
            </a:r>
            <a:r>
              <a:rPr lang="en-US" err="1"/>
              <a:t>phải</a:t>
            </a:r>
            <a:r>
              <a:rPr lang="en-US"/>
              <a:t> </a:t>
            </a:r>
            <a:r>
              <a:rPr lang="en-US" err="1"/>
              <a:t>tuân</a:t>
            </a:r>
            <a:r>
              <a:rPr lang="en-US"/>
              <a:t> </a:t>
            </a:r>
            <a:r>
              <a:rPr lang="en-US" err="1"/>
              <a:t>theo</a:t>
            </a:r>
            <a:r>
              <a:rPr lang="en-US"/>
              <a:t> </a:t>
            </a:r>
            <a:r>
              <a:rPr lang="en-US" err="1"/>
              <a:t>nguyên</a:t>
            </a:r>
            <a:r>
              <a:rPr lang="en-US"/>
              <a:t> lý </a:t>
            </a:r>
            <a:r>
              <a:rPr lang="en-US" err="1"/>
              <a:t>xếp</a:t>
            </a:r>
            <a:r>
              <a:rPr lang="en-US"/>
              <a:t> </a:t>
            </a:r>
            <a:r>
              <a:rPr lang="en-US" err="1"/>
              <a:t>chồng</a:t>
            </a:r>
            <a:r>
              <a:rPr lang="en-US"/>
              <a:t>, </a:t>
            </a:r>
            <a:r>
              <a:rPr lang="en-US" err="1"/>
              <a:t>tức</a:t>
            </a:r>
            <a:r>
              <a:rPr lang="en-US"/>
              <a:t> </a:t>
            </a:r>
            <a:r>
              <a:rPr lang="en-US" err="1"/>
              <a:t>là</a:t>
            </a:r>
            <a:r>
              <a:rPr lang="en-US"/>
              <a:t> </a:t>
            </a:r>
            <a:r>
              <a:rPr lang="en-US" err="1"/>
              <a:t>phải</a:t>
            </a:r>
            <a:r>
              <a:rPr lang="en-US"/>
              <a:t> </a:t>
            </a:r>
            <a:r>
              <a:rPr lang="en-US" err="1"/>
              <a:t>tuân</a:t>
            </a:r>
            <a:r>
              <a:rPr lang="en-US"/>
              <a:t> </a:t>
            </a:r>
            <a:r>
              <a:rPr lang="en-US" err="1"/>
              <a:t>theo</a:t>
            </a:r>
            <a:r>
              <a:rPr lang="en-US"/>
              <a:t> </a:t>
            </a:r>
            <a:r>
              <a:rPr lang="en-US" err="1"/>
              <a:t>quan</a:t>
            </a:r>
            <a:r>
              <a:rPr lang="en-US"/>
              <a:t> </a:t>
            </a:r>
            <a:r>
              <a:rPr lang="en-US" err="1"/>
              <a:t>hệ</a:t>
            </a:r>
            <a:r>
              <a:rPr lang="en-US"/>
              <a:t> </a:t>
            </a:r>
            <a:r>
              <a:rPr lang="en-US" err="1"/>
              <a:t>sau</a:t>
            </a:r>
            <a:r>
              <a:rPr lang="en-US"/>
              <a:t> </a:t>
            </a:r>
            <a:r>
              <a:rPr lang="en-US" err="1"/>
              <a:t>đây</a:t>
            </a:r>
            <a:r>
              <a:rPr lang="en-US"/>
              <a:t>:</a:t>
            </a:r>
          </a:p>
          <a:p>
            <a:pPr marL="457200" indent="-457200">
              <a:buNone/>
            </a:pPr>
            <a:endParaRPr lang="en-US"/>
          </a:p>
          <a:p>
            <a:pPr marL="457200" indent="-457200">
              <a:buNone/>
            </a:pPr>
            <a:endParaRPr lang="en-US"/>
          </a:p>
          <a:p>
            <a:pPr marL="457200" indent="-457200">
              <a:buNone/>
            </a:pPr>
            <a:r>
              <a:rPr lang="en-US"/>
              <a:t>	</a:t>
            </a:r>
          </a:p>
          <a:p>
            <a:pPr marL="457200" indent="-457200">
              <a:buNone/>
            </a:pPr>
            <a:r>
              <a:rPr lang="en-US"/>
              <a:t>	- </a:t>
            </a:r>
            <a:r>
              <a:rPr lang="en-US" err="1"/>
              <a:t>Nhận</a:t>
            </a:r>
            <a:r>
              <a:rPr lang="en-US"/>
              <a:t> </a:t>
            </a:r>
            <a:r>
              <a:rPr lang="en-US" err="1"/>
              <a:t>xét</a:t>
            </a:r>
            <a:r>
              <a:rPr lang="en-US"/>
              <a:t>: </a:t>
            </a:r>
            <a:r>
              <a:rPr lang="en-US" err="1"/>
              <a:t>hệ</a:t>
            </a:r>
            <a:r>
              <a:rPr lang="en-US"/>
              <a:t> </a:t>
            </a:r>
            <a:r>
              <a:rPr lang="en-US" err="1"/>
              <a:t>thống</a:t>
            </a:r>
            <a:r>
              <a:rPr lang="en-US"/>
              <a:t> </a:t>
            </a:r>
            <a:r>
              <a:rPr lang="en-US" err="1"/>
              <a:t>tuyến</a:t>
            </a:r>
            <a:r>
              <a:rPr lang="en-US"/>
              <a:t> tính </a:t>
            </a:r>
            <a:r>
              <a:rPr lang="en-US" err="1"/>
              <a:t>bất</a:t>
            </a:r>
            <a:r>
              <a:rPr lang="en-US"/>
              <a:t> </a:t>
            </a:r>
            <a:r>
              <a:rPr lang="en-US" err="1"/>
              <a:t>biến</a:t>
            </a:r>
            <a:r>
              <a:rPr lang="en-US"/>
              <a:t> </a:t>
            </a:r>
            <a:r>
              <a:rPr lang="en-US" err="1"/>
              <a:t>đáp</a:t>
            </a:r>
            <a:r>
              <a:rPr lang="en-US"/>
              <a:t> </a:t>
            </a:r>
            <a:r>
              <a:rPr lang="en-US" err="1"/>
              <a:t>ứng</a:t>
            </a:r>
            <a:r>
              <a:rPr lang="en-US"/>
              <a:t> </a:t>
            </a:r>
            <a:r>
              <a:rPr lang="en-US" err="1"/>
              <a:t>của</a:t>
            </a:r>
            <a:r>
              <a:rPr lang="en-US"/>
              <a:t> </a:t>
            </a:r>
            <a:r>
              <a:rPr lang="en-US" err="1"/>
              <a:t>một</a:t>
            </a:r>
            <a:r>
              <a:rPr lang="en-US"/>
              <a:t> </a:t>
            </a:r>
            <a:r>
              <a:rPr lang="en-US" err="1"/>
              <a:t>tổng</a:t>
            </a:r>
            <a:r>
              <a:rPr lang="en-US"/>
              <a:t> các </a:t>
            </a:r>
            <a:r>
              <a:rPr lang="en-US" err="1"/>
              <a:t>kích</a:t>
            </a:r>
            <a:r>
              <a:rPr lang="en-US"/>
              <a:t> </a:t>
            </a:r>
            <a:r>
              <a:rPr lang="en-US" err="1"/>
              <a:t>thích</a:t>
            </a:r>
            <a:r>
              <a:rPr lang="en-US"/>
              <a:t> </a:t>
            </a:r>
            <a:r>
              <a:rPr lang="en-US" err="1"/>
              <a:t>bằng</a:t>
            </a:r>
            <a:r>
              <a:rPr lang="en-US"/>
              <a:t> </a:t>
            </a:r>
            <a:r>
              <a:rPr lang="en-US" err="1"/>
              <a:t>tổng</a:t>
            </a:r>
            <a:r>
              <a:rPr lang="en-US"/>
              <a:t> </a:t>
            </a:r>
            <a:r>
              <a:rPr lang="en-US" err="1"/>
              <a:t>đáp</a:t>
            </a:r>
            <a:r>
              <a:rPr lang="en-US"/>
              <a:t> </a:t>
            </a:r>
            <a:r>
              <a:rPr lang="en-US" err="1"/>
              <a:t>ứng</a:t>
            </a:r>
            <a:r>
              <a:rPr lang="en-US"/>
              <a:t> </a:t>
            </a:r>
            <a:r>
              <a:rPr lang="en-US" err="1"/>
              <a:t>của</a:t>
            </a:r>
            <a:r>
              <a:rPr lang="en-US"/>
              <a:t> </a:t>
            </a:r>
            <a:r>
              <a:rPr lang="en-US" err="1"/>
              <a:t>hệ</a:t>
            </a:r>
            <a:r>
              <a:rPr lang="en-US"/>
              <a:t> </a:t>
            </a:r>
            <a:r>
              <a:rPr lang="en-US" err="1"/>
              <a:t>ứng</a:t>
            </a:r>
            <a:r>
              <a:rPr lang="en-US"/>
              <a:t> </a:t>
            </a:r>
            <a:r>
              <a:rPr lang="en-US" err="1"/>
              <a:t>với</a:t>
            </a:r>
            <a:r>
              <a:rPr lang="en-US"/>
              <a:t> </a:t>
            </a:r>
            <a:r>
              <a:rPr lang="en-US" err="1"/>
              <a:t>từng</a:t>
            </a:r>
            <a:r>
              <a:rPr lang="en-US"/>
              <a:t> </a:t>
            </a:r>
            <a:r>
              <a:rPr lang="en-US" err="1"/>
              <a:t>kích</a:t>
            </a:r>
            <a:r>
              <a:rPr lang="en-US"/>
              <a:t> </a:t>
            </a:r>
            <a:r>
              <a:rPr lang="en-US" err="1"/>
              <a:t>thích</a:t>
            </a:r>
            <a:r>
              <a:rPr lang="en-US"/>
              <a:t> </a:t>
            </a:r>
            <a:r>
              <a:rPr lang="en-US" err="1"/>
              <a:t>riêng</a:t>
            </a:r>
            <a:r>
              <a:rPr lang="en-US"/>
              <a:t> </a:t>
            </a:r>
            <a:r>
              <a:rPr lang="en-US" err="1"/>
              <a:t>lẻ</a:t>
            </a:r>
            <a:r>
              <a:rPr lang="en-US"/>
              <a:t>.</a:t>
            </a:r>
          </a:p>
          <a:p>
            <a:pPr marL="457200" indent="-457200">
              <a:buNone/>
            </a:pPr>
            <a:r>
              <a:rPr lang="en-US"/>
              <a:t>		</a:t>
            </a:r>
            <a:endParaRPr lang="vi-VN"/>
          </a:p>
        </p:txBody>
      </p:sp>
      <p:graphicFrame>
        <p:nvGraphicFramePr>
          <p:cNvPr id="4" name="Object 3"/>
          <p:cNvGraphicFramePr>
            <a:graphicFrameLocks noChangeAspect="1"/>
          </p:cNvGraphicFramePr>
          <p:nvPr/>
        </p:nvGraphicFramePr>
        <p:xfrm>
          <a:off x="3810000" y="1219200"/>
          <a:ext cx="2057400" cy="533400"/>
        </p:xfrm>
        <a:graphic>
          <a:graphicData uri="http://schemas.openxmlformats.org/presentationml/2006/ole">
            <mc:AlternateContent xmlns:mc="http://schemas.openxmlformats.org/markup-compatibility/2006">
              <mc:Choice xmlns:v="urn:schemas-microsoft-com:vml" Requires="v">
                <p:oleObj spid="_x0000_s50177" name="Equation" r:id="rId3" imgW="952200" imgH="253800" progId="Equation.DSMT4">
                  <p:embed/>
                </p:oleObj>
              </mc:Choice>
              <mc:Fallback>
                <p:oleObj name="Equation" r:id="rId3" imgW="952200" imgH="253800"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219200"/>
                        <a:ext cx="2057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1" name="Object 6"/>
          <p:cNvGraphicFramePr>
            <a:graphicFrameLocks noChangeAspect="1"/>
          </p:cNvGraphicFramePr>
          <p:nvPr/>
        </p:nvGraphicFramePr>
        <p:xfrm>
          <a:off x="2819400" y="4191000"/>
          <a:ext cx="6019800" cy="554038"/>
        </p:xfrm>
        <a:graphic>
          <a:graphicData uri="http://schemas.openxmlformats.org/presentationml/2006/ole">
            <mc:AlternateContent xmlns:mc="http://schemas.openxmlformats.org/markup-compatibility/2006">
              <mc:Choice xmlns:v="urn:schemas-microsoft-com:vml" Requires="v">
                <p:oleObj spid="_x0000_s50178" name="Equation" r:id="rId5" imgW="2997200" imgH="279400" progId="Equation.DSMT4">
                  <p:embed/>
                </p:oleObj>
              </mc:Choice>
              <mc:Fallback>
                <p:oleObj name="Equation" r:id="rId5" imgW="2997200" imgH="279400" progId="Equation.DSMT4">
                  <p:embed/>
                  <p:pic>
                    <p:nvPicPr>
                      <p:cNvPr id="4301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191000"/>
                        <a:ext cx="60198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7"/>
          <p:cNvGraphicFramePr>
            <a:graphicFrameLocks noChangeAspect="1"/>
          </p:cNvGraphicFramePr>
          <p:nvPr/>
        </p:nvGraphicFramePr>
        <p:xfrm>
          <a:off x="5438775" y="4648201"/>
          <a:ext cx="2438400" cy="519113"/>
        </p:xfrm>
        <a:graphic>
          <a:graphicData uri="http://schemas.openxmlformats.org/presentationml/2006/ole">
            <mc:AlternateContent xmlns:mc="http://schemas.openxmlformats.org/markup-compatibility/2006">
              <mc:Choice xmlns:v="urn:schemas-microsoft-com:vml" Requires="v">
                <p:oleObj spid="_x0000_s50179" name="Equation" r:id="rId7" imgW="1205977" imgH="253890" progId="Equation.DSMT4">
                  <p:embed/>
                </p:oleObj>
              </mc:Choice>
              <mc:Fallback>
                <p:oleObj name="Equation" r:id="rId7" imgW="1205977" imgH="253890" progId="Equation.DSMT4">
                  <p:embed/>
                  <p:pic>
                    <p:nvPicPr>
                      <p:cNvPr id="43012"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8775" y="4648201"/>
                        <a:ext cx="2438400"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4504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0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30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pPr>
              <a:buNone/>
            </a:pPr>
            <a:r>
              <a:rPr lang="en-US" i="1">
                <a:solidFill>
                  <a:srgbClr val="3122F6"/>
                </a:solidFill>
              </a:rPr>
              <a:t>b. </a:t>
            </a:r>
            <a:r>
              <a:rPr lang="en-US" i="1" err="1">
                <a:solidFill>
                  <a:srgbClr val="3122F6"/>
                </a:solidFill>
              </a:rPr>
              <a:t>Hệ</a:t>
            </a:r>
            <a:r>
              <a:rPr lang="en-US" i="1">
                <a:solidFill>
                  <a:srgbClr val="3122F6"/>
                </a:solidFill>
              </a:rPr>
              <a:t> </a:t>
            </a:r>
            <a:r>
              <a:rPr lang="en-US" i="1" err="1">
                <a:solidFill>
                  <a:srgbClr val="3122F6"/>
                </a:solidFill>
              </a:rPr>
              <a:t>thống</a:t>
            </a:r>
            <a:r>
              <a:rPr lang="en-US" i="1">
                <a:solidFill>
                  <a:srgbClr val="3122F6"/>
                </a:solidFill>
              </a:rPr>
              <a:t> </a:t>
            </a:r>
            <a:r>
              <a:rPr lang="en-US" i="1" err="1">
                <a:solidFill>
                  <a:srgbClr val="3122F6"/>
                </a:solidFill>
              </a:rPr>
              <a:t>bất</a:t>
            </a:r>
            <a:r>
              <a:rPr lang="en-US" i="1">
                <a:solidFill>
                  <a:srgbClr val="3122F6"/>
                </a:solidFill>
              </a:rPr>
              <a:t> </a:t>
            </a:r>
            <a:r>
              <a:rPr lang="en-US" i="1" err="1">
                <a:solidFill>
                  <a:srgbClr val="3122F6"/>
                </a:solidFill>
              </a:rPr>
              <a:t>biến</a:t>
            </a:r>
            <a:r>
              <a:rPr lang="en-US" i="1">
                <a:solidFill>
                  <a:srgbClr val="3122F6"/>
                </a:solidFill>
              </a:rPr>
              <a:t>:</a:t>
            </a:r>
          </a:p>
          <a:p>
            <a:pPr>
              <a:buNone/>
            </a:pPr>
            <a:r>
              <a:rPr lang="en-US"/>
              <a:t>	- </a:t>
            </a:r>
            <a:r>
              <a:rPr lang="en-US" err="1"/>
              <a:t>Một</a:t>
            </a:r>
            <a:r>
              <a:rPr lang="en-US"/>
              <a:t> </a:t>
            </a:r>
            <a:r>
              <a:rPr lang="en-US" err="1"/>
              <a:t>hệ</a:t>
            </a:r>
            <a:r>
              <a:rPr lang="en-US"/>
              <a:t> </a:t>
            </a:r>
            <a:r>
              <a:rPr lang="en-US" err="1"/>
              <a:t>thống</a:t>
            </a:r>
            <a:r>
              <a:rPr lang="en-US"/>
              <a:t> </a:t>
            </a:r>
            <a:r>
              <a:rPr lang="en-US" err="1"/>
              <a:t>bất</a:t>
            </a:r>
            <a:r>
              <a:rPr lang="en-US"/>
              <a:t> </a:t>
            </a:r>
            <a:r>
              <a:rPr lang="en-US" err="1"/>
              <a:t>biến</a:t>
            </a:r>
            <a:r>
              <a:rPr lang="en-US"/>
              <a:t> </a:t>
            </a:r>
            <a:r>
              <a:rPr lang="en-US" err="1"/>
              <a:t>theo</a:t>
            </a:r>
            <a:r>
              <a:rPr lang="en-US"/>
              <a:t> </a:t>
            </a:r>
            <a:r>
              <a:rPr lang="en-US" err="1"/>
              <a:t>thời</a:t>
            </a:r>
            <a:r>
              <a:rPr lang="en-US"/>
              <a:t> </a:t>
            </a:r>
            <a:r>
              <a:rPr lang="en-US" err="1"/>
              <a:t>gian</a:t>
            </a:r>
            <a:r>
              <a:rPr lang="en-US"/>
              <a:t> </a:t>
            </a:r>
            <a:r>
              <a:rPr lang="en-US" err="1"/>
              <a:t>nếu</a:t>
            </a:r>
            <a:r>
              <a:rPr lang="en-US"/>
              <a:t> </a:t>
            </a:r>
            <a:r>
              <a:rPr lang="en-US" err="1"/>
              <a:t>và</a:t>
            </a:r>
            <a:r>
              <a:rPr lang="en-US"/>
              <a:t> </a:t>
            </a:r>
            <a:r>
              <a:rPr lang="en-US" err="1"/>
              <a:t>chỉ</a:t>
            </a:r>
            <a:r>
              <a:rPr lang="en-US"/>
              <a:t> </a:t>
            </a:r>
            <a:r>
              <a:rPr lang="en-US" err="1"/>
              <a:t>nếu</a:t>
            </a:r>
            <a:r>
              <a:rPr lang="en-US"/>
              <a:t> </a:t>
            </a:r>
            <a:r>
              <a:rPr lang="en-US" err="1"/>
              <a:t>tín</a:t>
            </a:r>
            <a:r>
              <a:rPr lang="en-US"/>
              <a:t> </a:t>
            </a:r>
            <a:r>
              <a:rPr lang="en-US" err="1"/>
              <a:t>hiệu</a:t>
            </a:r>
            <a:r>
              <a:rPr lang="en-US"/>
              <a:t> </a:t>
            </a:r>
            <a:r>
              <a:rPr lang="en-US" err="1"/>
              <a:t>vào</a:t>
            </a:r>
            <a:r>
              <a:rPr lang="en-US"/>
              <a:t> </a:t>
            </a:r>
            <a:r>
              <a:rPr lang="en-US" err="1"/>
              <a:t>bị</a:t>
            </a:r>
            <a:r>
              <a:rPr lang="en-US"/>
              <a:t> </a:t>
            </a:r>
            <a:r>
              <a:rPr lang="en-US" err="1"/>
              <a:t>dịch</a:t>
            </a:r>
            <a:r>
              <a:rPr lang="en-US"/>
              <a:t> </a:t>
            </a:r>
            <a:r>
              <a:rPr lang="en-US" err="1"/>
              <a:t>n</a:t>
            </a:r>
            <a:r>
              <a:rPr lang="en-US" baseline="-25000" err="1"/>
              <a:t>d</a:t>
            </a:r>
            <a:r>
              <a:rPr lang="en-US"/>
              <a:t> </a:t>
            </a:r>
            <a:endParaRPr lang="vi-VN"/>
          </a:p>
          <a:p>
            <a:pPr>
              <a:buNone/>
            </a:pPr>
            <a:r>
              <a:rPr lang="en-US"/>
              <a:t>	</a:t>
            </a:r>
            <a:r>
              <a:rPr lang="en-US" err="1"/>
              <a:t>thì</a:t>
            </a:r>
            <a:r>
              <a:rPr lang="en-US"/>
              <a:t> </a:t>
            </a:r>
            <a:r>
              <a:rPr lang="en-US" err="1"/>
              <a:t>đáp</a:t>
            </a:r>
            <a:r>
              <a:rPr lang="en-US"/>
              <a:t> </a:t>
            </a:r>
            <a:r>
              <a:rPr lang="en-US" err="1"/>
              <a:t>ứng</a:t>
            </a:r>
            <a:r>
              <a:rPr lang="en-US"/>
              <a:t> </a:t>
            </a:r>
            <a:r>
              <a:rPr lang="en-US" err="1"/>
              <a:t>cũng</a:t>
            </a:r>
            <a:r>
              <a:rPr lang="en-US"/>
              <a:t> </a:t>
            </a:r>
            <a:r>
              <a:rPr lang="en-US" err="1"/>
              <a:t>bị</a:t>
            </a:r>
            <a:r>
              <a:rPr lang="en-US"/>
              <a:t> </a:t>
            </a:r>
            <a:r>
              <a:rPr lang="en-US" err="1"/>
              <a:t>dịch</a:t>
            </a:r>
            <a:r>
              <a:rPr lang="en-US"/>
              <a:t> </a:t>
            </a:r>
            <a:r>
              <a:rPr lang="en-US" err="1"/>
              <a:t>n</a:t>
            </a:r>
            <a:r>
              <a:rPr lang="en-US" baseline="-25000" err="1"/>
              <a:t>d</a:t>
            </a:r>
            <a:r>
              <a:rPr lang="en-US"/>
              <a:t> </a:t>
            </a:r>
            <a:r>
              <a:rPr lang="en-US" err="1"/>
              <a:t>mẫu</a:t>
            </a:r>
            <a:r>
              <a:rPr lang="en-US"/>
              <a:t>, ta </a:t>
            </a:r>
            <a:r>
              <a:rPr lang="en-US" err="1"/>
              <a:t>có</a:t>
            </a:r>
            <a:r>
              <a:rPr lang="en-US"/>
              <a:t>:</a:t>
            </a:r>
            <a:endParaRPr lang="vi-VN"/>
          </a:p>
          <a:p>
            <a:pPr>
              <a:buNone/>
            </a:pPr>
            <a:r>
              <a:rPr lang="en-US"/>
              <a:t>		</a:t>
            </a:r>
            <a:r>
              <a:rPr lang="pt-BR"/>
              <a:t>Nếu y(n) = T[x(n)] và x</a:t>
            </a:r>
            <a:r>
              <a:rPr lang="pt-BR" baseline="-25000"/>
              <a:t>1</a:t>
            </a:r>
            <a:r>
              <a:rPr lang="pt-BR"/>
              <a:t>(n) = x(n-n</a:t>
            </a:r>
            <a:r>
              <a:rPr lang="pt-BR" baseline="-25000"/>
              <a:t>d</a:t>
            </a:r>
            <a:r>
              <a:rPr lang="pt-BR"/>
              <a:t>)</a:t>
            </a:r>
            <a:endParaRPr lang="vi-VN"/>
          </a:p>
          <a:p>
            <a:pPr>
              <a:buNone/>
            </a:pPr>
            <a:r>
              <a:rPr lang="pt-BR"/>
              <a:t>		Thì y</a:t>
            </a:r>
            <a:r>
              <a:rPr lang="pt-BR" baseline="-25000"/>
              <a:t>1</a:t>
            </a:r>
            <a:r>
              <a:rPr lang="pt-BR"/>
              <a:t>(n) = T[x</a:t>
            </a:r>
            <a:r>
              <a:rPr lang="pt-BR" baseline="-25000"/>
              <a:t>1</a:t>
            </a:r>
            <a:r>
              <a:rPr lang="pt-BR"/>
              <a:t>(n)] = T[x(n-n</a:t>
            </a:r>
            <a:r>
              <a:rPr lang="pt-BR" baseline="-25000"/>
              <a:t>d</a:t>
            </a:r>
            <a:r>
              <a:rPr lang="pt-BR"/>
              <a:t>] = y(n-n</a:t>
            </a:r>
            <a:r>
              <a:rPr lang="pt-BR" baseline="-25000"/>
              <a:t>d</a:t>
            </a:r>
            <a:r>
              <a:rPr lang="pt-BR"/>
              <a:t>)</a:t>
            </a:r>
            <a:endParaRPr lang="vi-VN"/>
          </a:p>
          <a:p>
            <a:pPr lvl="0">
              <a:buNone/>
            </a:pPr>
            <a:r>
              <a:rPr lang="en-US" i="1">
                <a:solidFill>
                  <a:srgbClr val="3122F6"/>
                </a:solidFill>
              </a:rPr>
              <a:t>c. </a:t>
            </a:r>
            <a:r>
              <a:rPr lang="en-US" i="1" err="1">
                <a:solidFill>
                  <a:srgbClr val="3122F6"/>
                </a:solidFill>
              </a:rPr>
              <a:t>Hệ</a:t>
            </a:r>
            <a:r>
              <a:rPr lang="en-US" i="1">
                <a:solidFill>
                  <a:srgbClr val="3122F6"/>
                </a:solidFill>
              </a:rPr>
              <a:t> </a:t>
            </a:r>
            <a:r>
              <a:rPr lang="en-US" i="1" err="1">
                <a:solidFill>
                  <a:srgbClr val="3122F6"/>
                </a:solidFill>
              </a:rPr>
              <a:t>thống</a:t>
            </a:r>
            <a:r>
              <a:rPr lang="en-US" i="1">
                <a:solidFill>
                  <a:srgbClr val="3122F6"/>
                </a:solidFill>
              </a:rPr>
              <a:t> </a:t>
            </a:r>
            <a:r>
              <a:rPr lang="en-US" i="1" err="1">
                <a:solidFill>
                  <a:srgbClr val="3122F6"/>
                </a:solidFill>
              </a:rPr>
              <a:t>nhân</a:t>
            </a:r>
            <a:r>
              <a:rPr lang="en-US" i="1">
                <a:solidFill>
                  <a:srgbClr val="3122F6"/>
                </a:solidFill>
              </a:rPr>
              <a:t> </a:t>
            </a:r>
            <a:r>
              <a:rPr lang="en-US" i="1" err="1">
                <a:solidFill>
                  <a:srgbClr val="3122F6"/>
                </a:solidFill>
              </a:rPr>
              <a:t>quả</a:t>
            </a:r>
            <a:r>
              <a:rPr lang="en-US" i="1">
                <a:solidFill>
                  <a:srgbClr val="3122F6"/>
                </a:solidFill>
              </a:rPr>
              <a:t>:</a:t>
            </a:r>
            <a:endParaRPr lang="vi-VN" i="1">
              <a:solidFill>
                <a:srgbClr val="3122F6"/>
              </a:solidFill>
            </a:endParaRPr>
          </a:p>
          <a:p>
            <a:pPr>
              <a:buNone/>
            </a:pPr>
            <a:r>
              <a:rPr lang="en-US"/>
              <a:t>	- </a:t>
            </a:r>
            <a:r>
              <a:rPr lang="en-US" err="1"/>
              <a:t>Một</a:t>
            </a:r>
            <a:r>
              <a:rPr lang="en-US"/>
              <a:t> </a:t>
            </a:r>
            <a:r>
              <a:rPr lang="en-US" err="1"/>
              <a:t>hệ</a:t>
            </a:r>
            <a:r>
              <a:rPr lang="en-US"/>
              <a:t> </a:t>
            </a:r>
            <a:r>
              <a:rPr lang="en-US" err="1"/>
              <a:t>thống</a:t>
            </a:r>
            <a:r>
              <a:rPr lang="en-US"/>
              <a:t> </a:t>
            </a:r>
            <a:r>
              <a:rPr lang="en-US" err="1"/>
              <a:t>là</a:t>
            </a:r>
            <a:r>
              <a:rPr lang="en-US"/>
              <a:t> </a:t>
            </a:r>
            <a:r>
              <a:rPr lang="en-US" err="1"/>
              <a:t>nhân</a:t>
            </a:r>
            <a:r>
              <a:rPr lang="en-US"/>
              <a:t> </a:t>
            </a:r>
            <a:r>
              <a:rPr lang="en-US" err="1"/>
              <a:t>quả</a:t>
            </a:r>
            <a:r>
              <a:rPr lang="en-US"/>
              <a:t> </a:t>
            </a:r>
            <a:r>
              <a:rPr lang="en-US" err="1"/>
              <a:t>nếu</a:t>
            </a:r>
            <a:r>
              <a:rPr lang="en-US"/>
              <a:t> </a:t>
            </a:r>
            <a:r>
              <a:rPr lang="en-US" err="1"/>
              <a:t>với</a:t>
            </a:r>
            <a:r>
              <a:rPr lang="en-US"/>
              <a:t> </a:t>
            </a:r>
            <a:r>
              <a:rPr lang="en-US" err="1"/>
              <a:t>mỗi</a:t>
            </a:r>
            <a:r>
              <a:rPr lang="en-US"/>
              <a:t> </a:t>
            </a:r>
            <a:r>
              <a:rPr lang="en-US" err="1"/>
              <a:t>giá</a:t>
            </a:r>
            <a:r>
              <a:rPr lang="en-US"/>
              <a:t> </a:t>
            </a:r>
            <a:r>
              <a:rPr lang="en-US" err="1"/>
              <a:t>trị</a:t>
            </a:r>
            <a:r>
              <a:rPr lang="en-US"/>
              <a:t> n</a:t>
            </a:r>
            <a:r>
              <a:rPr lang="en-US" baseline="-25000"/>
              <a:t>0</a:t>
            </a:r>
            <a:r>
              <a:rPr lang="en-US"/>
              <a:t>, </a:t>
            </a:r>
            <a:r>
              <a:rPr lang="en-US" err="1"/>
              <a:t>đáp</a:t>
            </a:r>
            <a:r>
              <a:rPr lang="en-US"/>
              <a:t> </a:t>
            </a:r>
            <a:r>
              <a:rPr lang="en-US" err="1"/>
              <a:t>ứng</a:t>
            </a:r>
            <a:r>
              <a:rPr lang="en-US"/>
              <a:t> </a:t>
            </a:r>
            <a:r>
              <a:rPr lang="en-US" err="1"/>
              <a:t>tại</a:t>
            </a:r>
            <a:r>
              <a:rPr lang="en-US"/>
              <a:t> </a:t>
            </a:r>
            <a:r>
              <a:rPr lang="en-US" err="1"/>
              <a:t>thời</a:t>
            </a:r>
            <a:r>
              <a:rPr lang="en-US"/>
              <a:t> </a:t>
            </a:r>
            <a:r>
              <a:rPr lang="en-US" err="1"/>
              <a:t>điểm</a:t>
            </a:r>
            <a:r>
              <a:rPr lang="en-US"/>
              <a:t> n=n</a:t>
            </a:r>
            <a:r>
              <a:rPr lang="en-US" baseline="-25000"/>
              <a:t>0</a:t>
            </a:r>
            <a:r>
              <a:rPr lang="en-US"/>
              <a:t> </a:t>
            </a:r>
            <a:endParaRPr lang="vi-VN"/>
          </a:p>
          <a:p>
            <a:pPr>
              <a:buNone/>
            </a:pPr>
            <a:r>
              <a:rPr lang="en-US"/>
              <a:t>	</a:t>
            </a:r>
            <a:r>
              <a:rPr lang="en-US" err="1"/>
              <a:t>chỉ</a:t>
            </a:r>
            <a:r>
              <a:rPr lang="en-US"/>
              <a:t> </a:t>
            </a:r>
            <a:r>
              <a:rPr lang="en-US" err="1"/>
              <a:t>phụ</a:t>
            </a:r>
            <a:r>
              <a:rPr lang="en-US"/>
              <a:t> </a:t>
            </a:r>
            <a:r>
              <a:rPr lang="en-US" err="1"/>
              <a:t>thuộc</a:t>
            </a:r>
            <a:r>
              <a:rPr lang="en-US"/>
              <a:t> </a:t>
            </a:r>
            <a:r>
              <a:rPr lang="en-US" err="1"/>
              <a:t>vào</a:t>
            </a:r>
            <a:r>
              <a:rPr lang="en-US"/>
              <a:t> các </a:t>
            </a:r>
            <a:r>
              <a:rPr lang="en-US" err="1"/>
              <a:t>giá</a:t>
            </a:r>
            <a:r>
              <a:rPr lang="en-US"/>
              <a:t> </a:t>
            </a:r>
            <a:r>
              <a:rPr lang="en-US" err="1"/>
              <a:t>trị</a:t>
            </a:r>
            <a:r>
              <a:rPr lang="en-US"/>
              <a:t> </a:t>
            </a:r>
            <a:r>
              <a:rPr lang="en-US" err="1"/>
              <a:t>của</a:t>
            </a:r>
            <a:r>
              <a:rPr lang="en-US"/>
              <a:t> </a:t>
            </a:r>
            <a:r>
              <a:rPr lang="en-US" err="1"/>
              <a:t>kích</a:t>
            </a:r>
            <a:r>
              <a:rPr lang="en-US"/>
              <a:t> </a:t>
            </a:r>
            <a:r>
              <a:rPr lang="en-US" err="1"/>
              <a:t>thích</a:t>
            </a:r>
            <a:r>
              <a:rPr lang="en-US"/>
              <a:t> ở các </a:t>
            </a:r>
            <a:r>
              <a:rPr lang="en-US" err="1"/>
              <a:t>thời</a:t>
            </a:r>
            <a:r>
              <a:rPr lang="en-US"/>
              <a:t> </a:t>
            </a:r>
            <a:r>
              <a:rPr lang="en-US" err="1"/>
              <a:t>điểm</a:t>
            </a:r>
            <a:r>
              <a:rPr lang="en-US"/>
              <a:t> n≤n</a:t>
            </a:r>
            <a:r>
              <a:rPr lang="en-US" baseline="-25000"/>
              <a:t>0</a:t>
            </a:r>
            <a:r>
              <a:rPr lang="en-US"/>
              <a:t>. Ta </a:t>
            </a:r>
            <a:r>
              <a:rPr lang="en-US" err="1"/>
              <a:t>thấy</a:t>
            </a:r>
            <a:r>
              <a:rPr lang="en-US"/>
              <a:t> </a:t>
            </a:r>
            <a:r>
              <a:rPr lang="en-US" err="1"/>
              <a:t>đáp</a:t>
            </a:r>
            <a:r>
              <a:rPr lang="en-US"/>
              <a:t> </a:t>
            </a:r>
            <a:r>
              <a:rPr lang="en-US" err="1"/>
              <a:t>ứng</a:t>
            </a:r>
            <a:r>
              <a:rPr lang="en-US"/>
              <a:t> </a:t>
            </a:r>
            <a:r>
              <a:rPr lang="en-US" err="1"/>
              <a:t>của</a:t>
            </a:r>
            <a:r>
              <a:rPr lang="en-US"/>
              <a:t> </a:t>
            </a:r>
            <a:r>
              <a:rPr lang="en-US" err="1"/>
              <a:t>hệ</a:t>
            </a:r>
            <a:r>
              <a:rPr lang="en-US"/>
              <a:t> </a:t>
            </a:r>
            <a:r>
              <a:rPr lang="en-US" err="1"/>
              <a:t>chỉ</a:t>
            </a:r>
            <a:r>
              <a:rPr lang="en-US"/>
              <a:t> </a:t>
            </a:r>
            <a:r>
              <a:rPr lang="en-US" err="1"/>
              <a:t>phụ</a:t>
            </a:r>
            <a:r>
              <a:rPr lang="en-US"/>
              <a:t> </a:t>
            </a:r>
            <a:r>
              <a:rPr lang="en-US" err="1"/>
              <a:t>thuộc</a:t>
            </a:r>
            <a:r>
              <a:rPr lang="en-US"/>
              <a:t> </a:t>
            </a:r>
            <a:r>
              <a:rPr lang="en-US" err="1"/>
              <a:t>vào</a:t>
            </a:r>
            <a:r>
              <a:rPr lang="en-US"/>
              <a:t> </a:t>
            </a:r>
            <a:r>
              <a:rPr lang="en-US" err="1"/>
              <a:t>tác</a:t>
            </a:r>
            <a:r>
              <a:rPr lang="en-US"/>
              <a:t> </a:t>
            </a:r>
            <a:r>
              <a:rPr lang="en-US" err="1"/>
              <a:t>động</a:t>
            </a:r>
            <a:r>
              <a:rPr lang="en-US"/>
              <a:t> ở </a:t>
            </a:r>
            <a:r>
              <a:rPr lang="en-US" err="1"/>
              <a:t>quá</a:t>
            </a:r>
            <a:r>
              <a:rPr lang="en-US"/>
              <a:t> </a:t>
            </a:r>
            <a:r>
              <a:rPr lang="en-US" err="1"/>
              <a:t>khứ</a:t>
            </a:r>
            <a:r>
              <a:rPr lang="en-US"/>
              <a:t> </a:t>
            </a:r>
            <a:r>
              <a:rPr lang="en-US" err="1"/>
              <a:t>và</a:t>
            </a:r>
            <a:r>
              <a:rPr lang="en-US"/>
              <a:t> </a:t>
            </a:r>
            <a:r>
              <a:rPr lang="en-US" err="1"/>
              <a:t>hiện</a:t>
            </a:r>
            <a:r>
              <a:rPr lang="en-US"/>
              <a:t> </a:t>
            </a:r>
            <a:r>
              <a:rPr lang="en-US" err="1"/>
              <a:t>tại</a:t>
            </a:r>
            <a:r>
              <a:rPr lang="en-US"/>
              <a:t> </a:t>
            </a:r>
            <a:r>
              <a:rPr lang="en-US" err="1"/>
              <a:t>mà</a:t>
            </a:r>
            <a:r>
              <a:rPr lang="en-US"/>
              <a:t> </a:t>
            </a:r>
            <a:r>
              <a:rPr lang="en-US" err="1"/>
              <a:t>không</a:t>
            </a:r>
            <a:r>
              <a:rPr lang="en-US"/>
              <a:t> </a:t>
            </a:r>
            <a:r>
              <a:rPr lang="en-US" err="1"/>
              <a:t>phụ</a:t>
            </a:r>
            <a:r>
              <a:rPr lang="en-US"/>
              <a:t> </a:t>
            </a:r>
            <a:r>
              <a:rPr lang="en-US" err="1"/>
              <a:t>thuộc</a:t>
            </a:r>
            <a:r>
              <a:rPr lang="en-US"/>
              <a:t> </a:t>
            </a:r>
            <a:r>
              <a:rPr lang="en-US" err="1"/>
              <a:t>vào</a:t>
            </a:r>
            <a:r>
              <a:rPr lang="en-US"/>
              <a:t> </a:t>
            </a:r>
            <a:r>
              <a:rPr lang="en-US" err="1"/>
              <a:t>tác</a:t>
            </a:r>
            <a:r>
              <a:rPr lang="en-US"/>
              <a:t> </a:t>
            </a:r>
            <a:r>
              <a:rPr lang="en-US" err="1"/>
              <a:t>động</a:t>
            </a:r>
            <a:r>
              <a:rPr lang="en-US"/>
              <a:t> ở </a:t>
            </a:r>
            <a:r>
              <a:rPr lang="en-US" err="1"/>
              <a:t>tương</a:t>
            </a:r>
            <a:r>
              <a:rPr lang="en-US"/>
              <a:t> </a:t>
            </a:r>
            <a:r>
              <a:rPr lang="en-US" err="1"/>
              <a:t>lai</a:t>
            </a:r>
            <a:r>
              <a:rPr lang="en-US"/>
              <a:t>.</a:t>
            </a:r>
            <a:endParaRPr lang="vi-VN"/>
          </a:p>
          <a:p>
            <a:pPr>
              <a:buNone/>
            </a:pPr>
            <a:r>
              <a:rPr lang="en-US"/>
              <a:t>			</a:t>
            </a:r>
            <a:r>
              <a:rPr lang="pt-BR"/>
              <a:t>y(n) = T[x(n)] = F[x(n),x(n-1),x(n-2)…]</a:t>
            </a:r>
            <a:endParaRPr lang="vi-VN"/>
          </a:p>
          <a:p>
            <a:pPr lvl="0">
              <a:buNone/>
            </a:pPr>
            <a:r>
              <a:rPr lang="en-US" i="1">
                <a:solidFill>
                  <a:srgbClr val="3122F6"/>
                </a:solidFill>
              </a:rPr>
              <a:t>d. </a:t>
            </a:r>
            <a:r>
              <a:rPr lang="en-US" i="1" err="1">
                <a:solidFill>
                  <a:srgbClr val="3122F6"/>
                </a:solidFill>
              </a:rPr>
              <a:t>Hệ</a:t>
            </a:r>
            <a:r>
              <a:rPr lang="en-US" i="1">
                <a:solidFill>
                  <a:srgbClr val="3122F6"/>
                </a:solidFill>
              </a:rPr>
              <a:t> </a:t>
            </a:r>
            <a:r>
              <a:rPr lang="en-US" i="1" err="1">
                <a:solidFill>
                  <a:srgbClr val="3122F6"/>
                </a:solidFill>
              </a:rPr>
              <a:t>thống</a:t>
            </a:r>
            <a:r>
              <a:rPr lang="en-US" i="1">
                <a:solidFill>
                  <a:srgbClr val="3122F6"/>
                </a:solidFill>
              </a:rPr>
              <a:t> </a:t>
            </a:r>
            <a:r>
              <a:rPr lang="en-US" i="1" err="1">
                <a:solidFill>
                  <a:srgbClr val="3122F6"/>
                </a:solidFill>
              </a:rPr>
              <a:t>ổn</a:t>
            </a:r>
            <a:r>
              <a:rPr lang="en-US" i="1">
                <a:solidFill>
                  <a:srgbClr val="3122F6"/>
                </a:solidFill>
              </a:rPr>
              <a:t> </a:t>
            </a:r>
            <a:r>
              <a:rPr lang="en-US" i="1" err="1">
                <a:solidFill>
                  <a:srgbClr val="3122F6"/>
                </a:solidFill>
              </a:rPr>
              <a:t>định</a:t>
            </a:r>
            <a:r>
              <a:rPr lang="en-US" i="1">
                <a:solidFill>
                  <a:srgbClr val="3122F6"/>
                </a:solidFill>
              </a:rPr>
              <a:t>:</a:t>
            </a:r>
            <a:endParaRPr lang="vi-VN" i="1">
              <a:solidFill>
                <a:srgbClr val="3122F6"/>
              </a:solidFill>
            </a:endParaRPr>
          </a:p>
          <a:p>
            <a:pPr>
              <a:buNone/>
            </a:pPr>
            <a:r>
              <a:rPr lang="en-US"/>
              <a:t>	- </a:t>
            </a:r>
            <a:r>
              <a:rPr lang="en-US" err="1"/>
              <a:t>Một</a:t>
            </a:r>
            <a:r>
              <a:rPr lang="en-US"/>
              <a:t> </a:t>
            </a:r>
            <a:r>
              <a:rPr lang="en-US" err="1"/>
              <a:t>hệ</a:t>
            </a:r>
            <a:r>
              <a:rPr lang="en-US"/>
              <a:t> </a:t>
            </a:r>
            <a:r>
              <a:rPr lang="en-US" err="1"/>
              <a:t>thống</a:t>
            </a:r>
            <a:r>
              <a:rPr lang="en-US"/>
              <a:t> </a:t>
            </a:r>
            <a:r>
              <a:rPr lang="en-US" err="1"/>
              <a:t>ổn</a:t>
            </a:r>
            <a:r>
              <a:rPr lang="en-US"/>
              <a:t> </a:t>
            </a:r>
            <a:r>
              <a:rPr lang="en-US" err="1"/>
              <a:t>định</a:t>
            </a:r>
            <a:r>
              <a:rPr lang="en-US"/>
              <a:t> </a:t>
            </a:r>
            <a:r>
              <a:rPr lang="en-US" err="1"/>
              <a:t>còn</a:t>
            </a:r>
            <a:r>
              <a:rPr lang="en-US"/>
              <a:t> </a:t>
            </a:r>
            <a:r>
              <a:rPr lang="en-US" err="1"/>
              <a:t>được</a:t>
            </a:r>
            <a:r>
              <a:rPr lang="en-US"/>
              <a:t> </a:t>
            </a:r>
            <a:r>
              <a:rPr lang="en-US" err="1"/>
              <a:t>gọi</a:t>
            </a:r>
            <a:r>
              <a:rPr lang="en-US"/>
              <a:t> </a:t>
            </a:r>
            <a:r>
              <a:rPr lang="en-US" err="1"/>
              <a:t>là</a:t>
            </a:r>
            <a:r>
              <a:rPr lang="en-US"/>
              <a:t> </a:t>
            </a:r>
            <a:r>
              <a:rPr lang="en-US" err="1"/>
              <a:t>hệ</a:t>
            </a:r>
            <a:r>
              <a:rPr lang="en-US"/>
              <a:t> </a:t>
            </a:r>
            <a:r>
              <a:rPr lang="en-US" err="1"/>
              <a:t>thống</a:t>
            </a:r>
            <a:r>
              <a:rPr lang="en-US"/>
              <a:t> BIBO (Bounded Input – Bounded  Output) </a:t>
            </a:r>
            <a:r>
              <a:rPr lang="en-US" err="1"/>
              <a:t>nếu</a:t>
            </a:r>
            <a:r>
              <a:rPr lang="en-US"/>
              <a:t> </a:t>
            </a:r>
            <a:r>
              <a:rPr lang="en-US" err="1"/>
              <a:t>và</a:t>
            </a:r>
            <a:r>
              <a:rPr lang="en-US"/>
              <a:t> </a:t>
            </a:r>
            <a:r>
              <a:rPr lang="en-US" err="1"/>
              <a:t>chỉ</a:t>
            </a:r>
            <a:r>
              <a:rPr lang="en-US"/>
              <a:t> </a:t>
            </a:r>
            <a:r>
              <a:rPr lang="en-US" err="1"/>
              <a:t>nếu</a:t>
            </a:r>
            <a:r>
              <a:rPr lang="en-US"/>
              <a:t> </a:t>
            </a:r>
            <a:r>
              <a:rPr lang="en-US" err="1"/>
              <a:t>với</a:t>
            </a:r>
            <a:r>
              <a:rPr lang="en-US"/>
              <a:t> </a:t>
            </a:r>
            <a:r>
              <a:rPr lang="en-US" err="1"/>
              <a:t>mỗi</a:t>
            </a:r>
            <a:r>
              <a:rPr lang="en-US"/>
              <a:t> </a:t>
            </a:r>
            <a:r>
              <a:rPr lang="en-US" err="1"/>
              <a:t>tín</a:t>
            </a:r>
            <a:r>
              <a:rPr lang="en-US"/>
              <a:t> </a:t>
            </a:r>
            <a:r>
              <a:rPr lang="en-US" err="1"/>
              <a:t>hiệu</a:t>
            </a:r>
            <a:r>
              <a:rPr lang="en-US"/>
              <a:t> </a:t>
            </a:r>
            <a:r>
              <a:rPr lang="en-US" err="1"/>
              <a:t>vào</a:t>
            </a:r>
            <a:r>
              <a:rPr lang="en-US"/>
              <a:t> </a:t>
            </a:r>
            <a:r>
              <a:rPr lang="en-US" err="1"/>
              <a:t>bị</a:t>
            </a:r>
            <a:r>
              <a:rPr lang="en-US"/>
              <a:t> </a:t>
            </a:r>
            <a:r>
              <a:rPr lang="en-US" err="1"/>
              <a:t>giới</a:t>
            </a:r>
            <a:r>
              <a:rPr lang="en-US"/>
              <a:t> </a:t>
            </a:r>
            <a:r>
              <a:rPr lang="en-US" err="1"/>
              <a:t>hạn</a:t>
            </a:r>
            <a:r>
              <a:rPr lang="en-US"/>
              <a:t> </a:t>
            </a:r>
            <a:r>
              <a:rPr lang="en-US" err="1"/>
              <a:t>sẽ</a:t>
            </a:r>
            <a:r>
              <a:rPr lang="en-US"/>
              <a:t> </a:t>
            </a:r>
            <a:r>
              <a:rPr lang="en-US" err="1"/>
              <a:t>cung</a:t>
            </a:r>
            <a:r>
              <a:rPr lang="en-US"/>
              <a:t> </a:t>
            </a:r>
            <a:r>
              <a:rPr lang="en-US" err="1"/>
              <a:t>cấp</a:t>
            </a:r>
            <a:r>
              <a:rPr lang="en-US"/>
              <a:t> </a:t>
            </a:r>
            <a:r>
              <a:rPr lang="en-US" err="1"/>
              <a:t>tín</a:t>
            </a:r>
            <a:r>
              <a:rPr lang="en-US"/>
              <a:t> </a:t>
            </a:r>
            <a:r>
              <a:rPr lang="en-US" err="1"/>
              <a:t>hiệu</a:t>
            </a:r>
            <a:r>
              <a:rPr lang="en-US"/>
              <a:t> </a:t>
            </a:r>
            <a:r>
              <a:rPr lang="en-US" err="1"/>
              <a:t>ra</a:t>
            </a:r>
            <a:r>
              <a:rPr lang="en-US"/>
              <a:t> </a:t>
            </a:r>
            <a:r>
              <a:rPr lang="en-US" err="1"/>
              <a:t>giới</a:t>
            </a:r>
            <a:r>
              <a:rPr lang="en-US"/>
              <a:t> </a:t>
            </a:r>
            <a:r>
              <a:rPr lang="en-US" err="1"/>
              <a:t>hạn</a:t>
            </a:r>
            <a:r>
              <a:rPr lang="en-US"/>
              <a:t>.</a:t>
            </a:r>
            <a:endParaRPr lang="vi-VN"/>
          </a:p>
          <a:p>
            <a:pPr>
              <a:buNone/>
            </a:pPr>
            <a:r>
              <a:rPr lang="en-US"/>
              <a:t>		</a:t>
            </a:r>
            <a:r>
              <a:rPr lang="en-US" err="1"/>
              <a:t>Nếu</a:t>
            </a:r>
            <a:r>
              <a:rPr lang="en-US"/>
              <a:t>:				</a:t>
            </a:r>
            <a:r>
              <a:rPr lang="en-US" err="1"/>
              <a:t>với</a:t>
            </a:r>
            <a:r>
              <a:rPr lang="en-US"/>
              <a:t> </a:t>
            </a:r>
            <a:r>
              <a:rPr lang="en-US" err="1"/>
              <a:t>mọi</a:t>
            </a:r>
            <a:r>
              <a:rPr lang="en-US"/>
              <a:t> n.</a:t>
            </a:r>
          </a:p>
          <a:p>
            <a:pPr>
              <a:buNone/>
            </a:pPr>
            <a:endParaRPr lang="vi-VN"/>
          </a:p>
          <a:p>
            <a:pPr>
              <a:buNone/>
            </a:pPr>
            <a:r>
              <a:rPr lang="en-US"/>
              <a:t>		</a:t>
            </a:r>
            <a:r>
              <a:rPr lang="en-US" err="1"/>
              <a:t>Thì</a:t>
            </a:r>
            <a:r>
              <a:rPr lang="en-US"/>
              <a:t>:				</a:t>
            </a:r>
            <a:r>
              <a:rPr lang="en-US" err="1"/>
              <a:t>với</a:t>
            </a:r>
            <a:r>
              <a:rPr lang="en-US"/>
              <a:t> </a:t>
            </a:r>
            <a:r>
              <a:rPr lang="en-US" err="1"/>
              <a:t>mọi</a:t>
            </a:r>
            <a:r>
              <a:rPr lang="en-US"/>
              <a:t> n.</a:t>
            </a:r>
            <a:endParaRPr lang="vi-VN"/>
          </a:p>
          <a:p>
            <a:endParaRPr lang="vi-VN"/>
          </a:p>
          <a:p>
            <a:pPr>
              <a:buNone/>
            </a:pPr>
            <a:endParaRPr lang="vi-VN"/>
          </a:p>
        </p:txBody>
      </p:sp>
      <p:sp>
        <p:nvSpPr>
          <p:cNvPr id="419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1985" name="Object 1"/>
          <p:cNvGraphicFramePr>
            <a:graphicFrameLocks noChangeAspect="1"/>
          </p:cNvGraphicFramePr>
          <p:nvPr/>
        </p:nvGraphicFramePr>
        <p:xfrm>
          <a:off x="2453641" y="5854337"/>
          <a:ext cx="2133600" cy="533400"/>
        </p:xfrm>
        <a:graphic>
          <a:graphicData uri="http://schemas.openxmlformats.org/presentationml/2006/ole">
            <mc:AlternateContent xmlns:mc="http://schemas.openxmlformats.org/markup-compatibility/2006">
              <mc:Choice xmlns:v="urn:schemas-microsoft-com:vml" Requires="v">
                <p:oleObj spid="_x0000_s51201" name="Equation" r:id="rId3" imgW="939392" imgH="253890" progId="Equation.DSMT4">
                  <p:embed/>
                </p:oleObj>
              </mc:Choice>
              <mc:Fallback>
                <p:oleObj name="Equation" r:id="rId3" imgW="939392" imgH="253890" progId="Equation.DSMT4">
                  <p:embed/>
                  <p:pic>
                    <p:nvPicPr>
                      <p:cNvPr id="419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3641" y="5854337"/>
                        <a:ext cx="21336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88"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1987" name="Object 3"/>
          <p:cNvGraphicFramePr>
            <a:graphicFrameLocks noChangeAspect="1"/>
          </p:cNvGraphicFramePr>
          <p:nvPr/>
        </p:nvGraphicFramePr>
        <p:xfrm>
          <a:off x="2452054" y="5087771"/>
          <a:ext cx="2135187" cy="485775"/>
        </p:xfrm>
        <a:graphic>
          <a:graphicData uri="http://schemas.openxmlformats.org/presentationml/2006/ole">
            <mc:AlternateContent xmlns:mc="http://schemas.openxmlformats.org/markup-compatibility/2006">
              <mc:Choice xmlns:v="urn:schemas-microsoft-com:vml" Requires="v">
                <p:oleObj spid="_x0000_s51202" name="Equation" r:id="rId5" imgW="952200" imgH="253800" progId="Equation.DSMT4">
                  <p:embed/>
                </p:oleObj>
              </mc:Choice>
              <mc:Fallback>
                <p:oleObj name="Equation" r:id="rId5" imgW="952200" imgH="253800" progId="Equation.DSMT4">
                  <p:embed/>
                  <p:pic>
                    <p:nvPicPr>
                      <p:cNvPr id="419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2054" y="5087771"/>
                        <a:ext cx="213518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9852656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buNone/>
            </a:pPr>
            <a:r>
              <a:rPr lang="en-US">
                <a:solidFill>
                  <a:srgbClr val="0066FF"/>
                </a:solidFill>
              </a:rPr>
              <a:t>1.3.3. Hệ thống tuyến tính bất biến (Linear Time Invariant Systems – LTI)</a:t>
            </a:r>
          </a:p>
          <a:p>
            <a:pPr>
              <a:buNone/>
            </a:pPr>
            <a:r>
              <a:rPr lang="en-US">
                <a:solidFill>
                  <a:srgbClr val="0066FF"/>
                </a:solidFill>
              </a:rPr>
              <a:t>1.3.3.1. Hệ thống tuyến tính bất biến:</a:t>
            </a:r>
          </a:p>
          <a:p>
            <a:pPr>
              <a:buNone/>
            </a:pPr>
            <a:r>
              <a:rPr lang="en-US"/>
              <a:t>	- Hệ thống tuyến tính bất biến là hệ thống thỏa mãn đồng thời 2 tính chất tuyến tính và bất biến.</a:t>
            </a:r>
            <a:endParaRPr lang="vi-VN"/>
          </a:p>
          <a:p>
            <a:pPr>
              <a:buNone/>
            </a:pPr>
            <a:r>
              <a:rPr lang="en-US"/>
              <a:t>		</a:t>
            </a:r>
            <a:endParaRPr lang="vi-VN"/>
          </a:p>
          <a:p>
            <a:pPr>
              <a:buNone/>
            </a:pPr>
            <a:endParaRPr lang="vi-VN"/>
          </a:p>
          <a:p>
            <a:pPr>
              <a:buNone/>
            </a:pPr>
            <a:r>
              <a:rPr lang="en-US"/>
              <a:t>	- Ta biết rằng mọi dãy x(n) đều có thể biểu diễn dưới dạng:</a:t>
            </a:r>
          </a:p>
          <a:p>
            <a:pPr>
              <a:buNone/>
            </a:pPr>
            <a:endParaRPr lang="vi-VN"/>
          </a:p>
          <a:p>
            <a:pPr>
              <a:buNone/>
            </a:pPr>
            <a:r>
              <a:rPr lang="vi-VN"/>
              <a:t>	 </a:t>
            </a:r>
            <a:r>
              <a:rPr lang="en-US"/>
              <a:t>							</a:t>
            </a:r>
            <a:endParaRPr lang="vi-VN"/>
          </a:p>
          <a:p>
            <a:pPr>
              <a:buNone/>
            </a:pPr>
            <a:r>
              <a:rPr lang="en-US"/>
              <a:t>	- </a:t>
            </a:r>
            <a:r>
              <a:rPr lang="vi-VN"/>
              <a:t>Từ đây ta có đáp ứng ra y(n) đ</a:t>
            </a:r>
            <a:r>
              <a:rPr lang="en-US"/>
              <a:t>ược viết dưới dạng sau:</a:t>
            </a:r>
          </a:p>
          <a:p>
            <a:pPr>
              <a:buNone/>
            </a:pPr>
            <a:endParaRPr lang="vi-VN"/>
          </a:p>
          <a:p>
            <a:pPr>
              <a:buNone/>
            </a:pPr>
            <a:r>
              <a:rPr lang="vi-VN"/>
              <a:t>	 </a:t>
            </a:r>
            <a:r>
              <a:rPr lang="en-US"/>
              <a:t>							</a:t>
            </a:r>
            <a:endParaRPr lang="vi-VN"/>
          </a:p>
          <a:p>
            <a:pPr>
              <a:buNone/>
            </a:pPr>
            <a:r>
              <a:rPr lang="en-US"/>
              <a:t>	- </a:t>
            </a:r>
            <a:r>
              <a:rPr lang="vi-VN"/>
              <a:t>Do hệ có tính chất tuyến tính </a:t>
            </a:r>
            <a:r>
              <a:rPr lang="en-US" err="1"/>
              <a:t>nên</a:t>
            </a:r>
            <a:r>
              <a:rPr lang="en-US"/>
              <a:t> y(n)</a:t>
            </a:r>
            <a:r>
              <a:rPr lang="vi-VN"/>
              <a:t> thỏa mãn nguyên lý xếp chồng:</a:t>
            </a:r>
          </a:p>
          <a:p>
            <a:pPr>
              <a:buNone/>
            </a:pPr>
            <a:r>
              <a:rPr lang="vi-VN"/>
              <a:t>	 </a:t>
            </a:r>
            <a:r>
              <a:rPr lang="en-US"/>
              <a:t>							</a:t>
            </a:r>
            <a:endParaRPr lang="vi-VN"/>
          </a:p>
          <a:p>
            <a:pPr>
              <a:buNone/>
            </a:pPr>
            <a:r>
              <a:rPr lang="vi-VN"/>
              <a:t>	</a:t>
            </a:r>
          </a:p>
        </p:txBody>
      </p:sp>
      <p:graphicFrame>
        <p:nvGraphicFramePr>
          <p:cNvPr id="40961" name="Object 5"/>
          <p:cNvGraphicFramePr>
            <a:graphicFrameLocks noChangeAspect="1"/>
          </p:cNvGraphicFramePr>
          <p:nvPr/>
        </p:nvGraphicFramePr>
        <p:xfrm>
          <a:off x="3657600" y="1781448"/>
          <a:ext cx="3652846" cy="900106"/>
        </p:xfrm>
        <a:graphic>
          <a:graphicData uri="http://schemas.openxmlformats.org/presentationml/2006/ole">
            <mc:AlternateContent xmlns:mc="http://schemas.openxmlformats.org/markup-compatibility/2006">
              <mc:Choice xmlns:v="urn:schemas-microsoft-com:vml" Requires="v">
                <p:oleObj spid="_x0000_s52225" r:id="rId3" imgW="2416150" imgH="528828" progId="">
                  <p:embed/>
                </p:oleObj>
              </mc:Choice>
              <mc:Fallback>
                <p:oleObj r:id="rId3" imgW="2416150" imgH="528828" progId="">
                  <p:embed/>
                  <p:pic>
                    <p:nvPicPr>
                      <p:cNvPr id="409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781448"/>
                        <a:ext cx="3652846" cy="9001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3" name="Rectangle 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62" name="Object 2"/>
          <p:cNvGraphicFramePr>
            <a:graphicFrameLocks noChangeAspect="1"/>
          </p:cNvGraphicFramePr>
          <p:nvPr/>
        </p:nvGraphicFramePr>
        <p:xfrm>
          <a:off x="1231130" y="2978150"/>
          <a:ext cx="8027987" cy="969963"/>
        </p:xfrm>
        <a:graphic>
          <a:graphicData uri="http://schemas.openxmlformats.org/presentationml/2006/ole">
            <mc:AlternateContent xmlns:mc="http://schemas.openxmlformats.org/markup-compatibility/2006">
              <mc:Choice xmlns:v="urn:schemas-microsoft-com:vml" Requires="v">
                <p:oleObj spid="_x0000_s52226" name="Equation" r:id="rId5" imgW="4101840" imgH="431640" progId="Equation.DSMT4">
                  <p:embed/>
                </p:oleObj>
              </mc:Choice>
              <mc:Fallback>
                <p:oleObj name="Equation" r:id="rId5" imgW="4101840" imgH="431640" progId="Equation.DSMT4">
                  <p:embed/>
                  <p:pic>
                    <p:nvPicPr>
                      <p:cNvPr id="40962" name="Object 2"/>
                      <p:cNvPicPr>
                        <a:picLocks noChangeAspect="1" noChangeArrowheads="1"/>
                      </p:cNvPicPr>
                      <p:nvPr/>
                    </p:nvPicPr>
                    <p:blipFill>
                      <a:blip r:embed="rId6"/>
                      <a:srcRect/>
                      <a:stretch>
                        <a:fillRect/>
                      </a:stretch>
                    </p:blipFill>
                    <p:spPr bwMode="auto">
                      <a:xfrm>
                        <a:off x="1231130" y="2978150"/>
                        <a:ext cx="8027987" cy="969963"/>
                      </a:xfrm>
                      <a:prstGeom prst="rect">
                        <a:avLst/>
                      </a:prstGeom>
                      <a:noFill/>
                    </p:spPr>
                  </p:pic>
                </p:oleObj>
              </mc:Fallback>
            </mc:AlternateContent>
          </a:graphicData>
        </a:graphic>
      </p:graphicFrame>
      <p:sp>
        <p:nvSpPr>
          <p:cNvPr id="40965"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64" name="Object 4"/>
          <p:cNvGraphicFramePr>
            <a:graphicFrameLocks noChangeAspect="1"/>
          </p:cNvGraphicFramePr>
          <p:nvPr/>
        </p:nvGraphicFramePr>
        <p:xfrm>
          <a:off x="1068526" y="4244975"/>
          <a:ext cx="8743950" cy="969963"/>
        </p:xfrm>
        <a:graphic>
          <a:graphicData uri="http://schemas.openxmlformats.org/presentationml/2006/ole">
            <mc:AlternateContent xmlns:mc="http://schemas.openxmlformats.org/markup-compatibility/2006">
              <mc:Choice xmlns:v="urn:schemas-microsoft-com:vml" Requires="v">
                <p:oleObj spid="_x0000_s52227" name="Equation" r:id="rId7" imgW="4114800" imgH="431640" progId="Equation.DSMT4">
                  <p:embed/>
                </p:oleObj>
              </mc:Choice>
              <mc:Fallback>
                <p:oleObj name="Equation" r:id="rId7" imgW="4114800" imgH="431640" progId="Equation.DSMT4">
                  <p:embed/>
                  <p:pic>
                    <p:nvPicPr>
                      <p:cNvPr id="40964" name="Object 4"/>
                      <p:cNvPicPr>
                        <a:picLocks noChangeAspect="1" noChangeArrowheads="1"/>
                      </p:cNvPicPr>
                      <p:nvPr/>
                    </p:nvPicPr>
                    <p:blipFill>
                      <a:blip r:embed="rId8"/>
                      <a:srcRect/>
                      <a:stretch>
                        <a:fillRect/>
                      </a:stretch>
                    </p:blipFill>
                    <p:spPr bwMode="auto">
                      <a:xfrm>
                        <a:off x="1068526" y="4244975"/>
                        <a:ext cx="8743950" cy="969963"/>
                      </a:xfrm>
                      <a:prstGeom prst="rect">
                        <a:avLst/>
                      </a:prstGeom>
                      <a:noFill/>
                    </p:spPr>
                  </p:pic>
                </p:oleObj>
              </mc:Fallback>
            </mc:AlternateContent>
          </a:graphicData>
        </a:graphic>
      </p:graphicFrame>
      <p:sp>
        <p:nvSpPr>
          <p:cNvPr id="40967" name="Rectangle 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66" name="Object 6"/>
          <p:cNvGraphicFramePr>
            <a:graphicFrameLocks noChangeAspect="1"/>
          </p:cNvGraphicFramePr>
          <p:nvPr/>
        </p:nvGraphicFramePr>
        <p:xfrm>
          <a:off x="982932" y="5715000"/>
          <a:ext cx="7416481" cy="1026597"/>
        </p:xfrm>
        <a:graphic>
          <a:graphicData uri="http://schemas.openxmlformats.org/presentationml/2006/ole">
            <mc:AlternateContent xmlns:mc="http://schemas.openxmlformats.org/markup-compatibility/2006">
              <mc:Choice xmlns:v="urn:schemas-microsoft-com:vml" Requires="v">
                <p:oleObj spid="_x0000_s52228" name="Equation" r:id="rId9" imgW="3670200" imgH="431640" progId="Equation.DSMT4">
                  <p:embed/>
                </p:oleObj>
              </mc:Choice>
              <mc:Fallback>
                <p:oleObj name="Equation" r:id="rId9" imgW="3670200" imgH="431640" progId="Equation.DSMT4">
                  <p:embed/>
                  <p:pic>
                    <p:nvPicPr>
                      <p:cNvPr id="40966" name="Object 6"/>
                      <p:cNvPicPr>
                        <a:picLocks noChangeAspect="1" noChangeArrowheads="1"/>
                      </p:cNvPicPr>
                      <p:nvPr/>
                    </p:nvPicPr>
                    <p:blipFill>
                      <a:blip r:embed="rId10"/>
                      <a:srcRect/>
                      <a:stretch>
                        <a:fillRect/>
                      </a:stretch>
                    </p:blipFill>
                    <p:spPr bwMode="auto">
                      <a:xfrm>
                        <a:off x="982932" y="5715000"/>
                        <a:ext cx="7416481" cy="1026597"/>
                      </a:xfrm>
                      <a:prstGeom prst="rect">
                        <a:avLst/>
                      </a:prstGeom>
                      <a:noFill/>
                    </p:spPr>
                  </p:pic>
                </p:oleObj>
              </mc:Fallback>
            </mc:AlternateContent>
          </a:graphicData>
        </a:graphic>
      </p:graphicFrame>
      <p:sp>
        <p:nvSpPr>
          <p:cNvPr id="40969"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71"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73" name="Rectangle 1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4328870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61"/>
                                        </p:tgtEl>
                                        <p:attrNameLst>
                                          <p:attrName>style.visibility</p:attrName>
                                        </p:attrNameLst>
                                      </p:cBhvr>
                                      <p:to>
                                        <p:strVal val="visible"/>
                                      </p:to>
                                    </p:set>
                                    <p:animEffect transition="in" filter="blinds(horizontal)">
                                      <p:cBhvr>
                                        <p:cTn id="22" dur="500"/>
                                        <p:tgtEl>
                                          <p:spTgt spid="409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0962"/>
                                        </p:tgtEl>
                                        <p:attrNameLst>
                                          <p:attrName>style.visibility</p:attrName>
                                        </p:attrNameLst>
                                      </p:cBhvr>
                                      <p:to>
                                        <p:strVal val="visible"/>
                                      </p:to>
                                    </p:set>
                                    <p:animEffect transition="in" filter="blinds(horizontal)">
                                      <p:cBhvr>
                                        <p:cTn id="32" dur="500"/>
                                        <p:tgtEl>
                                          <p:spTgt spid="4096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0964"/>
                                        </p:tgtEl>
                                        <p:attrNameLst>
                                          <p:attrName>style.visibility</p:attrName>
                                        </p:attrNameLst>
                                      </p:cBhvr>
                                      <p:to>
                                        <p:strVal val="visible"/>
                                      </p:to>
                                    </p:set>
                                    <p:animEffect transition="in" filter="blinds(horizontal)">
                                      <p:cBhvr>
                                        <p:cTn id="47" dur="500"/>
                                        <p:tgtEl>
                                          <p:spTgt spid="4096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blinds(horizontal)">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blinds(horizontal)">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0966"/>
                                        </p:tgtEl>
                                        <p:attrNameLst>
                                          <p:attrName>style.visibility</p:attrName>
                                        </p:attrNameLst>
                                      </p:cBhvr>
                                      <p:to>
                                        <p:strVal val="visible"/>
                                      </p:to>
                                    </p:set>
                                    <p:animEffect transition="in" filter="blinds(horizontal)">
                                      <p:cBhvr>
                                        <p:cTn id="62" dur="500"/>
                                        <p:tgtEl>
                                          <p:spTgt spid="4096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linds(horizontal)">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9640"/>
            <a:ext cx="12192000" cy="6858000"/>
          </a:xfrm>
        </p:spPr>
        <p:txBody>
          <a:bodyPr>
            <a:normAutofit/>
          </a:bodyPr>
          <a:lstStyle/>
          <a:p>
            <a:pPr>
              <a:buNone/>
            </a:pPr>
            <a:r>
              <a:rPr lang="vi-VN"/>
              <a:t>	</a:t>
            </a:r>
            <a:r>
              <a:rPr lang="en-US"/>
              <a:t>- </a:t>
            </a:r>
            <a:r>
              <a:rPr lang="vi-VN"/>
              <a:t>Giả sử h(n) là đáp ứng xung của hệ:</a:t>
            </a:r>
            <a:r>
              <a:rPr lang="en-US"/>
              <a:t>		</a:t>
            </a:r>
            <a:r>
              <a:rPr lang="vi-VN"/>
              <a:t> . </a:t>
            </a:r>
            <a:endParaRPr lang="en-US"/>
          </a:p>
          <a:p>
            <a:pPr>
              <a:buNone/>
            </a:pPr>
            <a:r>
              <a:rPr lang="en-US"/>
              <a:t>	- </a:t>
            </a:r>
            <a:r>
              <a:rPr lang="vi-VN"/>
              <a:t>Do tính bất biến nên:</a:t>
            </a:r>
          </a:p>
          <a:p>
            <a:pPr>
              <a:buNone/>
            </a:pPr>
            <a:r>
              <a:rPr lang="vi-VN"/>
              <a:t>		 </a:t>
            </a:r>
            <a:r>
              <a:rPr lang="en-US"/>
              <a:t>						</a:t>
            </a:r>
            <a:endParaRPr lang="vi-VN"/>
          </a:p>
          <a:p>
            <a:pPr>
              <a:buNone/>
            </a:pPr>
            <a:r>
              <a:rPr lang="vi-VN"/>
              <a:t>	</a:t>
            </a:r>
            <a:r>
              <a:rPr lang="en-US"/>
              <a:t>- Thay (1.3.4) vào (1.3.3) ta được:</a:t>
            </a:r>
            <a:r>
              <a:rPr lang="vi-VN"/>
              <a:t>	 				</a:t>
            </a:r>
          </a:p>
          <a:p>
            <a:pPr>
              <a:buNone/>
            </a:pPr>
            <a:r>
              <a:rPr lang="vi-VN"/>
              <a:t>	</a:t>
            </a:r>
            <a:r>
              <a:rPr lang="en-US"/>
              <a:t>							</a:t>
            </a:r>
          </a:p>
          <a:p>
            <a:pPr>
              <a:buNone/>
            </a:pPr>
            <a:r>
              <a:rPr lang="en-US"/>
              <a:t>	</a:t>
            </a:r>
          </a:p>
          <a:p>
            <a:pPr>
              <a:buNone/>
            </a:pPr>
            <a:r>
              <a:rPr lang="en-US" b="1"/>
              <a:t>- Nhận xét:</a:t>
            </a:r>
            <a:r>
              <a:rPr lang="en-US"/>
              <a:t>	</a:t>
            </a:r>
          </a:p>
          <a:p>
            <a:pPr>
              <a:buNone/>
            </a:pPr>
            <a:r>
              <a:rPr lang="en-US"/>
              <a:t>	+ h(n-k) là h(n) bị dịch đi một khoảng k, h(n) là đáp ứng xung của hệ thống LTI, h(n) không phụ thuộc vào k vì ở mọi thời điểm khác nhau đáp ứng xung của hệ LTI luôn có biên độ không đổi. Vì vậy, hệ thống LTI được đặc </a:t>
            </a:r>
            <a:r>
              <a:rPr lang="en-US" err="1"/>
              <a:t>trưng</a:t>
            </a:r>
            <a:r>
              <a:rPr lang="en-US"/>
              <a:t> </a:t>
            </a:r>
            <a:r>
              <a:rPr lang="en-US" err="1"/>
              <a:t>bởi</a:t>
            </a:r>
            <a:r>
              <a:rPr lang="en-US"/>
              <a:t> đáp ứng xung.</a:t>
            </a:r>
          </a:p>
          <a:p>
            <a:pPr>
              <a:buNone/>
            </a:pPr>
            <a:r>
              <a:rPr lang="en-US"/>
              <a:t>	+ Công thức (1.3.5) được viết lại như sau: </a:t>
            </a:r>
          </a:p>
          <a:p>
            <a:pPr>
              <a:buNone/>
            </a:pPr>
            <a:r>
              <a:rPr lang="en-US"/>
              <a:t>									</a:t>
            </a:r>
          </a:p>
          <a:p>
            <a:pPr>
              <a:buNone/>
            </a:pPr>
            <a:r>
              <a:rPr lang="en-US"/>
              <a:t>							</a:t>
            </a:r>
          </a:p>
          <a:p>
            <a:pPr>
              <a:buNone/>
            </a:pPr>
            <a:endParaRPr lang="en-US"/>
          </a:p>
          <a:p>
            <a:pPr>
              <a:buNone/>
            </a:pPr>
            <a:r>
              <a:rPr lang="en-US"/>
              <a:t>	Công thức (1.3.6) gọi là công thức tích chập.</a:t>
            </a:r>
          </a:p>
          <a:p>
            <a:pPr>
              <a:buNone/>
            </a:pPr>
            <a:endParaRPr lang="vi-VN"/>
          </a:p>
        </p:txBody>
      </p:sp>
      <p:sp>
        <p:nvSpPr>
          <p:cNvPr id="40963" name="Rectangle 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5"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7" name="Rectangle 7"/>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9"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68" name="Object 8"/>
          <p:cNvGraphicFramePr>
            <a:graphicFrameLocks noChangeAspect="1"/>
          </p:cNvGraphicFramePr>
          <p:nvPr/>
        </p:nvGraphicFramePr>
        <p:xfrm>
          <a:off x="4991664" y="219072"/>
          <a:ext cx="1571636" cy="338150"/>
        </p:xfrm>
        <a:graphic>
          <a:graphicData uri="http://schemas.openxmlformats.org/presentationml/2006/ole">
            <mc:AlternateContent xmlns:mc="http://schemas.openxmlformats.org/markup-compatibility/2006">
              <mc:Choice xmlns:v="urn:schemas-microsoft-com:vml" Requires="v">
                <p:oleObj spid="_x0000_s53249" name="Equation" r:id="rId3" imgW="926698" imgH="203112" progId="Equation.DSMT4">
                  <p:embed/>
                </p:oleObj>
              </mc:Choice>
              <mc:Fallback>
                <p:oleObj name="Equation" r:id="rId3" imgW="926698" imgH="203112" progId="Equation.DSMT4">
                  <p:embed/>
                  <p:pic>
                    <p:nvPicPr>
                      <p:cNvPr id="4096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664" y="219072"/>
                        <a:ext cx="1571636" cy="33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1"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70" name="Object 10"/>
          <p:cNvGraphicFramePr>
            <a:graphicFrameLocks noChangeAspect="1"/>
          </p:cNvGraphicFramePr>
          <p:nvPr/>
        </p:nvGraphicFramePr>
        <p:xfrm>
          <a:off x="1409253" y="1004804"/>
          <a:ext cx="7667896" cy="537756"/>
        </p:xfrm>
        <a:graphic>
          <a:graphicData uri="http://schemas.openxmlformats.org/presentationml/2006/ole">
            <mc:AlternateContent xmlns:mc="http://schemas.openxmlformats.org/markup-compatibility/2006">
              <mc:Choice xmlns:v="urn:schemas-microsoft-com:vml" Requires="v">
                <p:oleObj spid="_x0000_s53250" name="Equation" r:id="rId5" imgW="3657600" imgH="253800" progId="Equation.DSMT4">
                  <p:embed/>
                </p:oleObj>
              </mc:Choice>
              <mc:Fallback>
                <p:oleObj name="Equation" r:id="rId5" imgW="3657600" imgH="253800" progId="Equation.DSMT4">
                  <p:embed/>
                  <p:pic>
                    <p:nvPicPr>
                      <p:cNvPr id="40970" name="Object 10"/>
                      <p:cNvPicPr>
                        <a:picLocks noChangeAspect="1" noChangeArrowheads="1"/>
                      </p:cNvPicPr>
                      <p:nvPr/>
                    </p:nvPicPr>
                    <p:blipFill>
                      <a:blip r:embed="rId6"/>
                      <a:srcRect/>
                      <a:stretch>
                        <a:fillRect/>
                      </a:stretch>
                    </p:blipFill>
                    <p:spPr bwMode="auto">
                      <a:xfrm>
                        <a:off x="1409253" y="1004804"/>
                        <a:ext cx="7667896" cy="537756"/>
                      </a:xfrm>
                      <a:prstGeom prst="rect">
                        <a:avLst/>
                      </a:prstGeom>
                      <a:noFill/>
                    </p:spPr>
                  </p:pic>
                </p:oleObj>
              </mc:Fallback>
            </mc:AlternateContent>
          </a:graphicData>
        </a:graphic>
      </p:graphicFrame>
      <p:sp>
        <p:nvSpPr>
          <p:cNvPr id="40973" name="Rectangle 1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72" name="Object 12"/>
          <p:cNvGraphicFramePr>
            <a:graphicFrameLocks noChangeAspect="1"/>
          </p:cNvGraphicFramePr>
          <p:nvPr/>
        </p:nvGraphicFramePr>
        <p:xfrm>
          <a:off x="1282455" y="1720336"/>
          <a:ext cx="8239216" cy="1067072"/>
        </p:xfrm>
        <a:graphic>
          <a:graphicData uri="http://schemas.openxmlformats.org/presentationml/2006/ole">
            <mc:AlternateContent xmlns:mc="http://schemas.openxmlformats.org/markup-compatibility/2006">
              <mc:Choice xmlns:v="urn:schemas-microsoft-com:vml" Requires="v">
                <p:oleObj spid="_x0000_s53251" name="Equation" r:id="rId7" imgW="3644640" imgH="431640" progId="Equation.DSMT4">
                  <p:embed/>
                </p:oleObj>
              </mc:Choice>
              <mc:Fallback>
                <p:oleObj name="Equation" r:id="rId7" imgW="3644640" imgH="431640" progId="Equation.DSMT4">
                  <p:embed/>
                  <p:pic>
                    <p:nvPicPr>
                      <p:cNvPr id="40972" name="Object 12"/>
                      <p:cNvPicPr>
                        <a:picLocks noChangeAspect="1" noChangeArrowheads="1"/>
                      </p:cNvPicPr>
                      <p:nvPr/>
                    </p:nvPicPr>
                    <p:blipFill>
                      <a:blip r:embed="rId8"/>
                      <a:srcRect/>
                      <a:stretch>
                        <a:fillRect/>
                      </a:stretch>
                    </p:blipFill>
                    <p:spPr bwMode="auto">
                      <a:xfrm>
                        <a:off x="1282455" y="1720336"/>
                        <a:ext cx="8239216" cy="1067072"/>
                      </a:xfrm>
                      <a:prstGeom prst="rect">
                        <a:avLst/>
                      </a:prstGeom>
                      <a:noFill/>
                    </p:spPr>
                  </p:pic>
                </p:oleObj>
              </mc:Fallback>
            </mc:AlternateContent>
          </a:graphicData>
        </a:graphic>
      </p:graphicFrame>
      <p:graphicFrame>
        <p:nvGraphicFramePr>
          <p:cNvPr id="10250" name="Object 10"/>
          <p:cNvGraphicFramePr>
            <a:graphicFrameLocks noChangeAspect="1"/>
          </p:cNvGraphicFramePr>
          <p:nvPr/>
        </p:nvGraphicFramePr>
        <p:xfrm>
          <a:off x="953588" y="4976949"/>
          <a:ext cx="10110651" cy="966650"/>
        </p:xfrm>
        <a:graphic>
          <a:graphicData uri="http://schemas.openxmlformats.org/presentationml/2006/ole">
            <mc:AlternateContent xmlns:mc="http://schemas.openxmlformats.org/markup-compatibility/2006">
              <mc:Choice xmlns:v="urn:schemas-microsoft-com:vml" Requires="v">
                <p:oleObj spid="_x0000_s53252" name="Equation" r:id="rId9" imgW="4114800" imgH="431640" progId="Equation.DSMT4">
                  <p:embed/>
                </p:oleObj>
              </mc:Choice>
              <mc:Fallback>
                <p:oleObj name="Equation" r:id="rId9" imgW="4114800" imgH="431640" progId="Equation.DSMT4">
                  <p:embed/>
                  <p:pic>
                    <p:nvPicPr>
                      <p:cNvPr id="10250" name="Object 10"/>
                      <p:cNvPicPr>
                        <a:picLocks noChangeAspect="1" noChangeArrowheads="1"/>
                      </p:cNvPicPr>
                      <p:nvPr/>
                    </p:nvPicPr>
                    <p:blipFill>
                      <a:blip r:embed="rId10"/>
                      <a:srcRect/>
                      <a:stretch>
                        <a:fillRect/>
                      </a:stretch>
                    </p:blipFill>
                    <p:spPr bwMode="auto">
                      <a:xfrm>
                        <a:off x="953588" y="4976949"/>
                        <a:ext cx="10110651" cy="966650"/>
                      </a:xfrm>
                      <a:prstGeom prst="rect">
                        <a:avLst/>
                      </a:prstGeom>
                      <a:noFill/>
                    </p:spPr>
                  </p:pic>
                </p:oleObj>
              </mc:Fallback>
            </mc:AlternateContent>
          </a:graphicData>
        </a:graphic>
      </p:graphicFrame>
    </p:spTree>
    <p:extLst>
      <p:ext uri="{BB962C8B-B14F-4D97-AF65-F5344CB8AC3E}">
        <p14:creationId xmlns:p14="http://schemas.microsoft.com/office/powerpoint/2010/main" val="210560082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0968"/>
                                        </p:tgtEl>
                                        <p:attrNameLst>
                                          <p:attrName>style.visibility</p:attrName>
                                        </p:attrNameLst>
                                      </p:cBhvr>
                                      <p:to>
                                        <p:strVal val="visible"/>
                                      </p:to>
                                    </p:set>
                                    <p:animEffect transition="in" filter="blinds(horizontal)">
                                      <p:cBhvr>
                                        <p:cTn id="12" dur="500"/>
                                        <p:tgtEl>
                                          <p:spTgt spid="409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970"/>
                                        </p:tgtEl>
                                        <p:attrNameLst>
                                          <p:attrName>style.visibility</p:attrName>
                                        </p:attrNameLst>
                                      </p:cBhvr>
                                      <p:to>
                                        <p:strVal val="visible"/>
                                      </p:to>
                                    </p:set>
                                    <p:animEffect transition="in" filter="blinds(horizontal)">
                                      <p:cBhvr>
                                        <p:cTn id="22" dur="500"/>
                                        <p:tgtEl>
                                          <p:spTgt spid="409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blinds(horizontal)">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linds(horizont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0972"/>
                                        </p:tgtEl>
                                        <p:attrNameLst>
                                          <p:attrName>style.visibility</p:attrName>
                                        </p:attrNameLst>
                                      </p:cBhvr>
                                      <p:to>
                                        <p:strVal val="visible"/>
                                      </p:to>
                                    </p:set>
                                    <p:animEffect transition="in" filter="blinds(horizontal)">
                                      <p:cBhvr>
                                        <p:cTn id="37" dur="500"/>
                                        <p:tgtEl>
                                          <p:spTgt spid="409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blinds(horizontal)">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blinds(horizontal)">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blinds(horizontal)">
                                      <p:cBhvr>
                                        <p:cTn id="52" dur="5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blinds(horizontal)">
                                      <p:cBhvr>
                                        <p:cTn id="57" dur="500"/>
                                        <p:tgtEl>
                                          <p:spTgt spid="3">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Effect transition="in" filter="blinds(horizontal)">
                                      <p:cBhvr>
                                        <p:cTn id="62" dur="5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0250"/>
                                        </p:tgtEl>
                                        <p:attrNameLst>
                                          <p:attrName>style.visibility</p:attrName>
                                        </p:attrNameLst>
                                      </p:cBhvr>
                                      <p:to>
                                        <p:strVal val="visible"/>
                                      </p:to>
                                    </p:set>
                                    <p:animEffect transition="in" filter="blinds(horizontal)">
                                      <p:cBhvr>
                                        <p:cTn id="67" dur="500"/>
                                        <p:tgtEl>
                                          <p:spTgt spid="1025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3">
                                            <p:txEl>
                                              <p:pRg st="10" end="10"/>
                                            </p:txEl>
                                          </p:spTgt>
                                        </p:tgtEl>
                                        <p:attrNameLst>
                                          <p:attrName>style.visibility</p:attrName>
                                        </p:attrNameLst>
                                      </p:cBhvr>
                                      <p:to>
                                        <p:strVal val="visible"/>
                                      </p:to>
                                    </p:set>
                                    <p:animEffect transition="in" filter="blinds(horizontal)">
                                      <p:cBhvr>
                                        <p:cTn id="72" dur="500"/>
                                        <p:tgtEl>
                                          <p:spTgt spid="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blinds(horizontal)">
                                      <p:cBhvr>
                                        <p:cTn id="7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92001" cy="6858000"/>
          </a:xfrm>
        </p:spPr>
        <p:txBody>
          <a:bodyPr>
            <a:normAutofit fontScale="85000" lnSpcReduction="20000"/>
          </a:bodyPr>
          <a:lstStyle/>
          <a:p>
            <a:pPr>
              <a:buNone/>
            </a:pPr>
            <a:r>
              <a:rPr lang="en-US" sz="2800">
                <a:solidFill>
                  <a:srgbClr val="0066FF"/>
                </a:solidFill>
              </a:rPr>
              <a:t>1.3.2.2. Tích chập</a:t>
            </a:r>
          </a:p>
          <a:p>
            <a:pPr marL="457200" indent="-457200">
              <a:buAutoNum type="alphaLcPeriod"/>
            </a:pPr>
            <a:r>
              <a:rPr lang="en-US" sz="2800">
                <a:solidFill>
                  <a:srgbClr val="0066FF"/>
                </a:solidFill>
              </a:rPr>
              <a:t>Khái niệm: </a:t>
            </a:r>
          </a:p>
          <a:p>
            <a:pPr marL="457200" indent="-457200">
              <a:buNone/>
            </a:pPr>
            <a:r>
              <a:rPr lang="en-US" sz="2800"/>
              <a:t>	- Cho 2 dãy x</a:t>
            </a:r>
            <a:r>
              <a:rPr lang="en-US" sz="2800" baseline="-25000"/>
              <a:t>1</a:t>
            </a:r>
            <a:r>
              <a:rPr lang="en-US" sz="2800"/>
              <a:t>(n) và x</a:t>
            </a:r>
            <a:r>
              <a:rPr lang="en-US" sz="2800" baseline="-25000"/>
              <a:t>2</a:t>
            </a:r>
            <a:r>
              <a:rPr lang="en-US" sz="2800"/>
              <a:t>(n), tích chập của x</a:t>
            </a:r>
            <a:r>
              <a:rPr lang="en-US" sz="2800" baseline="-25000"/>
              <a:t>1</a:t>
            </a:r>
            <a:r>
              <a:rPr lang="en-US" sz="2800"/>
              <a:t>(n) và x</a:t>
            </a:r>
            <a:r>
              <a:rPr lang="en-US" sz="2800" baseline="-25000"/>
              <a:t>2</a:t>
            </a:r>
            <a:r>
              <a:rPr lang="en-US" sz="2800"/>
              <a:t>(n) được xác định như sau:</a:t>
            </a:r>
          </a:p>
          <a:p>
            <a:pPr marL="457200" indent="-457200">
              <a:buNone/>
            </a:pPr>
            <a:endParaRPr lang="en-US"/>
          </a:p>
          <a:p>
            <a:pPr marL="457200" indent="-457200">
              <a:buNone/>
            </a:pPr>
            <a:r>
              <a:rPr lang="en-US"/>
              <a:t>									</a:t>
            </a:r>
            <a:r>
              <a:rPr lang="en-US" sz="2800"/>
              <a:t>(1.3.7)</a:t>
            </a:r>
          </a:p>
          <a:p>
            <a:pPr marL="457200" indent="-457200">
              <a:buNone/>
            </a:pPr>
            <a:endParaRPr lang="en-US"/>
          </a:p>
          <a:p>
            <a:pPr>
              <a:buNone/>
            </a:pPr>
            <a:r>
              <a:rPr lang="en-US"/>
              <a:t>	</a:t>
            </a:r>
            <a:r>
              <a:rPr lang="en-US" sz="2800"/>
              <a:t>- Kí hiệu tích chập: (*).</a:t>
            </a:r>
            <a:endParaRPr lang="vi-VN" sz="2800"/>
          </a:p>
          <a:p>
            <a:pPr>
              <a:buNone/>
            </a:pPr>
            <a:r>
              <a:rPr lang="en-US" sz="2800"/>
              <a:t>	- Như vậy, với mỗi một giá trị của n ta phải tính một tổng theo k của tích x</a:t>
            </a:r>
            <a:r>
              <a:rPr lang="en-US" sz="2800" baseline="-25000"/>
              <a:t>1</a:t>
            </a:r>
            <a:r>
              <a:rPr lang="en-US" sz="2800"/>
              <a:t>(k).x</a:t>
            </a:r>
            <a:r>
              <a:rPr lang="en-US" sz="2800" baseline="-25000"/>
              <a:t>2</a:t>
            </a:r>
            <a:r>
              <a:rPr lang="en-US" sz="2800"/>
              <a:t>(n-k) như sau:</a:t>
            </a:r>
          </a:p>
          <a:p>
            <a:pPr>
              <a:buNone/>
            </a:pPr>
            <a:r>
              <a:rPr lang="en-US" sz="2800"/>
              <a:t>	</a:t>
            </a:r>
            <a:endParaRPr lang="vi-VN" sz="2800"/>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a:p>
            <a:pPr>
              <a:buNone/>
            </a:pPr>
            <a:r>
              <a:rPr lang="en-US"/>
              <a:t>	</a:t>
            </a:r>
            <a:r>
              <a:rPr lang="en-US" sz="2800"/>
              <a:t>- Tập hợp các giá trị x(n) ta có tín hiệu cần tìm.</a:t>
            </a:r>
          </a:p>
          <a:p>
            <a:pPr marL="457200" indent="-457200">
              <a:buNone/>
            </a:pPr>
            <a:endParaRPr lang="vi-VN"/>
          </a:p>
        </p:txBody>
      </p:sp>
      <p:sp>
        <p:nvSpPr>
          <p:cNvPr id="47108"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7107" name="Object 3"/>
          <p:cNvGraphicFramePr>
            <a:graphicFrameLocks noChangeAspect="1"/>
          </p:cNvGraphicFramePr>
          <p:nvPr/>
        </p:nvGraphicFramePr>
        <p:xfrm>
          <a:off x="1894114" y="1097279"/>
          <a:ext cx="5559208" cy="992778"/>
        </p:xfrm>
        <a:graphic>
          <a:graphicData uri="http://schemas.openxmlformats.org/presentationml/2006/ole">
            <mc:AlternateContent xmlns:mc="http://schemas.openxmlformats.org/markup-compatibility/2006">
              <mc:Choice xmlns:v="urn:schemas-microsoft-com:vml" Requires="v">
                <p:oleObj spid="_x0000_s54273" name="Equation" r:id="rId3" imgW="2793960" imgH="431640" progId="Equation.DSMT4">
                  <p:embed/>
                </p:oleObj>
              </mc:Choice>
              <mc:Fallback>
                <p:oleObj name="Equation" r:id="rId3" imgW="2793960" imgH="431640" progId="Equation.DSMT4">
                  <p:embed/>
                  <p:pic>
                    <p:nvPicPr>
                      <p:cNvPr id="47107" name="Object 3"/>
                      <p:cNvPicPr>
                        <a:picLocks noChangeAspect="1" noChangeArrowheads="1"/>
                      </p:cNvPicPr>
                      <p:nvPr/>
                    </p:nvPicPr>
                    <p:blipFill>
                      <a:blip r:embed="rId4"/>
                      <a:srcRect/>
                      <a:stretch>
                        <a:fillRect/>
                      </a:stretch>
                    </p:blipFill>
                    <p:spPr bwMode="auto">
                      <a:xfrm>
                        <a:off x="1894114" y="1097279"/>
                        <a:ext cx="5559208" cy="992778"/>
                      </a:xfrm>
                      <a:prstGeom prst="rect">
                        <a:avLst/>
                      </a:prstGeom>
                      <a:noFill/>
                    </p:spPr>
                  </p:pic>
                </p:oleObj>
              </mc:Fallback>
            </mc:AlternateContent>
          </a:graphicData>
        </a:graphic>
      </p:graphicFrame>
      <p:graphicFrame>
        <p:nvGraphicFramePr>
          <p:cNvPr id="2052" name="Object 4"/>
          <p:cNvGraphicFramePr>
            <a:graphicFrameLocks noChangeAspect="1"/>
          </p:cNvGraphicFramePr>
          <p:nvPr/>
        </p:nvGraphicFramePr>
        <p:xfrm>
          <a:off x="515004" y="3059574"/>
          <a:ext cx="4381500" cy="774700"/>
        </p:xfrm>
        <a:graphic>
          <a:graphicData uri="http://schemas.openxmlformats.org/presentationml/2006/ole">
            <mc:AlternateContent xmlns:mc="http://schemas.openxmlformats.org/markup-compatibility/2006">
              <mc:Choice xmlns:v="urn:schemas-microsoft-com:vml" Requires="v">
                <p:oleObj spid="_x0000_s54274" name="Equation" r:id="rId5" imgW="2311200" imgH="431640" progId="Equation.DSMT4">
                  <p:embed/>
                </p:oleObj>
              </mc:Choice>
              <mc:Fallback>
                <p:oleObj name="Equation" r:id="rId5" imgW="2311200" imgH="431640" progId="Equation.DSMT4">
                  <p:embed/>
                  <p:pic>
                    <p:nvPicPr>
                      <p:cNvPr id="2052" name="Object 4"/>
                      <p:cNvPicPr>
                        <a:picLocks noChangeAspect="1" noChangeArrowheads="1"/>
                      </p:cNvPicPr>
                      <p:nvPr/>
                    </p:nvPicPr>
                    <p:blipFill>
                      <a:blip r:embed="rId6"/>
                      <a:srcRect/>
                      <a:stretch>
                        <a:fillRect/>
                      </a:stretch>
                    </p:blipFill>
                    <p:spPr bwMode="auto">
                      <a:xfrm>
                        <a:off x="515004" y="3059574"/>
                        <a:ext cx="43815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404813" y="4016280"/>
          <a:ext cx="4022725" cy="857250"/>
        </p:xfrm>
        <a:graphic>
          <a:graphicData uri="http://schemas.openxmlformats.org/presentationml/2006/ole">
            <mc:AlternateContent xmlns:mc="http://schemas.openxmlformats.org/markup-compatibility/2006">
              <mc:Choice xmlns:v="urn:schemas-microsoft-com:vml" Requires="v">
                <p:oleObj spid="_x0000_s54275" name="Equation" r:id="rId7" imgW="2082600" imgH="431640" progId="Equation.DSMT4">
                  <p:embed/>
                </p:oleObj>
              </mc:Choice>
              <mc:Fallback>
                <p:oleObj name="Equation" r:id="rId7" imgW="2082600" imgH="431640" progId="Equation.DSMT4">
                  <p:embed/>
                  <p:pic>
                    <p:nvPicPr>
                      <p:cNvPr id="7" name="Object 6"/>
                      <p:cNvPicPr>
                        <a:picLocks noChangeAspect="1" noChangeArrowheads="1"/>
                      </p:cNvPicPr>
                      <p:nvPr/>
                    </p:nvPicPr>
                    <p:blipFill>
                      <a:blip r:embed="rId8"/>
                      <a:srcRect/>
                      <a:stretch>
                        <a:fillRect/>
                      </a:stretch>
                    </p:blipFill>
                    <p:spPr bwMode="auto">
                      <a:xfrm>
                        <a:off x="404813" y="4016280"/>
                        <a:ext cx="402272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404813" y="4980208"/>
          <a:ext cx="4143404" cy="788990"/>
        </p:xfrm>
        <a:graphic>
          <a:graphicData uri="http://schemas.openxmlformats.org/presentationml/2006/ole">
            <mc:AlternateContent xmlns:mc="http://schemas.openxmlformats.org/markup-compatibility/2006">
              <mc:Choice xmlns:v="urn:schemas-microsoft-com:vml" Requires="v">
                <p:oleObj spid="_x0000_s54276" name="Equation" r:id="rId9" imgW="2006280" imgH="431640" progId="Equation.DSMT4">
                  <p:embed/>
                </p:oleObj>
              </mc:Choice>
              <mc:Fallback>
                <p:oleObj name="Equation" r:id="rId9" imgW="2006280" imgH="431640" progId="Equation.DSMT4">
                  <p:embed/>
                  <p:pic>
                    <p:nvPicPr>
                      <p:cNvPr id="8"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813" y="4980208"/>
                        <a:ext cx="4143404" cy="7889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4"/>
          <p:cNvGraphicFramePr>
            <a:graphicFrameLocks noChangeAspect="1"/>
          </p:cNvGraphicFramePr>
          <p:nvPr/>
        </p:nvGraphicFramePr>
        <p:xfrm>
          <a:off x="5005957" y="3306151"/>
          <a:ext cx="6405563" cy="409575"/>
        </p:xfrm>
        <a:graphic>
          <a:graphicData uri="http://schemas.openxmlformats.org/presentationml/2006/ole">
            <mc:AlternateContent xmlns:mc="http://schemas.openxmlformats.org/markup-compatibility/2006">
              <mc:Choice xmlns:v="urn:schemas-microsoft-com:vml" Requires="v">
                <p:oleObj spid="_x0000_s54277" name="Equation" r:id="rId11" imgW="3377880" imgH="228600" progId="Equation.DSMT4">
                  <p:embed/>
                </p:oleObj>
              </mc:Choice>
              <mc:Fallback>
                <p:oleObj name="Equation" r:id="rId11" imgW="3377880" imgH="228600" progId="Equation.DSMT4">
                  <p:embed/>
                  <p:pic>
                    <p:nvPicPr>
                      <p:cNvPr id="10" name="Object 4"/>
                      <p:cNvPicPr>
                        <a:picLocks noChangeAspect="1" noChangeArrowheads="1"/>
                      </p:cNvPicPr>
                      <p:nvPr/>
                    </p:nvPicPr>
                    <p:blipFill>
                      <a:blip r:embed="rId12"/>
                      <a:srcRect/>
                      <a:stretch>
                        <a:fillRect/>
                      </a:stretch>
                    </p:blipFill>
                    <p:spPr bwMode="auto">
                      <a:xfrm>
                        <a:off x="5005957" y="3306151"/>
                        <a:ext cx="6405563"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nvGraphicFramePr>
        <p:xfrm>
          <a:off x="4865593" y="4302907"/>
          <a:ext cx="5994400" cy="409575"/>
        </p:xfrm>
        <a:graphic>
          <a:graphicData uri="http://schemas.openxmlformats.org/presentationml/2006/ole">
            <mc:AlternateContent xmlns:mc="http://schemas.openxmlformats.org/markup-compatibility/2006">
              <mc:Choice xmlns:v="urn:schemas-microsoft-com:vml" Requires="v">
                <p:oleObj spid="_x0000_s54278" name="Equation" r:id="rId13" imgW="3162240" imgH="228600" progId="Equation.DSMT4">
                  <p:embed/>
                </p:oleObj>
              </mc:Choice>
              <mc:Fallback>
                <p:oleObj name="Equation" r:id="rId13" imgW="3162240" imgH="228600" progId="Equation.DSMT4">
                  <p:embed/>
                  <p:pic>
                    <p:nvPicPr>
                      <p:cNvPr id="11" name="Object 4"/>
                      <p:cNvPicPr>
                        <a:picLocks noChangeAspect="1" noChangeArrowheads="1"/>
                      </p:cNvPicPr>
                      <p:nvPr/>
                    </p:nvPicPr>
                    <p:blipFill>
                      <a:blip r:embed="rId14"/>
                      <a:srcRect/>
                      <a:stretch>
                        <a:fillRect/>
                      </a:stretch>
                    </p:blipFill>
                    <p:spPr bwMode="auto">
                      <a:xfrm>
                        <a:off x="4865593" y="4302907"/>
                        <a:ext cx="59944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nvGraphicFramePr>
        <p:xfrm>
          <a:off x="4832350" y="5237534"/>
          <a:ext cx="6235700" cy="409575"/>
        </p:xfrm>
        <a:graphic>
          <a:graphicData uri="http://schemas.openxmlformats.org/presentationml/2006/ole">
            <mc:AlternateContent xmlns:mc="http://schemas.openxmlformats.org/markup-compatibility/2006">
              <mc:Choice xmlns:v="urn:schemas-microsoft-com:vml" Requires="v">
                <p:oleObj spid="_x0000_s54279" name="Equation" r:id="rId15" imgW="3288960" imgH="228600" progId="Equation.DSMT4">
                  <p:embed/>
                </p:oleObj>
              </mc:Choice>
              <mc:Fallback>
                <p:oleObj name="Equation" r:id="rId15" imgW="3288960" imgH="228600" progId="Equation.DSMT4">
                  <p:embed/>
                  <p:pic>
                    <p:nvPicPr>
                      <p:cNvPr id="12" name="Object 4"/>
                      <p:cNvPicPr>
                        <a:picLocks noChangeAspect="1" noChangeArrowheads="1"/>
                      </p:cNvPicPr>
                      <p:nvPr/>
                    </p:nvPicPr>
                    <p:blipFill>
                      <a:blip r:embed="rId16"/>
                      <a:srcRect/>
                      <a:stretch>
                        <a:fillRect/>
                      </a:stretch>
                    </p:blipFill>
                    <p:spPr bwMode="auto">
                      <a:xfrm>
                        <a:off x="4832350" y="5237534"/>
                        <a:ext cx="62357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48820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107"/>
                                        </p:tgtEl>
                                        <p:attrNameLst>
                                          <p:attrName>style.visibility</p:attrName>
                                        </p:attrNameLst>
                                      </p:cBhvr>
                                      <p:to>
                                        <p:strVal val="visible"/>
                                      </p:to>
                                    </p:set>
                                    <p:animEffect transition="in" filter="blinds(horizontal)">
                                      <p:cBhvr>
                                        <p:cTn id="22" dur="500"/>
                                        <p:tgtEl>
                                          <p:spTgt spid="471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t>	</a:t>
            </a:r>
            <a:r>
              <a:rPr lang="en-US" b="1"/>
              <a:t>- </a:t>
            </a:r>
            <a:r>
              <a:rPr lang="en-US">
                <a:solidFill>
                  <a:srgbClr val="0066FF"/>
                </a:solidFill>
              </a:rPr>
              <a:t>Nhận xét: </a:t>
            </a:r>
            <a:endParaRPr lang="vi-VN">
              <a:solidFill>
                <a:srgbClr val="0066FF"/>
              </a:solidFill>
            </a:endParaRPr>
          </a:p>
          <a:p>
            <a:pPr>
              <a:buNone/>
            </a:pPr>
            <a:r>
              <a:rPr lang="en-US"/>
              <a:t>	+ Phép tính tích chập xác định dãy giá trị x(n) với  </a:t>
            </a:r>
            <a:endParaRPr lang="vi-VN"/>
          </a:p>
          <a:p>
            <a:pPr>
              <a:buNone/>
            </a:pPr>
            <a:r>
              <a:rPr lang="en-US"/>
              <a:t>	+ Do hệ thống tuyến tính bất biến LTI có mối quan hệ giữa đáp ứng và kích thích như sau:</a:t>
            </a:r>
          </a:p>
          <a:p>
            <a:pPr>
              <a:buNone/>
            </a:pPr>
            <a:endParaRPr lang="en-US"/>
          </a:p>
          <a:p>
            <a:pPr>
              <a:buNone/>
            </a:pPr>
            <a:r>
              <a:rPr lang="en-US"/>
              <a:t>									(1.3.8)</a:t>
            </a:r>
            <a:endParaRPr lang="vi-VN"/>
          </a:p>
          <a:p>
            <a:pPr>
              <a:buNone/>
            </a:pPr>
            <a:r>
              <a:rPr lang="en-US"/>
              <a:t>	</a:t>
            </a:r>
          </a:p>
          <a:p>
            <a:pPr>
              <a:buNone/>
            </a:pPr>
            <a:r>
              <a:rPr lang="en-US"/>
              <a:t>	</a:t>
            </a:r>
            <a:r>
              <a:rPr lang="en-US" err="1"/>
              <a:t>Vì</a:t>
            </a:r>
            <a:r>
              <a:rPr lang="en-US"/>
              <a:t> vậy có thể coi biểu thức tích chập là phép tính mô tả mối quan hệ giữa đáp ứng và kích thích.</a:t>
            </a:r>
          </a:p>
          <a:p>
            <a:pPr>
              <a:buNone/>
            </a:pPr>
            <a:endParaRPr lang="en-US"/>
          </a:p>
          <a:p>
            <a:pPr>
              <a:buNone/>
            </a:pPr>
            <a:r>
              <a:rPr lang="en-US"/>
              <a:t>									(1.3.9)</a:t>
            </a:r>
            <a:endParaRPr lang="vi-VN"/>
          </a:p>
          <a:p>
            <a:pPr>
              <a:buNone/>
            </a:pPr>
            <a:r>
              <a:rPr lang="en-US" b="1"/>
              <a:t>b. Tính tích chập bằng phương pháp đồ thị:</a:t>
            </a:r>
          </a:p>
          <a:p>
            <a:pPr>
              <a:buNone/>
            </a:pPr>
            <a:r>
              <a:rPr lang="en-US" b="1"/>
              <a:t>	- Bao gồm 5 bước:</a:t>
            </a:r>
            <a:endParaRPr lang="vi-VN" b="1"/>
          </a:p>
        </p:txBody>
      </p:sp>
      <p:sp>
        <p:nvSpPr>
          <p:cNvPr id="49161" name="Rectangle 9"/>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9160" name="Object 8"/>
          <p:cNvGraphicFramePr>
            <a:graphicFrameLocks noChangeAspect="1"/>
          </p:cNvGraphicFramePr>
          <p:nvPr/>
        </p:nvGraphicFramePr>
        <p:xfrm>
          <a:off x="6678529" y="500043"/>
          <a:ext cx="1143000" cy="409575"/>
        </p:xfrm>
        <a:graphic>
          <a:graphicData uri="http://schemas.openxmlformats.org/presentationml/2006/ole">
            <mc:AlternateContent xmlns:mc="http://schemas.openxmlformats.org/markup-compatibility/2006">
              <mc:Choice xmlns:v="urn:schemas-microsoft-com:vml" Requires="v">
                <p:oleObj spid="_x0000_s55297" name="Equation" r:id="rId3" imgW="748975" imgH="253890" progId="Equation.DSMT4">
                  <p:embed/>
                </p:oleObj>
              </mc:Choice>
              <mc:Fallback>
                <p:oleObj name="Equation" r:id="rId3" imgW="748975" imgH="253890" progId="Equation.DSMT4">
                  <p:embed/>
                  <p:pic>
                    <p:nvPicPr>
                      <p:cNvPr id="4916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529" y="500043"/>
                        <a:ext cx="114300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3" name="Rectangle 11"/>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9162" name="Object 10"/>
          <p:cNvGraphicFramePr>
            <a:graphicFrameLocks noChangeAspect="1"/>
          </p:cNvGraphicFramePr>
          <p:nvPr/>
        </p:nvGraphicFramePr>
        <p:xfrm>
          <a:off x="2455817" y="1518542"/>
          <a:ext cx="4104737" cy="989527"/>
        </p:xfrm>
        <a:graphic>
          <a:graphicData uri="http://schemas.openxmlformats.org/presentationml/2006/ole">
            <mc:AlternateContent xmlns:mc="http://schemas.openxmlformats.org/markup-compatibility/2006">
              <mc:Choice xmlns:v="urn:schemas-microsoft-com:vml" Requires="v">
                <p:oleObj spid="_x0000_s55298" name="Equation" r:id="rId5" imgW="1485720" imgH="431640" progId="Equation.DSMT4">
                  <p:embed/>
                </p:oleObj>
              </mc:Choice>
              <mc:Fallback>
                <p:oleObj name="Equation" r:id="rId5" imgW="1485720" imgH="431640" progId="Equation.DSMT4">
                  <p:embed/>
                  <p:pic>
                    <p:nvPicPr>
                      <p:cNvPr id="49162"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5817" y="1518542"/>
                        <a:ext cx="4104737" cy="989527"/>
                      </a:xfrm>
                      <a:prstGeom prst="rect">
                        <a:avLst/>
                      </a:prstGeom>
                      <a:noFill/>
                    </p:spPr>
                  </p:pic>
                </p:oleObj>
              </mc:Fallback>
            </mc:AlternateContent>
          </a:graphicData>
        </a:graphic>
      </p:graphicFrame>
      <p:sp>
        <p:nvSpPr>
          <p:cNvPr id="49165" name="Rectangle 1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9164" name="Object 12"/>
          <p:cNvGraphicFramePr>
            <a:graphicFrameLocks noChangeAspect="1"/>
          </p:cNvGraphicFramePr>
          <p:nvPr/>
        </p:nvGraphicFramePr>
        <p:xfrm>
          <a:off x="2351312" y="3788229"/>
          <a:ext cx="3543666" cy="518161"/>
        </p:xfrm>
        <a:graphic>
          <a:graphicData uri="http://schemas.openxmlformats.org/presentationml/2006/ole">
            <mc:AlternateContent xmlns:mc="http://schemas.openxmlformats.org/markup-compatibility/2006">
              <mc:Choice xmlns:v="urn:schemas-microsoft-com:vml" Requires="v">
                <p:oleObj spid="_x0000_s55299" name="Equation" r:id="rId7" imgW="1104840" imgH="203040" progId="Equation.DSMT4">
                  <p:embed/>
                </p:oleObj>
              </mc:Choice>
              <mc:Fallback>
                <p:oleObj name="Equation" r:id="rId7" imgW="1104840" imgH="203040" progId="Equation.DSMT4">
                  <p:embed/>
                  <p:pic>
                    <p:nvPicPr>
                      <p:cNvPr id="4916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1312" y="3788229"/>
                        <a:ext cx="3543666" cy="518161"/>
                      </a:xfrm>
                      <a:prstGeom prst="rect">
                        <a:avLst/>
                      </a:prstGeom>
                      <a:noFill/>
                    </p:spPr>
                  </p:pic>
                </p:oleObj>
              </mc:Fallback>
            </mc:AlternateContent>
          </a:graphicData>
        </a:graphic>
      </p:graphicFrame>
      <p:sp>
        <p:nvSpPr>
          <p:cNvPr id="49166" name="Rectangle 14"/>
          <p:cNvSpPr>
            <a:spLocks noChangeArrowheads="1"/>
          </p:cNvSpPr>
          <p:nvPr/>
        </p:nvSpPr>
        <p:spPr bwMode="auto">
          <a:xfrm>
            <a:off x="1524001" y="15359"/>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6631861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60"/>
                                        </p:tgtEl>
                                        <p:attrNameLst>
                                          <p:attrName>style.visibility</p:attrName>
                                        </p:attrNameLst>
                                      </p:cBhvr>
                                      <p:to>
                                        <p:strVal val="visible"/>
                                      </p:to>
                                    </p:set>
                                    <p:animEffect transition="in" filter="blinds(horizontal)">
                                      <p:cBhvr>
                                        <p:cTn id="17" dur="500"/>
                                        <p:tgtEl>
                                          <p:spTgt spid="4916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9162"/>
                                        </p:tgtEl>
                                        <p:attrNameLst>
                                          <p:attrName>style.visibility</p:attrName>
                                        </p:attrNameLst>
                                      </p:cBhvr>
                                      <p:to>
                                        <p:strVal val="visible"/>
                                      </p:to>
                                    </p:set>
                                    <p:animEffect transition="in" filter="blinds(horizontal)">
                                      <p:cBhvr>
                                        <p:cTn id="27" dur="500"/>
                                        <p:tgtEl>
                                          <p:spTgt spid="4916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9164"/>
                                        </p:tgtEl>
                                        <p:attrNameLst>
                                          <p:attrName>style.visibility</p:attrName>
                                        </p:attrNameLst>
                                      </p:cBhvr>
                                      <p:to>
                                        <p:strVal val="visible"/>
                                      </p:to>
                                    </p:set>
                                    <p:animEffect transition="in" filter="blinds(horizontal)">
                                      <p:cBhvr>
                                        <p:cTn id="47" dur="500"/>
                                        <p:tgtEl>
                                          <p:spTgt spid="4916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linds(horizontal)">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blinds(horizontal)">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blinds(horizontal)">
                                      <p:cBhvr>
                                        <p:cTn id="6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287178" y="171450"/>
            <a:ext cx="3854769" cy="584775"/>
          </a:xfrm>
          <a:prstGeom prst="rect">
            <a:avLst/>
          </a:prstGeom>
          <a:solidFill>
            <a:srgbClr val="FFC000"/>
          </a:solidFill>
        </p:spPr>
        <p:txBody>
          <a:bodyPr wrap="square" rtlCol="0">
            <a:spAutoFit/>
          </a:bodyPr>
          <a:lstStyle/>
          <a:p>
            <a:r>
              <a:rPr lang="en-US" sz="3200" err="1">
                <a:latin typeface="Times New Roman" panose="02020603050405020304" pitchFamily="18" charset="0"/>
                <a:cs typeface="Times New Roman" panose="02020603050405020304" pitchFamily="18" charset="0"/>
              </a:rPr>
              <a:t>Đặc</a:t>
            </a:r>
            <a:r>
              <a:rPr lang="en-US" sz="3200">
                <a:latin typeface="Times New Roman" panose="02020603050405020304" pitchFamily="18" charset="0"/>
                <a:cs typeface="Times New Roman" panose="02020603050405020304" pitchFamily="18" charset="0"/>
              </a:rPr>
              <a:t> Tính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DSP:</a:t>
            </a:r>
          </a:p>
        </p:txBody>
      </p:sp>
      <p:sp>
        <p:nvSpPr>
          <p:cNvPr id="5" name="TextBox 4"/>
          <p:cNvSpPr txBox="1"/>
          <p:nvPr/>
        </p:nvSpPr>
        <p:spPr>
          <a:xfrm>
            <a:off x="287179" y="1128713"/>
            <a:ext cx="5572124" cy="1200329"/>
          </a:xfrm>
          <a:prstGeom prst="rect">
            <a:avLst/>
          </a:prstGeom>
          <a:solidFill>
            <a:srgbClr val="92D050"/>
          </a:solidFill>
        </p:spPr>
        <p:txBody>
          <a:bodyPr wrap="square" rtlCol="0">
            <a:spAutoFit/>
          </a:bodyPr>
          <a:lstStyle/>
          <a:p>
            <a:pPr marL="342900" indent="-34290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Xử</a:t>
            </a:r>
            <a:r>
              <a:rPr lang="en-US" sz="2400">
                <a:latin typeface="Times New Roman" panose="02020603050405020304" pitchFamily="18" charset="0"/>
                <a:cs typeface="Times New Roman" panose="02020603050405020304" pitchFamily="18" charset="0"/>
              </a:rPr>
              <a:t> lý tốt các phép tính </a:t>
            </a:r>
            <a:r>
              <a:rPr lang="en-US" sz="2400" err="1">
                <a:latin typeface="Times New Roman" panose="02020603050405020304" pitchFamily="18" charset="0"/>
                <a:cs typeface="Times New Roman" panose="02020603050405020304" pitchFamily="18" charset="0"/>
              </a:rPr>
              <a:t>toán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triệu</a:t>
            </a:r>
            <a:r>
              <a:rPr lang="en-US" sz="2400">
                <a:latin typeface="Times New Roman" panose="02020603050405020304" pitchFamily="18" charset="0"/>
                <a:cs typeface="Times New Roman" panose="02020603050405020304" pitchFamily="18" charset="0"/>
              </a:rPr>
              <a:t> các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rất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ngắn</a:t>
            </a:r>
            <a:r>
              <a:rPr lang="en-US" sz="2400">
                <a:latin typeface="Times New Roman" panose="02020603050405020304" pitchFamily="18" charset="0"/>
                <a:cs typeface="Times New Roman" panose="02020603050405020304" pitchFamily="18" charset="0"/>
              </a:rPr>
              <a:t>.</a:t>
            </a:r>
          </a:p>
        </p:txBody>
      </p:sp>
      <p:sp>
        <p:nvSpPr>
          <p:cNvPr id="6" name="TextBox 5"/>
          <p:cNvSpPr txBox="1"/>
          <p:nvPr/>
        </p:nvSpPr>
        <p:spPr>
          <a:xfrm>
            <a:off x="287178" y="3077350"/>
            <a:ext cx="5572125" cy="3046988"/>
          </a:xfrm>
          <a:prstGeom prst="rect">
            <a:avLst/>
          </a:prstGeom>
          <a:solidFill>
            <a:srgbClr val="92D050"/>
          </a:solidFill>
        </p:spPr>
        <p:txBody>
          <a:bodyPr wrap="square" rtlCol="0">
            <a:spAutoFit/>
          </a:bodyPr>
          <a:lstStyle/>
          <a:p>
            <a:pPr marL="342900" indent="-34290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Đáp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vấn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qui </a:t>
            </a:r>
            <a:r>
              <a:rPr lang="en-US" sz="2400" err="1">
                <a:latin typeface="Times New Roman" panose="02020603050405020304" pitchFamily="18" charset="0"/>
                <a:cs typeface="Times New Roman" panose="02020603050405020304" pitchFamily="18" charset="0"/>
              </a:rPr>
              <a:t>định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cụ</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VXL </a:t>
            </a:r>
            <a:r>
              <a:rPr lang="en-US" sz="2400" err="1">
                <a:latin typeface="Times New Roman" panose="02020603050405020304" pitchFamily="18" charset="0"/>
                <a:cs typeface="Times New Roman" panose="02020603050405020304" pitchFamily="18" charset="0"/>
              </a:rPr>
              <a:t>phải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nằm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trước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này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thường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gắn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mẫu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nhỏ</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ít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2 </a:t>
            </a:r>
            <a:r>
              <a:rPr lang="en-US" sz="2400" err="1">
                <a:latin typeface="Times New Roman" panose="02020603050405020304" pitchFamily="18" charset="0"/>
                <a:cs typeface="Times New Roman" panose="02020603050405020304" pitchFamily="18" charset="0"/>
              </a:rPr>
              <a:t>lần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tần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số</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mà</a:t>
            </a:r>
            <a:r>
              <a:rPr lang="en-US" sz="2400">
                <a:latin typeface="Times New Roman" panose="02020603050405020304" pitchFamily="18" charset="0"/>
                <a:cs typeface="Times New Roman" panose="02020603050405020304" pitchFamily="18" charset="0"/>
              </a:rPr>
              <a:t> VXL </a:t>
            </a:r>
            <a:r>
              <a:rPr lang="en-US" sz="2400" err="1">
                <a:latin typeface="Times New Roman" panose="02020603050405020304" pitchFamily="18" charset="0"/>
                <a:cs typeface="Times New Roman" panose="02020603050405020304" pitchFamily="18" charset="0"/>
              </a:rPr>
              <a:t>theo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khung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đáp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gian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a:t>
            </a:r>
          </a:p>
        </p:txBody>
      </p:sp>
      <p:pic>
        <p:nvPicPr>
          <p:cNvPr id="7" name="Picture 6" descr="https://thanhphonglab.files.wordpress.com/2017/08/dsp_1_5.jpg?w=840"/>
          <p:cNvPicPr/>
          <p:nvPr/>
        </p:nvPicPr>
        <p:blipFill>
          <a:blip r:embed="rId2">
            <a:extLst>
              <a:ext uri="{28A0092B-C50C-407E-A947-70E740481C1C}">
                <a14:useLocalDpi xmlns:a14="http://schemas.microsoft.com/office/drawing/2010/main" val="0"/>
              </a:ext>
            </a:extLst>
          </a:blip>
          <a:srcRect/>
          <a:stretch>
            <a:fillRect/>
          </a:stretch>
        </p:blipFill>
        <p:spPr bwMode="auto">
          <a:xfrm>
            <a:off x="6153149" y="756225"/>
            <a:ext cx="6038851" cy="5368113"/>
          </a:xfrm>
          <a:prstGeom prst="rect">
            <a:avLst/>
          </a:prstGeom>
          <a:noFill/>
          <a:ln>
            <a:noFill/>
          </a:ln>
        </p:spPr>
      </p:pic>
    </p:spTree>
    <p:extLst>
      <p:ext uri="{BB962C8B-B14F-4D97-AF65-F5344CB8AC3E}">
        <p14:creationId xmlns:p14="http://schemas.microsoft.com/office/powerpoint/2010/main" val="205789362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817" y="0"/>
            <a:ext cx="12022183" cy="6858000"/>
          </a:xfrm>
        </p:spPr>
        <p:txBody>
          <a:bodyPr>
            <a:normAutofit lnSpcReduction="10000"/>
          </a:bodyPr>
          <a:lstStyle/>
          <a:p>
            <a:pPr>
              <a:buNone/>
            </a:pPr>
            <a:r>
              <a:rPr lang="en-US" b="1"/>
              <a:t>+ </a:t>
            </a:r>
            <a:r>
              <a:rPr lang="vi-VN" b="1"/>
              <a:t>Bước 1</a:t>
            </a:r>
            <a:r>
              <a:rPr lang="vi-VN"/>
              <a:t>: đổi biến n thành biến k, x(n) →x(k), h(n) → h(k). Cố định x(k) hoặc h(k).</a:t>
            </a:r>
          </a:p>
          <a:p>
            <a:pPr>
              <a:buNone/>
            </a:pPr>
            <a:endParaRPr lang="en-US" b="1"/>
          </a:p>
          <a:p>
            <a:pPr>
              <a:buNone/>
            </a:pPr>
            <a:r>
              <a:rPr lang="en-US" b="1"/>
              <a:t>+ </a:t>
            </a:r>
            <a:r>
              <a:rPr lang="vi-VN" b="1"/>
              <a:t>Bước 2</a:t>
            </a:r>
            <a:r>
              <a:rPr lang="vi-VN"/>
              <a:t>: Quay h(k) đối xứng qua trục tung để thu được h(-k), tức h(0-k) tương ứng với n = 0.</a:t>
            </a:r>
          </a:p>
          <a:p>
            <a:pPr>
              <a:buNone/>
            </a:pPr>
            <a:endParaRPr lang="en-US" b="1"/>
          </a:p>
          <a:p>
            <a:pPr>
              <a:buNone/>
            </a:pPr>
            <a:r>
              <a:rPr lang="en-US" b="1"/>
              <a:t>+ </a:t>
            </a:r>
            <a:r>
              <a:rPr lang="vi-VN" b="1"/>
              <a:t>Bước 3</a:t>
            </a:r>
            <a:r>
              <a:rPr lang="vi-VN"/>
              <a:t>: Dịch h(-k) theo từng giá trị của n, nếu n&gt;0 dịch</a:t>
            </a:r>
            <a:r>
              <a:rPr lang="en-US"/>
              <a:t> </a:t>
            </a:r>
            <a:r>
              <a:rPr lang="vi-VN"/>
              <a:t>về bên phải, nếu n</a:t>
            </a:r>
            <a:r>
              <a:rPr lang="en-US"/>
              <a:t> </a:t>
            </a:r>
            <a:r>
              <a:rPr lang="vi-VN"/>
              <a:t>&lt;</a:t>
            </a:r>
            <a:r>
              <a:rPr lang="en-US"/>
              <a:t> </a:t>
            </a:r>
            <a:r>
              <a:rPr lang="vi-VN"/>
              <a:t>0 dịch về phía trái, ta thu được các giá trị h(n-k).</a:t>
            </a:r>
          </a:p>
          <a:p>
            <a:pPr>
              <a:buNone/>
            </a:pPr>
            <a:endParaRPr lang="en-US" b="1"/>
          </a:p>
          <a:p>
            <a:pPr>
              <a:buNone/>
            </a:pPr>
            <a:r>
              <a:rPr lang="en-US" b="1"/>
              <a:t>+ </a:t>
            </a:r>
            <a:r>
              <a:rPr lang="vi-VN" b="1"/>
              <a:t>Bước 4</a:t>
            </a:r>
            <a:r>
              <a:rPr lang="vi-VN"/>
              <a:t>: thực hiện phép nhân x(k).h(n-k) theo từng mẫu đối với tất cả các giá trị của k.</a:t>
            </a:r>
          </a:p>
          <a:p>
            <a:pPr>
              <a:buNone/>
            </a:pPr>
            <a:endParaRPr lang="en-US" b="1"/>
          </a:p>
          <a:p>
            <a:pPr>
              <a:buNone/>
            </a:pPr>
            <a:r>
              <a:rPr lang="en-US" b="1"/>
              <a:t>+ </a:t>
            </a:r>
            <a:r>
              <a:rPr lang="vi-VN" b="1"/>
              <a:t>Bước 5</a:t>
            </a:r>
            <a:r>
              <a:rPr lang="vi-VN"/>
              <a:t>: cộng các giá trị thu được ta có một giá trị của y(n). Tập hợp các kết quả đó ta có dãy y(n) cần tìm.</a:t>
            </a:r>
            <a:endParaRPr lang="en-US"/>
          </a:p>
          <a:p>
            <a:pPr>
              <a:buNone/>
            </a:pPr>
            <a:r>
              <a:rPr lang="en-US"/>
              <a:t>	</a:t>
            </a:r>
            <a:r>
              <a:rPr lang="en-US" b="1"/>
              <a:t>- Ví dụ</a:t>
            </a:r>
            <a:r>
              <a:rPr lang="en-US"/>
              <a:t>:</a:t>
            </a:r>
            <a:r>
              <a:rPr lang="vi-VN"/>
              <a:t> Cho một hệ thống tuyến tính bất biến có:</a:t>
            </a:r>
          </a:p>
          <a:p>
            <a:pPr>
              <a:buNone/>
            </a:pPr>
            <a:r>
              <a:rPr lang="en-US"/>
              <a:t>	</a:t>
            </a:r>
            <a:r>
              <a:rPr lang="vi-VN"/>
              <a:t>		x(n) = rect</a:t>
            </a:r>
            <a:r>
              <a:rPr lang="vi-VN" baseline="-25000"/>
              <a:t>5</a:t>
            </a:r>
            <a:r>
              <a:rPr lang="vi-VN"/>
              <a:t>(n)</a:t>
            </a:r>
          </a:p>
          <a:p>
            <a:pPr>
              <a:buNone/>
            </a:pPr>
            <a:r>
              <a:rPr lang="en-US"/>
              <a:t>	</a:t>
            </a:r>
            <a:r>
              <a:rPr lang="vi-VN"/>
              <a:t>	</a:t>
            </a:r>
            <a:r>
              <a:rPr lang="en-US"/>
              <a:t>	</a:t>
            </a:r>
            <a:r>
              <a:rPr lang="vi-VN"/>
              <a:t> </a:t>
            </a:r>
          </a:p>
          <a:p>
            <a:pPr>
              <a:buNone/>
            </a:pPr>
            <a:r>
              <a:rPr lang="en-US"/>
              <a:t>	</a:t>
            </a:r>
          </a:p>
          <a:p>
            <a:pPr>
              <a:buNone/>
            </a:pPr>
            <a:r>
              <a:rPr lang="en-US"/>
              <a:t>	</a:t>
            </a:r>
            <a:r>
              <a:rPr lang="vi-VN"/>
              <a:t>	Hãy tìm đáp ứng của hệ thống.</a:t>
            </a:r>
          </a:p>
          <a:p>
            <a:pPr>
              <a:buNone/>
            </a:pPr>
            <a:endParaRPr lang="vi-VN"/>
          </a:p>
          <a:p>
            <a:pPr>
              <a:buNone/>
            </a:pPr>
            <a:endParaRPr lang="vi-VN"/>
          </a:p>
        </p:txBody>
      </p:sp>
      <p:sp>
        <p:nvSpPr>
          <p:cNvPr id="5017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123" name="Object 3"/>
          <p:cNvGraphicFramePr>
            <a:graphicFrameLocks noChangeAspect="1"/>
          </p:cNvGraphicFramePr>
          <p:nvPr/>
        </p:nvGraphicFramePr>
        <p:xfrm>
          <a:off x="2048948" y="5189639"/>
          <a:ext cx="1952625" cy="763588"/>
        </p:xfrm>
        <a:graphic>
          <a:graphicData uri="http://schemas.openxmlformats.org/presentationml/2006/ole">
            <mc:AlternateContent xmlns:mc="http://schemas.openxmlformats.org/markup-compatibility/2006">
              <mc:Choice xmlns:v="urn:schemas-microsoft-com:vml" Requires="v">
                <p:oleObj spid="_x0000_s56321" name="Equation" r:id="rId3" imgW="1168200" imgH="431640" progId="Equation.DSMT4">
                  <p:embed/>
                </p:oleObj>
              </mc:Choice>
              <mc:Fallback>
                <p:oleObj name="Equation" r:id="rId3" imgW="1168200" imgH="431640" progId="Equation.DSMT4">
                  <p:embed/>
                  <p:pic>
                    <p:nvPicPr>
                      <p:cNvPr id="512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948" y="5189639"/>
                        <a:ext cx="1952625"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2470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linds(horizontal)">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buNone/>
            </a:pPr>
            <a:r>
              <a:rPr lang="en-US"/>
              <a:t>- Ta có:</a:t>
            </a:r>
            <a:endParaRPr lang="vi-VN"/>
          </a:p>
          <a:p>
            <a:pPr>
              <a:buNone/>
            </a:pPr>
            <a:r>
              <a:rPr lang="en-US"/>
              <a:t>		 </a:t>
            </a:r>
            <a:endParaRPr lang="vi-VN"/>
          </a:p>
          <a:p>
            <a:pPr>
              <a:buNone/>
            </a:pPr>
            <a:endParaRPr lang="en-US"/>
          </a:p>
          <a:p>
            <a:pPr>
              <a:buNone/>
            </a:pPr>
            <a:endParaRPr lang="en-US"/>
          </a:p>
          <a:p>
            <a:pPr>
              <a:buNone/>
            </a:pPr>
            <a:r>
              <a:rPr lang="en-US"/>
              <a:t>- Đáp ứng của hệ thống được xác định:</a:t>
            </a:r>
            <a:endParaRPr lang="vi-VN"/>
          </a:p>
          <a:p>
            <a:pPr>
              <a:buNone/>
            </a:pPr>
            <a:r>
              <a:rPr lang="en-US"/>
              <a:t>	  </a:t>
            </a:r>
          </a:p>
          <a:p>
            <a:pPr>
              <a:buNone/>
            </a:pPr>
            <a:r>
              <a:rPr lang="en-US"/>
              <a:t>- </a:t>
            </a:r>
            <a:r>
              <a:rPr lang="en-US" err="1"/>
              <a:t>Bằng</a:t>
            </a:r>
            <a:r>
              <a:rPr lang="en-US"/>
              <a:t> phương pháp đồ thị ta tính phép chập như sau:</a:t>
            </a:r>
          </a:p>
          <a:p>
            <a:pPr>
              <a:buNone/>
            </a:pPr>
            <a:r>
              <a:rPr lang="en-US" b="1"/>
              <a:t>+ Bước 1: </a:t>
            </a:r>
            <a:r>
              <a:rPr lang="en-US"/>
              <a:t>Đổi biến n thành biến k</a:t>
            </a:r>
            <a:endParaRPr lang="vi-VN"/>
          </a:p>
          <a:p>
            <a:pPr>
              <a:buNone/>
            </a:pPr>
            <a:r>
              <a:rPr lang="en-US"/>
              <a:t>	</a:t>
            </a:r>
            <a:r>
              <a:rPr lang="pt-BR"/>
              <a:t>x(n)    →    x(k); 						h(n) 	→	h(k)</a:t>
            </a:r>
            <a:endParaRPr lang="vi-VN"/>
          </a:p>
          <a:p>
            <a:pPr>
              <a:buNone/>
            </a:pPr>
            <a:r>
              <a:rPr lang="en-US"/>
              <a:t>		 </a:t>
            </a:r>
            <a:endParaRPr lang="en-US" sz="2200"/>
          </a:p>
          <a:p>
            <a:pPr>
              <a:buNone/>
            </a:pPr>
            <a:endParaRPr lang="en-US"/>
          </a:p>
          <a:p>
            <a:pPr>
              <a:buNone/>
            </a:pPr>
            <a:r>
              <a:rPr lang="en-US"/>
              <a:t>		 </a:t>
            </a:r>
          </a:p>
          <a:p>
            <a:pPr>
              <a:buNone/>
            </a:pPr>
            <a:endParaRPr lang="en-US"/>
          </a:p>
          <a:p>
            <a:pPr>
              <a:buNone/>
            </a:pPr>
            <a:r>
              <a:rPr lang="en-US"/>
              <a:t>                                     </a:t>
            </a:r>
          </a:p>
          <a:p>
            <a:pPr>
              <a:buNone/>
            </a:pPr>
            <a:endParaRPr lang="en-US"/>
          </a:p>
          <a:p>
            <a:pPr>
              <a:buNone/>
            </a:pPr>
            <a:endParaRPr lang="vi-VN"/>
          </a:p>
        </p:txBody>
      </p:sp>
      <p:sp>
        <p:nvSpPr>
          <p:cNvPr id="5632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1" name="Object 1"/>
          <p:cNvGraphicFramePr>
            <a:graphicFrameLocks noChangeAspect="1"/>
          </p:cNvGraphicFramePr>
          <p:nvPr/>
        </p:nvGraphicFramePr>
        <p:xfrm>
          <a:off x="2952750" y="106346"/>
          <a:ext cx="5214938" cy="822325"/>
        </p:xfrm>
        <a:graphic>
          <a:graphicData uri="http://schemas.openxmlformats.org/presentationml/2006/ole">
            <mc:AlternateContent xmlns:mc="http://schemas.openxmlformats.org/markup-compatibility/2006">
              <mc:Choice xmlns:v="urn:schemas-microsoft-com:vml" Requires="v">
                <p:oleObj spid="_x0000_s57345" name="Equation" r:id="rId3" imgW="2171520" imgH="457200" progId="Equation.DSMT4">
                  <p:embed/>
                </p:oleObj>
              </mc:Choice>
              <mc:Fallback>
                <p:oleObj name="Equation" r:id="rId3" imgW="2171520" imgH="457200" progId="Equation.DSMT4">
                  <p:embed/>
                  <p:pic>
                    <p:nvPicPr>
                      <p:cNvPr id="5632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0" y="106346"/>
                        <a:ext cx="5214938"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3" name="Object 3"/>
          <p:cNvGraphicFramePr>
            <a:graphicFrameLocks noChangeAspect="1"/>
          </p:cNvGraphicFramePr>
          <p:nvPr/>
        </p:nvGraphicFramePr>
        <p:xfrm>
          <a:off x="3048000" y="2076440"/>
          <a:ext cx="4548198" cy="819160"/>
        </p:xfrm>
        <a:graphic>
          <a:graphicData uri="http://schemas.openxmlformats.org/presentationml/2006/ole">
            <mc:AlternateContent xmlns:mc="http://schemas.openxmlformats.org/markup-compatibility/2006">
              <mc:Choice xmlns:v="urn:schemas-microsoft-com:vml" Requires="v">
                <p:oleObj spid="_x0000_s57346" name="Equation" r:id="rId5" imgW="2273040" imgH="431640" progId="Equation.DSMT4">
                  <p:embed/>
                </p:oleObj>
              </mc:Choice>
              <mc:Fallback>
                <p:oleObj name="Equation" r:id="rId5" imgW="2273040" imgH="431640" progId="Equation.DSMT4">
                  <p:embed/>
                  <p:pic>
                    <p:nvPicPr>
                      <p:cNvPr id="563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076440"/>
                        <a:ext cx="4548198" cy="819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6336" name="AutoShape 16"/>
          <p:cNvCxnSpPr>
            <a:cxnSpLocks noChangeShapeType="1"/>
          </p:cNvCxnSpPr>
          <p:nvPr/>
        </p:nvCxnSpPr>
        <p:spPr bwMode="auto">
          <a:xfrm>
            <a:off x="5600700" y="5005409"/>
            <a:ext cx="495300" cy="0"/>
          </a:xfrm>
          <a:prstGeom prst="straightConnector1">
            <a:avLst/>
          </a:prstGeom>
          <a:noFill/>
          <a:ln w="9525">
            <a:solidFill>
              <a:srgbClr val="000000"/>
            </a:solidFill>
            <a:round/>
            <a:headEnd/>
            <a:tailEnd type="triangle" w="med" len="med"/>
          </a:ln>
          <a:effectLst/>
        </p:spPr>
      </p:cxnSp>
      <p:graphicFrame>
        <p:nvGraphicFramePr>
          <p:cNvPr id="42" name="Object 41"/>
          <p:cNvGraphicFramePr>
            <a:graphicFrameLocks noChangeAspect="1"/>
          </p:cNvGraphicFramePr>
          <p:nvPr/>
        </p:nvGraphicFramePr>
        <p:xfrm>
          <a:off x="3025776" y="857250"/>
          <a:ext cx="1952625" cy="763588"/>
        </p:xfrm>
        <a:graphic>
          <a:graphicData uri="http://schemas.openxmlformats.org/presentationml/2006/ole">
            <mc:AlternateContent xmlns:mc="http://schemas.openxmlformats.org/markup-compatibility/2006">
              <mc:Choice xmlns:v="urn:schemas-microsoft-com:vml" Requires="v">
                <p:oleObj spid="_x0000_s57347" name="Equation" r:id="rId7" imgW="1168200" imgH="431640" progId="Equation.DSMT4">
                  <p:embed/>
                </p:oleObj>
              </mc:Choice>
              <mc:Fallback>
                <p:oleObj name="Equation" r:id="rId7" imgW="1168200" imgH="431640" progId="Equation.DSMT4">
                  <p:embed/>
                  <p:pic>
                    <p:nvPicPr>
                      <p:cNvPr id="42"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5776" y="857250"/>
                        <a:ext cx="1952625"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177800" y="3910019"/>
            <a:ext cx="2774950" cy="1500198"/>
            <a:chOff x="1900" y="9120"/>
            <a:chExt cx="4370" cy="1830"/>
          </a:xfrm>
        </p:grpSpPr>
        <p:cxnSp>
          <p:nvCxnSpPr>
            <p:cNvPr id="6150" name="AutoShape 6"/>
            <p:cNvCxnSpPr>
              <a:cxnSpLocks noChangeShapeType="1"/>
            </p:cNvCxnSpPr>
            <p:nvPr/>
          </p:nvCxnSpPr>
          <p:spPr bwMode="auto">
            <a:xfrm flipV="1">
              <a:off x="3075" y="9210"/>
              <a:ext cx="0" cy="1605"/>
            </a:xfrm>
            <a:prstGeom prst="straightConnector1">
              <a:avLst/>
            </a:prstGeom>
            <a:noFill/>
            <a:ln w="9525">
              <a:solidFill>
                <a:srgbClr val="0070C0"/>
              </a:solidFill>
              <a:round/>
              <a:headEnd/>
              <a:tailEnd type="triangle" w="med" len="med"/>
            </a:ln>
          </p:spPr>
        </p:cxnSp>
        <p:cxnSp>
          <p:nvCxnSpPr>
            <p:cNvPr id="6151" name="AutoShape 7"/>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6152" name="Text Box 8"/>
            <p:cNvSpPr txBox="1">
              <a:spLocks noChangeArrowheads="1"/>
            </p:cNvSpPr>
            <p:nvPr/>
          </p:nvSpPr>
          <p:spPr bwMode="auto">
            <a:xfrm>
              <a:off x="3135" y="9120"/>
              <a:ext cx="72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153" name="AutoShape 9"/>
            <p:cNvCxnSpPr>
              <a:cxnSpLocks noChangeShapeType="1"/>
            </p:cNvCxnSpPr>
            <p:nvPr/>
          </p:nvCxnSpPr>
          <p:spPr bwMode="auto">
            <a:xfrm flipV="1">
              <a:off x="3075" y="10012"/>
              <a:ext cx="0" cy="510"/>
            </a:xfrm>
            <a:prstGeom prst="straightConnector1">
              <a:avLst/>
            </a:prstGeom>
            <a:noFill/>
            <a:ln w="28575">
              <a:solidFill>
                <a:srgbClr val="0070C0"/>
              </a:solidFill>
              <a:round/>
              <a:headEnd/>
              <a:tailEnd type="oval" w="med" len="med"/>
            </a:ln>
          </p:spPr>
        </p:cxnSp>
        <p:cxnSp>
          <p:nvCxnSpPr>
            <p:cNvPr id="6154" name="AutoShape 10"/>
            <p:cNvCxnSpPr>
              <a:cxnSpLocks noChangeShapeType="1"/>
            </p:cNvCxnSpPr>
            <p:nvPr/>
          </p:nvCxnSpPr>
          <p:spPr bwMode="auto">
            <a:xfrm flipV="1">
              <a:off x="3555" y="10005"/>
              <a:ext cx="0" cy="510"/>
            </a:xfrm>
            <a:prstGeom prst="straightConnector1">
              <a:avLst/>
            </a:prstGeom>
            <a:noFill/>
            <a:ln w="28575">
              <a:solidFill>
                <a:srgbClr val="0070C0"/>
              </a:solidFill>
              <a:round/>
              <a:headEnd/>
              <a:tailEnd type="oval" w="med" len="med"/>
            </a:ln>
          </p:spPr>
        </p:cxnSp>
        <p:cxnSp>
          <p:nvCxnSpPr>
            <p:cNvPr id="6155" name="AutoShape 11"/>
            <p:cNvCxnSpPr>
              <a:cxnSpLocks noChangeShapeType="1"/>
            </p:cNvCxnSpPr>
            <p:nvPr/>
          </p:nvCxnSpPr>
          <p:spPr bwMode="auto">
            <a:xfrm flipV="1">
              <a:off x="4020" y="10006"/>
              <a:ext cx="0" cy="510"/>
            </a:xfrm>
            <a:prstGeom prst="straightConnector1">
              <a:avLst/>
            </a:prstGeom>
            <a:noFill/>
            <a:ln w="28575">
              <a:solidFill>
                <a:srgbClr val="0070C0"/>
              </a:solidFill>
              <a:round/>
              <a:headEnd/>
              <a:tailEnd type="oval" w="med" len="med"/>
            </a:ln>
          </p:spPr>
        </p:cxnSp>
        <p:cxnSp>
          <p:nvCxnSpPr>
            <p:cNvPr id="6156" name="AutoShape 12"/>
            <p:cNvCxnSpPr>
              <a:cxnSpLocks noChangeShapeType="1"/>
            </p:cNvCxnSpPr>
            <p:nvPr/>
          </p:nvCxnSpPr>
          <p:spPr bwMode="auto">
            <a:xfrm flipV="1">
              <a:off x="4485" y="10005"/>
              <a:ext cx="0" cy="510"/>
            </a:xfrm>
            <a:prstGeom prst="straightConnector1">
              <a:avLst/>
            </a:prstGeom>
            <a:noFill/>
            <a:ln w="28575">
              <a:solidFill>
                <a:srgbClr val="0070C0"/>
              </a:solidFill>
              <a:round/>
              <a:headEnd/>
              <a:tailEnd type="oval" w="med" len="med"/>
            </a:ln>
          </p:spPr>
        </p:cxnSp>
        <p:cxnSp>
          <p:nvCxnSpPr>
            <p:cNvPr id="6157" name="AutoShape 13"/>
            <p:cNvCxnSpPr>
              <a:cxnSpLocks noChangeShapeType="1"/>
            </p:cNvCxnSpPr>
            <p:nvPr/>
          </p:nvCxnSpPr>
          <p:spPr bwMode="auto">
            <a:xfrm flipV="1">
              <a:off x="4935" y="10020"/>
              <a:ext cx="0" cy="510"/>
            </a:xfrm>
            <a:prstGeom prst="straightConnector1">
              <a:avLst/>
            </a:prstGeom>
            <a:noFill/>
            <a:ln w="28575">
              <a:solidFill>
                <a:srgbClr val="0070C0"/>
              </a:solidFill>
              <a:round/>
              <a:headEnd/>
              <a:tailEnd type="oval" w="med" len="med"/>
            </a:ln>
          </p:spPr>
        </p:cxnSp>
        <p:sp>
          <p:nvSpPr>
            <p:cNvPr id="6158" name="Text Box 14"/>
            <p:cNvSpPr txBox="1">
              <a:spLocks noChangeArrowheads="1"/>
            </p:cNvSpPr>
            <p:nvPr/>
          </p:nvSpPr>
          <p:spPr bwMode="auto">
            <a:xfrm>
              <a:off x="1900" y="10605"/>
              <a:ext cx="437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n</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159" name="Text Box 15"/>
            <p:cNvSpPr txBox="1">
              <a:spLocks noChangeArrowheads="1"/>
            </p:cNvSpPr>
            <p:nvPr/>
          </p:nvSpPr>
          <p:spPr bwMode="auto">
            <a:xfrm>
              <a:off x="2578" y="9826"/>
              <a:ext cx="417" cy="31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pSp>
        <p:nvGrpSpPr>
          <p:cNvPr id="4" name="Group 38"/>
          <p:cNvGrpSpPr>
            <a:grpSpLocks/>
          </p:cNvGrpSpPr>
          <p:nvPr/>
        </p:nvGrpSpPr>
        <p:grpSpPr bwMode="auto">
          <a:xfrm>
            <a:off x="164880" y="5561877"/>
            <a:ext cx="2774950" cy="1162050"/>
            <a:chOff x="1900" y="9120"/>
            <a:chExt cx="4370" cy="1830"/>
          </a:xfrm>
        </p:grpSpPr>
        <p:sp>
          <p:nvSpPr>
            <p:cNvPr id="6183" name="Text Box 39"/>
            <p:cNvSpPr txBox="1">
              <a:spLocks noChangeArrowheads="1"/>
            </p:cNvSpPr>
            <p:nvPr/>
          </p:nvSpPr>
          <p:spPr bwMode="auto">
            <a:xfrm>
              <a:off x="1900" y="10605"/>
              <a:ext cx="437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n</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184" name="AutoShape 40"/>
            <p:cNvCxnSpPr>
              <a:cxnSpLocks noChangeShapeType="1"/>
            </p:cNvCxnSpPr>
            <p:nvPr/>
          </p:nvCxnSpPr>
          <p:spPr bwMode="auto">
            <a:xfrm flipV="1">
              <a:off x="3075" y="9210"/>
              <a:ext cx="0" cy="1605"/>
            </a:xfrm>
            <a:prstGeom prst="straightConnector1">
              <a:avLst/>
            </a:prstGeom>
            <a:noFill/>
            <a:ln w="9525">
              <a:solidFill>
                <a:srgbClr val="0070C0"/>
              </a:solidFill>
              <a:round/>
              <a:headEnd/>
              <a:tailEnd type="triangle" w="med" len="med"/>
            </a:ln>
          </p:spPr>
        </p:cxnSp>
        <p:cxnSp>
          <p:nvCxnSpPr>
            <p:cNvPr id="6185"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6186" name="Text Box 42"/>
            <p:cNvSpPr txBox="1">
              <a:spLocks noChangeArrowheads="1"/>
            </p:cNvSpPr>
            <p:nvPr/>
          </p:nvSpPr>
          <p:spPr bwMode="auto">
            <a:xfrm>
              <a:off x="3135" y="9120"/>
              <a:ext cx="72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h(n)</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187" name="AutoShape 43"/>
            <p:cNvCxnSpPr>
              <a:cxnSpLocks noChangeShapeType="1"/>
            </p:cNvCxnSpPr>
            <p:nvPr/>
          </p:nvCxnSpPr>
          <p:spPr bwMode="auto">
            <a:xfrm flipV="1">
              <a:off x="3075" y="10005"/>
              <a:ext cx="0" cy="510"/>
            </a:xfrm>
            <a:prstGeom prst="straightConnector1">
              <a:avLst/>
            </a:prstGeom>
            <a:noFill/>
            <a:ln w="28575">
              <a:solidFill>
                <a:srgbClr val="0070C0"/>
              </a:solidFill>
              <a:round/>
              <a:headEnd/>
              <a:tailEnd type="oval" w="med" len="med"/>
            </a:ln>
          </p:spPr>
        </p:cxnSp>
        <p:cxnSp>
          <p:nvCxnSpPr>
            <p:cNvPr id="6188" name="AutoShape 44"/>
            <p:cNvCxnSpPr>
              <a:cxnSpLocks noChangeShapeType="1"/>
            </p:cNvCxnSpPr>
            <p:nvPr/>
          </p:nvCxnSpPr>
          <p:spPr bwMode="auto">
            <a:xfrm flipV="1">
              <a:off x="3555" y="10125"/>
              <a:ext cx="0" cy="390"/>
            </a:xfrm>
            <a:prstGeom prst="straightConnector1">
              <a:avLst/>
            </a:prstGeom>
            <a:noFill/>
            <a:ln w="28575">
              <a:solidFill>
                <a:srgbClr val="0070C0"/>
              </a:solidFill>
              <a:round/>
              <a:headEnd/>
              <a:tailEnd type="oval" w="med" len="med"/>
            </a:ln>
          </p:spPr>
        </p:cxnSp>
        <p:cxnSp>
          <p:nvCxnSpPr>
            <p:cNvPr id="6189" name="AutoShape 45"/>
            <p:cNvCxnSpPr>
              <a:cxnSpLocks noChangeShapeType="1"/>
            </p:cNvCxnSpPr>
            <p:nvPr/>
          </p:nvCxnSpPr>
          <p:spPr bwMode="auto">
            <a:xfrm flipV="1">
              <a:off x="4020" y="10275"/>
              <a:ext cx="0" cy="225"/>
            </a:xfrm>
            <a:prstGeom prst="straightConnector1">
              <a:avLst/>
            </a:prstGeom>
            <a:noFill/>
            <a:ln w="28575">
              <a:solidFill>
                <a:srgbClr val="0070C0"/>
              </a:solidFill>
              <a:round/>
              <a:headEnd/>
              <a:tailEnd type="oval" w="med" len="med"/>
            </a:ln>
          </p:spPr>
        </p:cxnSp>
        <p:cxnSp>
          <p:nvCxnSpPr>
            <p:cNvPr id="6190" name="AutoShape 46"/>
            <p:cNvCxnSpPr>
              <a:cxnSpLocks noChangeShapeType="1"/>
            </p:cNvCxnSpPr>
            <p:nvPr/>
          </p:nvCxnSpPr>
          <p:spPr bwMode="auto">
            <a:xfrm flipV="1">
              <a:off x="4485" y="10350"/>
              <a:ext cx="0" cy="165"/>
            </a:xfrm>
            <a:prstGeom prst="straightConnector1">
              <a:avLst/>
            </a:prstGeom>
            <a:noFill/>
            <a:ln w="28575">
              <a:solidFill>
                <a:srgbClr val="0070C0"/>
              </a:solidFill>
              <a:round/>
              <a:headEnd/>
              <a:tailEnd type="oval" w="med" len="med"/>
            </a:ln>
          </p:spPr>
        </p:cxnSp>
        <p:sp>
          <p:nvSpPr>
            <p:cNvPr id="6192" name="Text Box 48"/>
            <p:cNvSpPr txBox="1">
              <a:spLocks noChangeArrowheads="1"/>
            </p:cNvSpPr>
            <p:nvPr/>
          </p:nvSpPr>
          <p:spPr bwMode="auto">
            <a:xfrm>
              <a:off x="2597" y="9849"/>
              <a:ext cx="417" cy="41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cxnSp>
        <p:nvCxnSpPr>
          <p:cNvPr id="98" name="AutoShape 16"/>
          <p:cNvCxnSpPr>
            <a:cxnSpLocks noChangeShapeType="1"/>
          </p:cNvCxnSpPr>
          <p:nvPr/>
        </p:nvCxnSpPr>
        <p:spPr bwMode="auto">
          <a:xfrm>
            <a:off x="5600700" y="6357958"/>
            <a:ext cx="495300" cy="0"/>
          </a:xfrm>
          <a:prstGeom prst="straightConnector1">
            <a:avLst/>
          </a:prstGeom>
          <a:noFill/>
          <a:ln w="9525">
            <a:solidFill>
              <a:srgbClr val="000000"/>
            </a:solidFill>
            <a:round/>
            <a:headEnd/>
            <a:tailEnd type="triangle" w="med" len="med"/>
          </a:ln>
          <a:effectLst/>
        </p:spPr>
      </p:cxnSp>
      <p:grpSp>
        <p:nvGrpSpPr>
          <p:cNvPr id="5" name="Group 5"/>
          <p:cNvGrpSpPr>
            <a:grpSpLocks/>
          </p:cNvGrpSpPr>
          <p:nvPr/>
        </p:nvGrpSpPr>
        <p:grpSpPr bwMode="auto">
          <a:xfrm>
            <a:off x="7748613" y="3883998"/>
            <a:ext cx="2774950" cy="1488721"/>
            <a:chOff x="1940" y="9120"/>
            <a:chExt cx="4370" cy="1816"/>
          </a:xfrm>
        </p:grpSpPr>
        <p:cxnSp>
          <p:nvCxnSpPr>
            <p:cNvPr id="55" name="AutoShape 6"/>
            <p:cNvCxnSpPr>
              <a:cxnSpLocks noChangeShapeType="1"/>
            </p:cNvCxnSpPr>
            <p:nvPr/>
          </p:nvCxnSpPr>
          <p:spPr bwMode="auto">
            <a:xfrm flipV="1">
              <a:off x="3075" y="9210"/>
              <a:ext cx="0" cy="1605"/>
            </a:xfrm>
            <a:prstGeom prst="straightConnector1">
              <a:avLst/>
            </a:prstGeom>
            <a:noFill/>
            <a:ln w="9525">
              <a:solidFill>
                <a:srgbClr val="0070C0"/>
              </a:solidFill>
              <a:round/>
              <a:headEnd/>
              <a:tailEnd type="triangle" w="med" len="med"/>
            </a:ln>
          </p:spPr>
        </p:cxnSp>
        <p:cxnSp>
          <p:nvCxnSpPr>
            <p:cNvPr id="56" name="AutoShape 7"/>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57" name="Text Box 8"/>
            <p:cNvSpPr txBox="1">
              <a:spLocks noChangeArrowheads="1"/>
            </p:cNvSpPr>
            <p:nvPr/>
          </p:nvSpPr>
          <p:spPr bwMode="auto">
            <a:xfrm>
              <a:off x="3135" y="9120"/>
              <a:ext cx="72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x(k)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58" name="AutoShape 9"/>
            <p:cNvCxnSpPr>
              <a:cxnSpLocks noChangeShapeType="1"/>
            </p:cNvCxnSpPr>
            <p:nvPr/>
          </p:nvCxnSpPr>
          <p:spPr bwMode="auto">
            <a:xfrm flipV="1">
              <a:off x="3096" y="10012"/>
              <a:ext cx="0" cy="510"/>
            </a:xfrm>
            <a:prstGeom prst="straightConnector1">
              <a:avLst/>
            </a:prstGeom>
            <a:noFill/>
            <a:ln w="28575">
              <a:solidFill>
                <a:srgbClr val="0070C0"/>
              </a:solidFill>
              <a:round/>
              <a:headEnd/>
              <a:tailEnd type="oval" w="med" len="med"/>
            </a:ln>
          </p:spPr>
        </p:cxnSp>
        <p:cxnSp>
          <p:nvCxnSpPr>
            <p:cNvPr id="59" name="AutoShape 10"/>
            <p:cNvCxnSpPr>
              <a:cxnSpLocks noChangeShapeType="1"/>
            </p:cNvCxnSpPr>
            <p:nvPr/>
          </p:nvCxnSpPr>
          <p:spPr bwMode="auto">
            <a:xfrm flipV="1">
              <a:off x="3555" y="10005"/>
              <a:ext cx="0" cy="510"/>
            </a:xfrm>
            <a:prstGeom prst="straightConnector1">
              <a:avLst/>
            </a:prstGeom>
            <a:noFill/>
            <a:ln w="28575">
              <a:solidFill>
                <a:srgbClr val="0070C0"/>
              </a:solidFill>
              <a:round/>
              <a:headEnd/>
              <a:tailEnd type="oval" w="med" len="med"/>
            </a:ln>
          </p:spPr>
        </p:cxnSp>
        <p:cxnSp>
          <p:nvCxnSpPr>
            <p:cNvPr id="60" name="AutoShape 11"/>
            <p:cNvCxnSpPr>
              <a:cxnSpLocks noChangeShapeType="1"/>
            </p:cNvCxnSpPr>
            <p:nvPr/>
          </p:nvCxnSpPr>
          <p:spPr bwMode="auto">
            <a:xfrm flipV="1">
              <a:off x="4020" y="10006"/>
              <a:ext cx="0" cy="510"/>
            </a:xfrm>
            <a:prstGeom prst="straightConnector1">
              <a:avLst/>
            </a:prstGeom>
            <a:noFill/>
            <a:ln w="28575">
              <a:solidFill>
                <a:srgbClr val="0070C0"/>
              </a:solidFill>
              <a:round/>
              <a:headEnd/>
              <a:tailEnd type="oval" w="med" len="med"/>
            </a:ln>
          </p:spPr>
        </p:cxnSp>
        <p:cxnSp>
          <p:nvCxnSpPr>
            <p:cNvPr id="61" name="AutoShape 12"/>
            <p:cNvCxnSpPr>
              <a:cxnSpLocks noChangeShapeType="1"/>
            </p:cNvCxnSpPr>
            <p:nvPr/>
          </p:nvCxnSpPr>
          <p:spPr bwMode="auto">
            <a:xfrm flipV="1">
              <a:off x="4485" y="10005"/>
              <a:ext cx="0" cy="510"/>
            </a:xfrm>
            <a:prstGeom prst="straightConnector1">
              <a:avLst/>
            </a:prstGeom>
            <a:noFill/>
            <a:ln w="28575">
              <a:solidFill>
                <a:srgbClr val="0070C0"/>
              </a:solidFill>
              <a:round/>
              <a:headEnd/>
              <a:tailEnd type="oval" w="med" len="med"/>
            </a:ln>
          </p:spPr>
        </p:cxnSp>
        <p:cxnSp>
          <p:nvCxnSpPr>
            <p:cNvPr id="62" name="AutoShape 13"/>
            <p:cNvCxnSpPr>
              <a:cxnSpLocks noChangeShapeType="1"/>
            </p:cNvCxnSpPr>
            <p:nvPr/>
          </p:nvCxnSpPr>
          <p:spPr bwMode="auto">
            <a:xfrm flipV="1">
              <a:off x="4935" y="10020"/>
              <a:ext cx="0" cy="510"/>
            </a:xfrm>
            <a:prstGeom prst="straightConnector1">
              <a:avLst/>
            </a:prstGeom>
            <a:noFill/>
            <a:ln w="28575">
              <a:solidFill>
                <a:srgbClr val="0070C0"/>
              </a:solidFill>
              <a:round/>
              <a:headEnd/>
              <a:tailEnd type="oval" w="med" len="med"/>
            </a:ln>
          </p:spPr>
        </p:cxnSp>
        <p:sp>
          <p:nvSpPr>
            <p:cNvPr id="63" name="Text Box 14"/>
            <p:cNvSpPr txBox="1">
              <a:spLocks noChangeArrowheads="1"/>
            </p:cNvSpPr>
            <p:nvPr/>
          </p:nvSpPr>
          <p:spPr bwMode="auto">
            <a:xfrm>
              <a:off x="1940" y="10591"/>
              <a:ext cx="437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64" name="Text Box 15"/>
            <p:cNvSpPr txBox="1">
              <a:spLocks noChangeArrowheads="1"/>
            </p:cNvSpPr>
            <p:nvPr/>
          </p:nvSpPr>
          <p:spPr bwMode="auto">
            <a:xfrm>
              <a:off x="2578" y="9826"/>
              <a:ext cx="417" cy="31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pSp>
        <p:nvGrpSpPr>
          <p:cNvPr id="6" name="Group 38"/>
          <p:cNvGrpSpPr>
            <a:grpSpLocks/>
          </p:cNvGrpSpPr>
          <p:nvPr/>
        </p:nvGrpSpPr>
        <p:grpSpPr bwMode="auto">
          <a:xfrm>
            <a:off x="7722032" y="5500702"/>
            <a:ext cx="2774950" cy="1162050"/>
            <a:chOff x="1900" y="9120"/>
            <a:chExt cx="4370" cy="1830"/>
          </a:xfrm>
        </p:grpSpPr>
        <p:sp>
          <p:nvSpPr>
            <p:cNvPr id="66" name="Text Box 39"/>
            <p:cNvSpPr txBox="1">
              <a:spLocks noChangeArrowheads="1"/>
            </p:cNvSpPr>
            <p:nvPr/>
          </p:nvSpPr>
          <p:spPr bwMode="auto">
            <a:xfrm>
              <a:off x="1900" y="10605"/>
              <a:ext cx="437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7" name="AutoShape 40"/>
            <p:cNvCxnSpPr>
              <a:cxnSpLocks noChangeShapeType="1"/>
            </p:cNvCxnSpPr>
            <p:nvPr/>
          </p:nvCxnSpPr>
          <p:spPr bwMode="auto">
            <a:xfrm flipV="1">
              <a:off x="3075" y="9210"/>
              <a:ext cx="0" cy="1605"/>
            </a:xfrm>
            <a:prstGeom prst="straightConnector1">
              <a:avLst/>
            </a:prstGeom>
            <a:noFill/>
            <a:ln w="9525">
              <a:solidFill>
                <a:srgbClr val="0070C0"/>
              </a:solidFill>
              <a:round/>
              <a:headEnd/>
              <a:tailEnd type="triangle" w="med" len="med"/>
            </a:ln>
          </p:spPr>
        </p:cxnSp>
        <p:cxnSp>
          <p:nvCxnSpPr>
            <p:cNvPr id="68"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69" name="Text Box 42"/>
            <p:cNvSpPr txBox="1">
              <a:spLocks noChangeArrowheads="1"/>
            </p:cNvSpPr>
            <p:nvPr/>
          </p:nvSpPr>
          <p:spPr bwMode="auto">
            <a:xfrm>
              <a:off x="3135" y="9120"/>
              <a:ext cx="72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h(k)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70" name="AutoShape 43"/>
            <p:cNvCxnSpPr>
              <a:cxnSpLocks noChangeShapeType="1"/>
            </p:cNvCxnSpPr>
            <p:nvPr/>
          </p:nvCxnSpPr>
          <p:spPr bwMode="auto">
            <a:xfrm flipV="1">
              <a:off x="3075" y="10005"/>
              <a:ext cx="0" cy="510"/>
            </a:xfrm>
            <a:prstGeom prst="straightConnector1">
              <a:avLst/>
            </a:prstGeom>
            <a:noFill/>
            <a:ln w="28575">
              <a:solidFill>
                <a:srgbClr val="0070C0"/>
              </a:solidFill>
              <a:round/>
              <a:headEnd/>
              <a:tailEnd type="oval" w="med" len="med"/>
            </a:ln>
          </p:spPr>
        </p:cxnSp>
        <p:cxnSp>
          <p:nvCxnSpPr>
            <p:cNvPr id="71" name="AutoShape 44"/>
            <p:cNvCxnSpPr>
              <a:cxnSpLocks noChangeShapeType="1"/>
            </p:cNvCxnSpPr>
            <p:nvPr/>
          </p:nvCxnSpPr>
          <p:spPr bwMode="auto">
            <a:xfrm flipV="1">
              <a:off x="3555" y="10125"/>
              <a:ext cx="0" cy="390"/>
            </a:xfrm>
            <a:prstGeom prst="straightConnector1">
              <a:avLst/>
            </a:prstGeom>
            <a:noFill/>
            <a:ln w="28575">
              <a:solidFill>
                <a:srgbClr val="0070C0"/>
              </a:solidFill>
              <a:round/>
              <a:headEnd/>
              <a:tailEnd type="oval" w="med" len="med"/>
            </a:ln>
          </p:spPr>
        </p:cxnSp>
        <p:cxnSp>
          <p:nvCxnSpPr>
            <p:cNvPr id="72" name="AutoShape 45"/>
            <p:cNvCxnSpPr>
              <a:cxnSpLocks noChangeShapeType="1"/>
            </p:cNvCxnSpPr>
            <p:nvPr/>
          </p:nvCxnSpPr>
          <p:spPr bwMode="auto">
            <a:xfrm flipV="1">
              <a:off x="4020" y="10275"/>
              <a:ext cx="0" cy="225"/>
            </a:xfrm>
            <a:prstGeom prst="straightConnector1">
              <a:avLst/>
            </a:prstGeom>
            <a:noFill/>
            <a:ln w="28575">
              <a:solidFill>
                <a:srgbClr val="0070C0"/>
              </a:solidFill>
              <a:round/>
              <a:headEnd/>
              <a:tailEnd type="oval" w="med" len="med"/>
            </a:ln>
          </p:spPr>
        </p:cxnSp>
        <p:cxnSp>
          <p:nvCxnSpPr>
            <p:cNvPr id="73" name="AutoShape 46"/>
            <p:cNvCxnSpPr>
              <a:cxnSpLocks noChangeShapeType="1"/>
            </p:cNvCxnSpPr>
            <p:nvPr/>
          </p:nvCxnSpPr>
          <p:spPr bwMode="auto">
            <a:xfrm flipV="1">
              <a:off x="4485" y="10350"/>
              <a:ext cx="0" cy="165"/>
            </a:xfrm>
            <a:prstGeom prst="straightConnector1">
              <a:avLst/>
            </a:prstGeom>
            <a:noFill/>
            <a:ln w="28575">
              <a:solidFill>
                <a:srgbClr val="0070C0"/>
              </a:solidFill>
              <a:round/>
              <a:headEnd/>
              <a:tailEnd type="oval" w="med" len="med"/>
            </a:ln>
          </p:spPr>
        </p:cxnSp>
        <p:sp>
          <p:nvSpPr>
            <p:cNvPr id="74" name="Text Box 48"/>
            <p:cNvSpPr txBox="1">
              <a:spLocks noChangeArrowheads="1"/>
            </p:cNvSpPr>
            <p:nvPr/>
          </p:nvSpPr>
          <p:spPr bwMode="auto">
            <a:xfrm>
              <a:off x="2597" y="9849"/>
              <a:ext cx="417" cy="41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5476006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6321"/>
                                        </p:tgtEl>
                                        <p:attrNameLst>
                                          <p:attrName>style.visibility</p:attrName>
                                        </p:attrNameLst>
                                      </p:cBhvr>
                                      <p:to>
                                        <p:strVal val="visible"/>
                                      </p:to>
                                    </p:set>
                                    <p:animEffect transition="in" filter="blinds(horizontal)">
                                      <p:cBhvr>
                                        <p:cTn id="12" dur="500"/>
                                        <p:tgtEl>
                                          <p:spTgt spid="563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6323"/>
                                        </p:tgtEl>
                                        <p:attrNameLst>
                                          <p:attrName>style.visibility</p:attrName>
                                        </p:attrNameLst>
                                      </p:cBhvr>
                                      <p:to>
                                        <p:strVal val="visible"/>
                                      </p:to>
                                    </p:set>
                                    <p:animEffect transition="in" filter="blinds(horizontal)">
                                      <p:cBhvr>
                                        <p:cTn id="27" dur="500"/>
                                        <p:tgtEl>
                                          <p:spTgt spid="563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6336"/>
                                        </p:tgtEl>
                                        <p:attrNameLst>
                                          <p:attrName>style.visibility</p:attrName>
                                        </p:attrNameLst>
                                      </p:cBhvr>
                                      <p:to>
                                        <p:strVal val="visible"/>
                                      </p:to>
                                    </p:set>
                                    <p:animEffect transition="in" filter="blinds(horizontal)">
                                      <p:cBhvr>
                                        <p:cTn id="52" dur="500"/>
                                        <p:tgtEl>
                                          <p:spTgt spid="5633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blinds(horizontal)">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98"/>
                                        </p:tgtEl>
                                        <p:attrNameLst>
                                          <p:attrName>style.visibility</p:attrName>
                                        </p:attrNameLst>
                                      </p:cBhvr>
                                      <p:to>
                                        <p:strVal val="visible"/>
                                      </p:to>
                                    </p:set>
                                    <p:animEffect transition="in" filter="blinds(horizontal)">
                                      <p:cBhvr>
                                        <p:cTn id="67" dur="500"/>
                                        <p:tgtEl>
                                          <p:spTgt spid="9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blinds(horizontal)">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pPr>
              <a:buNone/>
            </a:pPr>
            <a:r>
              <a:rPr lang="pt-BR"/>
              <a:t>	- Cố định x(k) khi đó k nằm trong khoảng                  .</a:t>
            </a:r>
          </a:p>
          <a:p>
            <a:pPr>
              <a:buNone/>
            </a:pPr>
            <a:r>
              <a:rPr lang="pt-BR"/>
              <a:t>	-  Khi đó biểu thức xác định y(n) được viết lại:</a:t>
            </a:r>
            <a:endParaRPr lang="vi-VN"/>
          </a:p>
          <a:p>
            <a:pPr>
              <a:buNone/>
            </a:pPr>
            <a:r>
              <a:rPr lang="en-US"/>
              <a:t>			 </a:t>
            </a:r>
            <a:endParaRPr lang="vi-VN"/>
          </a:p>
          <a:p>
            <a:pPr>
              <a:buNone/>
            </a:pPr>
            <a:r>
              <a:rPr lang="pt-BR"/>
              <a:t>	</a:t>
            </a:r>
          </a:p>
          <a:p>
            <a:pPr>
              <a:buNone/>
            </a:pPr>
            <a:r>
              <a:rPr lang="pt-BR"/>
              <a:t>	</a:t>
            </a:r>
            <a:r>
              <a:rPr lang="pt-BR" b="1"/>
              <a:t>+ Bước 2:</a:t>
            </a:r>
            <a:r>
              <a:rPr lang="pt-BR"/>
              <a:t> Quay h(k) đối xứng qua trục tung để thu được h(-k), tương ứng với n=0.</a:t>
            </a:r>
          </a:p>
          <a:p>
            <a:pPr>
              <a:buNone/>
            </a:pPr>
            <a:r>
              <a:rPr lang="pt-BR"/>
              <a:t>									 </a:t>
            </a:r>
          </a:p>
          <a:p>
            <a:pPr>
              <a:buNone/>
            </a:pPr>
            <a:endParaRPr lang="pt-BR"/>
          </a:p>
          <a:p>
            <a:pPr>
              <a:buNone/>
            </a:pPr>
            <a:endParaRPr lang="pt-BR"/>
          </a:p>
          <a:p>
            <a:pPr>
              <a:buNone/>
            </a:pPr>
            <a:r>
              <a:rPr lang="pt-BR"/>
              <a:t>							   </a:t>
            </a:r>
          </a:p>
          <a:p>
            <a:pPr>
              <a:buNone/>
            </a:pPr>
            <a:r>
              <a:rPr lang="pt-BR"/>
              <a:t>	</a:t>
            </a:r>
            <a:r>
              <a:rPr lang="pt-BR" b="1"/>
              <a:t>+ Bước 3: </a:t>
            </a:r>
            <a:r>
              <a:rPr lang="pt-BR"/>
              <a:t>Dịch h(-k) theo từng giá trị n, nếu n&gt;0 dịch về bên phải, nếu n &lt; 0 dịch về bên trái.</a:t>
            </a:r>
          </a:p>
          <a:p>
            <a:pPr>
              <a:buNone/>
            </a:pPr>
            <a:r>
              <a:rPr lang="en-US"/>
              <a:t>									   </a:t>
            </a:r>
          </a:p>
          <a:p>
            <a:pPr>
              <a:buNone/>
            </a:pPr>
            <a:endParaRPr lang="en-US"/>
          </a:p>
          <a:p>
            <a:pPr>
              <a:buNone/>
            </a:pPr>
            <a:r>
              <a:rPr lang="en-US"/>
              <a:t>							</a:t>
            </a:r>
          </a:p>
          <a:p>
            <a:pPr>
              <a:buNone/>
            </a:pPr>
            <a:r>
              <a:rPr lang="en-US"/>
              <a:t>							       </a:t>
            </a:r>
          </a:p>
          <a:p>
            <a:pPr>
              <a:buNone/>
            </a:pPr>
            <a:r>
              <a:rPr lang="en-US"/>
              <a:t>	</a:t>
            </a:r>
            <a:r>
              <a:rPr lang="en-US" err="1"/>
              <a:t>Vậy</a:t>
            </a:r>
            <a:r>
              <a:rPr lang="en-US"/>
              <a:t> </a:t>
            </a:r>
            <a:r>
              <a:rPr lang="en-US" err="1"/>
              <a:t>với</a:t>
            </a:r>
            <a:r>
              <a:rPr lang="en-US"/>
              <a:t> n &lt;0 y(n) = 0  </a:t>
            </a:r>
            <a:endParaRPr lang="pt-BR"/>
          </a:p>
        </p:txBody>
      </p:sp>
      <p:sp>
        <p:nvSpPr>
          <p:cNvPr id="5529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5297" name="Object 1"/>
          <p:cNvGraphicFramePr>
            <a:graphicFrameLocks noChangeAspect="1"/>
          </p:cNvGraphicFramePr>
          <p:nvPr/>
        </p:nvGraphicFramePr>
        <p:xfrm>
          <a:off x="7167570" y="-24"/>
          <a:ext cx="1285884" cy="500066"/>
        </p:xfrm>
        <a:graphic>
          <a:graphicData uri="http://schemas.openxmlformats.org/presentationml/2006/ole">
            <mc:AlternateContent xmlns:mc="http://schemas.openxmlformats.org/markup-compatibility/2006">
              <mc:Choice xmlns:v="urn:schemas-microsoft-com:vml" Requires="v">
                <p:oleObj spid="_x0000_s58369" name="Equation" r:id="rId4" imgW="571252" imgH="253890" progId="Equation.DSMT4">
                  <p:embed/>
                </p:oleObj>
              </mc:Choice>
              <mc:Fallback>
                <p:oleObj name="Equation" r:id="rId4" imgW="571252" imgH="253890" progId="Equation.DSMT4">
                  <p:embed/>
                  <p:pic>
                    <p:nvPicPr>
                      <p:cNvPr id="5529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7570" y="-24"/>
                        <a:ext cx="1285884"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5299" name="Object 3"/>
          <p:cNvGraphicFramePr>
            <a:graphicFrameLocks noChangeAspect="1"/>
          </p:cNvGraphicFramePr>
          <p:nvPr/>
        </p:nvGraphicFramePr>
        <p:xfrm>
          <a:off x="3189289" y="838200"/>
          <a:ext cx="6491287" cy="838200"/>
        </p:xfrm>
        <a:graphic>
          <a:graphicData uri="http://schemas.openxmlformats.org/presentationml/2006/ole">
            <mc:AlternateContent xmlns:mc="http://schemas.openxmlformats.org/markup-compatibility/2006">
              <mc:Choice xmlns:v="urn:schemas-microsoft-com:vml" Requires="v">
                <p:oleObj spid="_x0000_s58370" name="Equation" r:id="rId6" imgW="3390840" imgH="431640" progId="Equation.DSMT4">
                  <p:embed/>
                </p:oleObj>
              </mc:Choice>
              <mc:Fallback>
                <p:oleObj name="Equation" r:id="rId6" imgW="3390840" imgH="431640" progId="Equation.DSMT4">
                  <p:embed/>
                  <p:pic>
                    <p:nvPicPr>
                      <p:cNvPr id="552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9289" y="838200"/>
                        <a:ext cx="649128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2"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5301" name="Object 5"/>
          <p:cNvGraphicFramePr>
            <a:graphicFrameLocks noChangeAspect="1"/>
          </p:cNvGraphicFramePr>
          <p:nvPr/>
        </p:nvGraphicFramePr>
        <p:xfrm>
          <a:off x="2220913" y="2428876"/>
          <a:ext cx="3446462" cy="815975"/>
        </p:xfrm>
        <a:graphic>
          <a:graphicData uri="http://schemas.openxmlformats.org/presentationml/2006/ole">
            <mc:AlternateContent xmlns:mc="http://schemas.openxmlformats.org/markup-compatibility/2006">
              <mc:Choice xmlns:v="urn:schemas-microsoft-com:vml" Requires="v">
                <p:oleObj spid="_x0000_s58371" name="Equation" r:id="rId8" imgW="1701720" imgH="431640" progId="Equation.DSMT4">
                  <p:embed/>
                </p:oleObj>
              </mc:Choice>
              <mc:Fallback>
                <p:oleObj name="Equation" r:id="rId8" imgW="1701720" imgH="431640" progId="Equation.DSMT4">
                  <p:embed/>
                  <p:pic>
                    <p:nvPicPr>
                      <p:cNvPr id="553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0913" y="2428876"/>
                        <a:ext cx="3446462"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12" name="Rectangle 1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5311" name="Object 15"/>
          <p:cNvGraphicFramePr>
            <a:graphicFrameLocks noChangeAspect="1"/>
          </p:cNvGraphicFramePr>
          <p:nvPr/>
        </p:nvGraphicFramePr>
        <p:xfrm>
          <a:off x="1878014" y="4786313"/>
          <a:ext cx="3983037" cy="785812"/>
        </p:xfrm>
        <a:graphic>
          <a:graphicData uri="http://schemas.openxmlformats.org/presentationml/2006/ole">
            <mc:AlternateContent xmlns:mc="http://schemas.openxmlformats.org/markup-compatibility/2006">
              <mc:Choice xmlns:v="urn:schemas-microsoft-com:vml" Requires="v">
                <p:oleObj spid="_x0000_s58372" name="Equation" r:id="rId10" imgW="2006280" imgH="431640" progId="Equation.DSMT4">
                  <p:embed/>
                </p:oleObj>
              </mc:Choice>
              <mc:Fallback>
                <p:oleObj name="Equation" r:id="rId10" imgW="2006280" imgH="431640" progId="Equation.DSMT4">
                  <p:embed/>
                  <p:pic>
                    <p:nvPicPr>
                      <p:cNvPr id="55311"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8014" y="4786313"/>
                        <a:ext cx="3983037"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3595670" y="3429000"/>
          <a:ext cx="3000396" cy="357190"/>
        </p:xfrm>
        <a:graphic>
          <a:graphicData uri="http://schemas.openxmlformats.org/presentationml/2006/ole">
            <mc:AlternateContent xmlns:mc="http://schemas.openxmlformats.org/markup-compatibility/2006">
              <mc:Choice xmlns:v="urn:schemas-microsoft-com:vml" Requires="v">
                <p:oleObj spid="_x0000_s58373" name="Equation" r:id="rId12" imgW="1765080" imgH="177480" progId="Equation.DSMT4">
                  <p:embed/>
                </p:oleObj>
              </mc:Choice>
              <mc:Fallback>
                <p:oleObj name="Equation" r:id="rId12" imgW="1765080" imgH="177480" progId="Equation.DSMT4">
                  <p:embed/>
                  <p:pic>
                    <p:nvPicPr>
                      <p:cNvPr id="28"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5670" y="3429000"/>
                        <a:ext cx="3000396" cy="357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nvGraphicFramePr>
        <p:xfrm>
          <a:off x="3497263" y="5767388"/>
          <a:ext cx="3124200" cy="322262"/>
        </p:xfrm>
        <a:graphic>
          <a:graphicData uri="http://schemas.openxmlformats.org/presentationml/2006/ole">
            <mc:AlternateContent xmlns:mc="http://schemas.openxmlformats.org/markup-compatibility/2006">
              <mc:Choice xmlns:v="urn:schemas-microsoft-com:vml" Requires="v">
                <p:oleObj spid="_x0000_s58374" name="Equation" r:id="rId14" imgW="1803240" imgH="177480" progId="Equation.DSMT4">
                  <p:embed/>
                </p:oleObj>
              </mc:Choice>
              <mc:Fallback>
                <p:oleObj name="Equation" r:id="rId14" imgW="1803240" imgH="177480" progId="Equation.DSMT4">
                  <p:embed/>
                  <p:pic>
                    <p:nvPicPr>
                      <p:cNvPr id="29"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7263" y="5767388"/>
                        <a:ext cx="3124200" cy="32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8"/>
          <p:cNvGrpSpPr>
            <a:grpSpLocks/>
          </p:cNvGrpSpPr>
          <p:nvPr/>
        </p:nvGrpSpPr>
        <p:grpSpPr bwMode="auto">
          <a:xfrm>
            <a:off x="7321578" y="2643026"/>
            <a:ext cx="2774950" cy="1286040"/>
            <a:chOff x="1900" y="8891"/>
            <a:chExt cx="4370" cy="2173"/>
          </a:xfrm>
        </p:grpSpPr>
        <p:sp>
          <p:nvSpPr>
            <p:cNvPr id="31" name="Text Box 39"/>
            <p:cNvSpPr txBox="1">
              <a:spLocks noChangeArrowheads="1"/>
            </p:cNvSpPr>
            <p:nvPr/>
          </p:nvSpPr>
          <p:spPr bwMode="auto">
            <a:xfrm>
              <a:off x="1900" y="10605"/>
              <a:ext cx="4370" cy="45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-3   - 2     -1      0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32" name="AutoShape 40"/>
            <p:cNvCxnSpPr>
              <a:cxnSpLocks noChangeShapeType="1"/>
            </p:cNvCxnSpPr>
            <p:nvPr/>
          </p:nvCxnSpPr>
          <p:spPr bwMode="auto">
            <a:xfrm rot="16200000" flipV="1">
              <a:off x="4015" y="9910"/>
              <a:ext cx="1809" cy="0"/>
            </a:xfrm>
            <a:prstGeom prst="straightConnector1">
              <a:avLst/>
            </a:prstGeom>
            <a:noFill/>
            <a:ln w="9525">
              <a:solidFill>
                <a:srgbClr val="0070C0"/>
              </a:solidFill>
              <a:round/>
              <a:headEnd/>
              <a:tailEnd type="triangle" w="med" len="med"/>
            </a:ln>
          </p:spPr>
        </p:cxnSp>
        <p:cxnSp>
          <p:nvCxnSpPr>
            <p:cNvPr id="33"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34" name="Text Box 42"/>
            <p:cNvSpPr txBox="1">
              <a:spLocks noChangeArrowheads="1"/>
            </p:cNvSpPr>
            <p:nvPr/>
          </p:nvSpPr>
          <p:spPr bwMode="auto">
            <a:xfrm>
              <a:off x="4987" y="8891"/>
              <a:ext cx="1170" cy="6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35" name="AutoShape 43"/>
            <p:cNvCxnSpPr>
              <a:cxnSpLocks noChangeShapeType="1"/>
            </p:cNvCxnSpPr>
            <p:nvPr/>
          </p:nvCxnSpPr>
          <p:spPr bwMode="auto">
            <a:xfrm flipV="1">
              <a:off x="4927" y="10005"/>
              <a:ext cx="0" cy="510"/>
            </a:xfrm>
            <a:prstGeom prst="straightConnector1">
              <a:avLst/>
            </a:prstGeom>
            <a:noFill/>
            <a:ln w="28575">
              <a:solidFill>
                <a:srgbClr val="0070C0"/>
              </a:solidFill>
              <a:round/>
              <a:headEnd/>
              <a:tailEnd type="oval" w="med" len="med"/>
            </a:ln>
          </p:spPr>
        </p:cxnSp>
        <p:cxnSp>
          <p:nvCxnSpPr>
            <p:cNvPr id="36" name="AutoShape 44"/>
            <p:cNvCxnSpPr>
              <a:cxnSpLocks noChangeShapeType="1"/>
            </p:cNvCxnSpPr>
            <p:nvPr/>
          </p:nvCxnSpPr>
          <p:spPr bwMode="auto">
            <a:xfrm flipV="1">
              <a:off x="4470" y="10125"/>
              <a:ext cx="0" cy="390"/>
            </a:xfrm>
            <a:prstGeom prst="straightConnector1">
              <a:avLst/>
            </a:prstGeom>
            <a:noFill/>
            <a:ln w="28575">
              <a:solidFill>
                <a:srgbClr val="0070C0"/>
              </a:solidFill>
              <a:round/>
              <a:headEnd/>
              <a:tailEnd type="oval" w="med" len="med"/>
            </a:ln>
          </p:spPr>
        </p:cxnSp>
        <p:cxnSp>
          <p:nvCxnSpPr>
            <p:cNvPr id="37" name="AutoShape 45"/>
            <p:cNvCxnSpPr>
              <a:cxnSpLocks noChangeShapeType="1"/>
            </p:cNvCxnSpPr>
            <p:nvPr/>
          </p:nvCxnSpPr>
          <p:spPr bwMode="auto">
            <a:xfrm flipV="1">
              <a:off x="4020" y="10275"/>
              <a:ext cx="0" cy="225"/>
            </a:xfrm>
            <a:prstGeom prst="straightConnector1">
              <a:avLst/>
            </a:prstGeom>
            <a:noFill/>
            <a:ln w="28575">
              <a:solidFill>
                <a:srgbClr val="0070C0"/>
              </a:solidFill>
              <a:round/>
              <a:headEnd/>
              <a:tailEnd type="oval" w="med" len="med"/>
            </a:ln>
          </p:spPr>
        </p:cxnSp>
        <p:cxnSp>
          <p:nvCxnSpPr>
            <p:cNvPr id="38" name="AutoShape 46"/>
            <p:cNvCxnSpPr>
              <a:cxnSpLocks noChangeShapeType="1"/>
            </p:cNvCxnSpPr>
            <p:nvPr/>
          </p:nvCxnSpPr>
          <p:spPr bwMode="auto">
            <a:xfrm flipV="1">
              <a:off x="3570" y="10350"/>
              <a:ext cx="0" cy="165"/>
            </a:xfrm>
            <a:prstGeom prst="straightConnector1">
              <a:avLst/>
            </a:prstGeom>
            <a:noFill/>
            <a:ln w="28575">
              <a:solidFill>
                <a:srgbClr val="0070C0"/>
              </a:solidFill>
              <a:round/>
              <a:headEnd/>
              <a:tailEnd type="oval" w="med" len="med"/>
            </a:ln>
          </p:spPr>
        </p:cxnSp>
        <p:sp>
          <p:nvSpPr>
            <p:cNvPr id="39" name="Text Box 48"/>
            <p:cNvSpPr txBox="1">
              <a:spLocks noChangeArrowheads="1"/>
            </p:cNvSpPr>
            <p:nvPr/>
          </p:nvSpPr>
          <p:spPr bwMode="auto">
            <a:xfrm>
              <a:off x="5065" y="9692"/>
              <a:ext cx="642" cy="44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pSp>
        <p:nvGrpSpPr>
          <p:cNvPr id="4" name="Group 38"/>
          <p:cNvGrpSpPr>
            <a:grpSpLocks/>
          </p:cNvGrpSpPr>
          <p:nvPr/>
        </p:nvGrpSpPr>
        <p:grpSpPr bwMode="auto">
          <a:xfrm>
            <a:off x="7381885" y="4857760"/>
            <a:ext cx="2929255" cy="1500276"/>
            <a:chOff x="1900" y="8891"/>
            <a:chExt cx="4613" cy="2402"/>
          </a:xfrm>
        </p:grpSpPr>
        <p:sp>
          <p:nvSpPr>
            <p:cNvPr id="43" name="Text Box 39"/>
            <p:cNvSpPr txBox="1">
              <a:spLocks noChangeArrowheads="1"/>
            </p:cNvSpPr>
            <p:nvPr/>
          </p:nvSpPr>
          <p:spPr bwMode="auto">
            <a:xfrm>
              <a:off x="1900" y="10605"/>
              <a:ext cx="4370" cy="6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-4   - 3     -2     -1      0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44" name="AutoShape 40"/>
            <p:cNvCxnSpPr>
              <a:cxnSpLocks noChangeShapeType="1"/>
            </p:cNvCxnSpPr>
            <p:nvPr/>
          </p:nvCxnSpPr>
          <p:spPr bwMode="auto">
            <a:xfrm rot="16200000" flipV="1">
              <a:off x="4015" y="9910"/>
              <a:ext cx="1809" cy="0"/>
            </a:xfrm>
            <a:prstGeom prst="straightConnector1">
              <a:avLst/>
            </a:prstGeom>
            <a:noFill/>
            <a:ln w="9525">
              <a:solidFill>
                <a:srgbClr val="0070C0"/>
              </a:solidFill>
              <a:round/>
              <a:headEnd/>
              <a:tailEnd type="triangle" w="med" len="med"/>
            </a:ln>
          </p:spPr>
        </p:cxnSp>
        <p:cxnSp>
          <p:nvCxnSpPr>
            <p:cNvPr id="45"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46" name="Text Box 42"/>
            <p:cNvSpPr txBox="1">
              <a:spLocks noChangeArrowheads="1"/>
            </p:cNvSpPr>
            <p:nvPr/>
          </p:nvSpPr>
          <p:spPr bwMode="auto">
            <a:xfrm>
              <a:off x="4987" y="8891"/>
              <a:ext cx="1526" cy="6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h(-1-k)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47" name="AutoShape 43"/>
            <p:cNvCxnSpPr>
              <a:cxnSpLocks noChangeShapeType="1"/>
            </p:cNvCxnSpPr>
            <p:nvPr/>
          </p:nvCxnSpPr>
          <p:spPr bwMode="auto">
            <a:xfrm flipV="1">
              <a:off x="4488" y="10005"/>
              <a:ext cx="0" cy="510"/>
            </a:xfrm>
            <a:prstGeom prst="straightConnector1">
              <a:avLst/>
            </a:prstGeom>
            <a:noFill/>
            <a:ln w="28575">
              <a:solidFill>
                <a:srgbClr val="0070C0"/>
              </a:solidFill>
              <a:round/>
              <a:headEnd/>
              <a:tailEnd type="oval" w="med" len="med"/>
            </a:ln>
          </p:spPr>
        </p:cxnSp>
        <p:cxnSp>
          <p:nvCxnSpPr>
            <p:cNvPr id="48" name="AutoShape 44"/>
            <p:cNvCxnSpPr>
              <a:cxnSpLocks noChangeShapeType="1"/>
            </p:cNvCxnSpPr>
            <p:nvPr/>
          </p:nvCxnSpPr>
          <p:spPr bwMode="auto">
            <a:xfrm flipV="1">
              <a:off x="4038" y="10125"/>
              <a:ext cx="0" cy="390"/>
            </a:xfrm>
            <a:prstGeom prst="straightConnector1">
              <a:avLst/>
            </a:prstGeom>
            <a:noFill/>
            <a:ln w="28575">
              <a:solidFill>
                <a:srgbClr val="0070C0"/>
              </a:solidFill>
              <a:round/>
              <a:headEnd/>
              <a:tailEnd type="oval" w="med" len="med"/>
            </a:ln>
          </p:spPr>
        </p:cxnSp>
        <p:cxnSp>
          <p:nvCxnSpPr>
            <p:cNvPr id="49" name="AutoShape 45"/>
            <p:cNvCxnSpPr>
              <a:cxnSpLocks noChangeShapeType="1"/>
            </p:cNvCxnSpPr>
            <p:nvPr/>
          </p:nvCxnSpPr>
          <p:spPr bwMode="auto">
            <a:xfrm flipV="1">
              <a:off x="3588" y="10296"/>
              <a:ext cx="0" cy="225"/>
            </a:xfrm>
            <a:prstGeom prst="straightConnector1">
              <a:avLst/>
            </a:prstGeom>
            <a:noFill/>
            <a:ln w="28575">
              <a:solidFill>
                <a:srgbClr val="0070C0"/>
              </a:solidFill>
              <a:round/>
              <a:headEnd/>
              <a:tailEnd type="oval" w="med" len="med"/>
            </a:ln>
          </p:spPr>
        </p:cxnSp>
        <p:cxnSp>
          <p:nvCxnSpPr>
            <p:cNvPr id="50" name="AutoShape 46"/>
            <p:cNvCxnSpPr>
              <a:cxnSpLocks noChangeShapeType="1"/>
            </p:cNvCxnSpPr>
            <p:nvPr/>
          </p:nvCxnSpPr>
          <p:spPr bwMode="auto">
            <a:xfrm flipV="1">
              <a:off x="3138" y="10350"/>
              <a:ext cx="0" cy="165"/>
            </a:xfrm>
            <a:prstGeom prst="straightConnector1">
              <a:avLst/>
            </a:prstGeom>
            <a:noFill/>
            <a:ln w="28575">
              <a:solidFill>
                <a:srgbClr val="0070C0"/>
              </a:solidFill>
              <a:round/>
              <a:headEnd/>
              <a:tailEnd type="oval" w="med" len="med"/>
            </a:ln>
          </p:spPr>
        </p:cxnSp>
        <p:sp>
          <p:nvSpPr>
            <p:cNvPr id="51" name="Text Box 48"/>
            <p:cNvSpPr txBox="1">
              <a:spLocks noChangeArrowheads="1"/>
            </p:cNvSpPr>
            <p:nvPr/>
          </p:nvSpPr>
          <p:spPr bwMode="auto">
            <a:xfrm>
              <a:off x="4263" y="9463"/>
              <a:ext cx="450" cy="41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5401985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5297"/>
                                        </p:tgtEl>
                                        <p:attrNameLst>
                                          <p:attrName>style.visibility</p:attrName>
                                        </p:attrNameLst>
                                      </p:cBhvr>
                                      <p:to>
                                        <p:strVal val="visible"/>
                                      </p:to>
                                    </p:set>
                                    <p:animEffect transition="in" filter="blinds(horizontal)">
                                      <p:cBhvr>
                                        <p:cTn id="12" dur="500"/>
                                        <p:tgtEl>
                                          <p:spTgt spid="5529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5299"/>
                                        </p:tgtEl>
                                        <p:attrNameLst>
                                          <p:attrName>style.visibility</p:attrName>
                                        </p:attrNameLst>
                                      </p:cBhvr>
                                      <p:to>
                                        <p:strVal val="visible"/>
                                      </p:to>
                                    </p:set>
                                    <p:animEffect transition="in" filter="blinds(horizontal)">
                                      <p:cBhvr>
                                        <p:cTn id="22" dur="500"/>
                                        <p:tgtEl>
                                          <p:spTgt spid="552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5301"/>
                                        </p:tgtEl>
                                        <p:attrNameLst>
                                          <p:attrName>style.visibility</p:attrName>
                                        </p:attrNameLst>
                                      </p:cBhvr>
                                      <p:to>
                                        <p:strVal val="visible"/>
                                      </p:to>
                                    </p:set>
                                    <p:animEffect transition="in" filter="blinds(horizontal)">
                                      <p:cBhvr>
                                        <p:cTn id="37" dur="500"/>
                                        <p:tgtEl>
                                          <p:spTgt spid="5530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blinds(horizontal)">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linds(horizontal)">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5311"/>
                                        </p:tgtEl>
                                        <p:attrNameLst>
                                          <p:attrName>style.visibility</p:attrName>
                                        </p:attrNameLst>
                                      </p:cBhvr>
                                      <p:to>
                                        <p:strVal val="visible"/>
                                      </p:to>
                                    </p:set>
                                    <p:animEffect transition="in" filter="blinds(horizontal)">
                                      <p:cBhvr>
                                        <p:cTn id="57" dur="500"/>
                                        <p:tgtEl>
                                          <p:spTgt spid="5531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linds(horizont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blinds(horizontal)">
                                      <p:cBhvr>
                                        <p:cTn id="6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242933" y="71438"/>
          <a:ext cx="3402013" cy="785812"/>
        </p:xfrm>
        <a:graphic>
          <a:graphicData uri="http://schemas.openxmlformats.org/presentationml/2006/ole">
            <mc:AlternateContent xmlns:mc="http://schemas.openxmlformats.org/markup-compatibility/2006">
              <mc:Choice xmlns:v="urn:schemas-microsoft-com:vml" Requires="v">
                <p:oleObj spid="_x0000_s60417" name="Equation" r:id="rId3" imgW="1714320" imgH="431640" progId="Equation.DSMT4">
                  <p:embed/>
                </p:oleObj>
              </mc:Choice>
              <mc:Fallback>
                <p:oleObj name="Equation" r:id="rId3" imgW="1714320" imgH="431640" progId="Equation.DSMT4">
                  <p:embed/>
                  <p:pic>
                    <p:nvPicPr>
                      <p:cNvPr id="358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933" y="71438"/>
                        <a:ext cx="3402013"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8"/>
          <p:cNvGrpSpPr>
            <a:grpSpLocks/>
          </p:cNvGrpSpPr>
          <p:nvPr/>
        </p:nvGrpSpPr>
        <p:grpSpPr bwMode="auto">
          <a:xfrm>
            <a:off x="7381885" y="142852"/>
            <a:ext cx="2929255" cy="1500276"/>
            <a:chOff x="1900" y="8891"/>
            <a:chExt cx="4613" cy="2402"/>
          </a:xfrm>
        </p:grpSpPr>
        <p:sp>
          <p:nvSpPr>
            <p:cNvPr id="6" name="Text Box 39"/>
            <p:cNvSpPr txBox="1">
              <a:spLocks noChangeArrowheads="1"/>
            </p:cNvSpPr>
            <p:nvPr/>
          </p:nvSpPr>
          <p:spPr bwMode="auto">
            <a:xfrm>
              <a:off x="1900" y="10605"/>
              <a:ext cx="4370" cy="6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-2    -1      0     1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7" name="AutoShape 40"/>
            <p:cNvCxnSpPr>
              <a:cxnSpLocks noChangeShapeType="1"/>
            </p:cNvCxnSpPr>
            <p:nvPr/>
          </p:nvCxnSpPr>
          <p:spPr bwMode="auto">
            <a:xfrm rot="16200000" flipV="1">
              <a:off x="4015" y="9910"/>
              <a:ext cx="1809" cy="0"/>
            </a:xfrm>
            <a:prstGeom prst="straightConnector1">
              <a:avLst/>
            </a:prstGeom>
            <a:noFill/>
            <a:ln w="9525">
              <a:solidFill>
                <a:srgbClr val="0070C0"/>
              </a:solidFill>
              <a:round/>
              <a:headEnd/>
              <a:tailEnd type="triangle" w="med" len="med"/>
            </a:ln>
          </p:spPr>
        </p:cxnSp>
        <p:cxnSp>
          <p:nvCxnSpPr>
            <p:cNvPr id="8"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9" name="Text Box 42"/>
            <p:cNvSpPr txBox="1">
              <a:spLocks noChangeArrowheads="1"/>
            </p:cNvSpPr>
            <p:nvPr/>
          </p:nvSpPr>
          <p:spPr bwMode="auto">
            <a:xfrm>
              <a:off x="4987" y="8891"/>
              <a:ext cx="1526" cy="6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h(1-k)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10" name="AutoShape 43"/>
            <p:cNvCxnSpPr>
              <a:cxnSpLocks noChangeShapeType="1"/>
            </p:cNvCxnSpPr>
            <p:nvPr/>
          </p:nvCxnSpPr>
          <p:spPr bwMode="auto">
            <a:xfrm flipV="1">
              <a:off x="5388" y="10005"/>
              <a:ext cx="0" cy="510"/>
            </a:xfrm>
            <a:prstGeom prst="straightConnector1">
              <a:avLst/>
            </a:prstGeom>
            <a:noFill/>
            <a:ln w="28575">
              <a:solidFill>
                <a:srgbClr val="0070C0"/>
              </a:solidFill>
              <a:round/>
              <a:headEnd/>
              <a:tailEnd type="oval" w="med" len="med"/>
            </a:ln>
          </p:spPr>
        </p:cxnSp>
        <p:cxnSp>
          <p:nvCxnSpPr>
            <p:cNvPr id="11" name="AutoShape 44"/>
            <p:cNvCxnSpPr>
              <a:cxnSpLocks noChangeShapeType="1"/>
            </p:cNvCxnSpPr>
            <p:nvPr/>
          </p:nvCxnSpPr>
          <p:spPr bwMode="auto">
            <a:xfrm flipV="1">
              <a:off x="4938" y="10125"/>
              <a:ext cx="0" cy="390"/>
            </a:xfrm>
            <a:prstGeom prst="straightConnector1">
              <a:avLst/>
            </a:prstGeom>
            <a:noFill/>
            <a:ln w="28575">
              <a:solidFill>
                <a:srgbClr val="0070C0"/>
              </a:solidFill>
              <a:round/>
              <a:headEnd/>
              <a:tailEnd type="oval" w="med" len="med"/>
            </a:ln>
          </p:spPr>
        </p:cxnSp>
        <p:cxnSp>
          <p:nvCxnSpPr>
            <p:cNvPr id="12" name="AutoShape 45"/>
            <p:cNvCxnSpPr>
              <a:cxnSpLocks noChangeShapeType="1"/>
            </p:cNvCxnSpPr>
            <p:nvPr/>
          </p:nvCxnSpPr>
          <p:spPr bwMode="auto">
            <a:xfrm flipV="1">
              <a:off x="4508" y="10296"/>
              <a:ext cx="0" cy="225"/>
            </a:xfrm>
            <a:prstGeom prst="straightConnector1">
              <a:avLst/>
            </a:prstGeom>
            <a:noFill/>
            <a:ln w="28575">
              <a:solidFill>
                <a:srgbClr val="0070C0"/>
              </a:solidFill>
              <a:round/>
              <a:headEnd/>
              <a:tailEnd type="oval" w="med" len="med"/>
            </a:ln>
          </p:spPr>
        </p:cxnSp>
        <p:cxnSp>
          <p:nvCxnSpPr>
            <p:cNvPr id="13" name="AutoShape 46"/>
            <p:cNvCxnSpPr>
              <a:cxnSpLocks noChangeShapeType="1"/>
            </p:cNvCxnSpPr>
            <p:nvPr/>
          </p:nvCxnSpPr>
          <p:spPr bwMode="auto">
            <a:xfrm flipV="1">
              <a:off x="4088" y="10350"/>
              <a:ext cx="0" cy="165"/>
            </a:xfrm>
            <a:prstGeom prst="straightConnector1">
              <a:avLst/>
            </a:prstGeom>
            <a:noFill/>
            <a:ln w="28575">
              <a:solidFill>
                <a:srgbClr val="0070C0"/>
              </a:solidFill>
              <a:round/>
              <a:headEnd/>
              <a:tailEnd type="oval" w="med" len="med"/>
            </a:ln>
          </p:spPr>
        </p:cxnSp>
        <p:sp>
          <p:nvSpPr>
            <p:cNvPr id="14" name="Text Box 48"/>
            <p:cNvSpPr txBox="1">
              <a:spLocks noChangeArrowheads="1"/>
            </p:cNvSpPr>
            <p:nvPr/>
          </p:nvSpPr>
          <p:spPr bwMode="auto">
            <a:xfrm>
              <a:off x="5163" y="9463"/>
              <a:ext cx="450" cy="41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aphicFrame>
        <p:nvGraphicFramePr>
          <p:cNvPr id="35843" name="Object 3"/>
          <p:cNvGraphicFramePr>
            <a:graphicFrameLocks noChangeAspect="1"/>
          </p:cNvGraphicFramePr>
          <p:nvPr/>
        </p:nvGraphicFramePr>
        <p:xfrm>
          <a:off x="1511208" y="804864"/>
          <a:ext cx="3211513" cy="714375"/>
        </p:xfrm>
        <a:graphic>
          <a:graphicData uri="http://schemas.openxmlformats.org/presentationml/2006/ole">
            <mc:AlternateContent xmlns:mc="http://schemas.openxmlformats.org/markup-compatibility/2006">
              <mc:Choice xmlns:v="urn:schemas-microsoft-com:vml" Requires="v">
                <p:oleObj spid="_x0000_s60418" name="Equation" r:id="rId5" imgW="1854000" imgH="393480" progId="Equation.DSMT4">
                  <p:embed/>
                </p:oleObj>
              </mc:Choice>
              <mc:Fallback>
                <p:oleObj name="Equation" r:id="rId5" imgW="1854000" imgH="393480" progId="Equation.DSMT4">
                  <p:embed/>
                  <p:pic>
                    <p:nvPicPr>
                      <p:cNvPr id="358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208" y="804864"/>
                        <a:ext cx="3211513"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7006832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blinds(horizontal)">
                                      <p:cBhvr>
                                        <p:cTn id="7" dur="500"/>
                                        <p:tgtEl>
                                          <p:spTgt spid="358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843"/>
                                        </p:tgtEl>
                                        <p:attrNameLst>
                                          <p:attrName>style.visibility</p:attrName>
                                        </p:attrNameLst>
                                      </p:cBhvr>
                                      <p:to>
                                        <p:strVal val="visible"/>
                                      </p:to>
                                    </p:set>
                                    <p:animEffect transition="in" filter="blinds(horizontal)">
                                      <p:cBhvr>
                                        <p:cTn id="17" dur="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bwMode="auto">
          <a:xfrm>
            <a:off x="1269437" y="0"/>
            <a:ext cx="2774950" cy="1488721"/>
            <a:chOff x="1940" y="9120"/>
            <a:chExt cx="4370" cy="1816"/>
          </a:xfrm>
        </p:grpSpPr>
        <p:cxnSp>
          <p:nvCxnSpPr>
            <p:cNvPr id="5" name="AutoShape 6"/>
            <p:cNvCxnSpPr>
              <a:cxnSpLocks noChangeShapeType="1"/>
            </p:cNvCxnSpPr>
            <p:nvPr/>
          </p:nvCxnSpPr>
          <p:spPr bwMode="auto">
            <a:xfrm flipV="1">
              <a:off x="3075" y="9210"/>
              <a:ext cx="0" cy="1605"/>
            </a:xfrm>
            <a:prstGeom prst="straightConnector1">
              <a:avLst/>
            </a:prstGeom>
            <a:noFill/>
            <a:ln w="9525">
              <a:solidFill>
                <a:srgbClr val="0070C0"/>
              </a:solidFill>
              <a:round/>
              <a:headEnd/>
              <a:tailEnd type="triangle" w="med" len="med"/>
            </a:ln>
          </p:spPr>
        </p:cxnSp>
        <p:cxnSp>
          <p:nvCxnSpPr>
            <p:cNvPr id="6" name="AutoShape 7"/>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7" name="Text Box 8"/>
            <p:cNvSpPr txBox="1">
              <a:spLocks noChangeArrowheads="1"/>
            </p:cNvSpPr>
            <p:nvPr/>
          </p:nvSpPr>
          <p:spPr bwMode="auto">
            <a:xfrm>
              <a:off x="3135" y="9120"/>
              <a:ext cx="720" cy="4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x(k)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8" name="AutoShape 9"/>
            <p:cNvCxnSpPr>
              <a:cxnSpLocks noChangeShapeType="1"/>
            </p:cNvCxnSpPr>
            <p:nvPr/>
          </p:nvCxnSpPr>
          <p:spPr bwMode="auto">
            <a:xfrm flipV="1">
              <a:off x="3096" y="10012"/>
              <a:ext cx="0" cy="510"/>
            </a:xfrm>
            <a:prstGeom prst="straightConnector1">
              <a:avLst/>
            </a:prstGeom>
            <a:noFill/>
            <a:ln w="28575">
              <a:solidFill>
                <a:srgbClr val="0070C0"/>
              </a:solidFill>
              <a:round/>
              <a:headEnd/>
              <a:tailEnd type="oval" w="med" len="med"/>
            </a:ln>
          </p:spPr>
        </p:cxnSp>
        <p:cxnSp>
          <p:nvCxnSpPr>
            <p:cNvPr id="9" name="AutoShape 10"/>
            <p:cNvCxnSpPr>
              <a:cxnSpLocks noChangeShapeType="1"/>
            </p:cNvCxnSpPr>
            <p:nvPr/>
          </p:nvCxnSpPr>
          <p:spPr bwMode="auto">
            <a:xfrm flipV="1">
              <a:off x="3555" y="10005"/>
              <a:ext cx="0" cy="510"/>
            </a:xfrm>
            <a:prstGeom prst="straightConnector1">
              <a:avLst/>
            </a:prstGeom>
            <a:noFill/>
            <a:ln w="28575">
              <a:solidFill>
                <a:srgbClr val="0070C0"/>
              </a:solidFill>
              <a:round/>
              <a:headEnd/>
              <a:tailEnd type="oval" w="med" len="med"/>
            </a:ln>
          </p:spPr>
        </p:cxnSp>
        <p:cxnSp>
          <p:nvCxnSpPr>
            <p:cNvPr id="10" name="AutoShape 11"/>
            <p:cNvCxnSpPr>
              <a:cxnSpLocks noChangeShapeType="1"/>
            </p:cNvCxnSpPr>
            <p:nvPr/>
          </p:nvCxnSpPr>
          <p:spPr bwMode="auto">
            <a:xfrm flipV="1">
              <a:off x="4020" y="10006"/>
              <a:ext cx="0" cy="510"/>
            </a:xfrm>
            <a:prstGeom prst="straightConnector1">
              <a:avLst/>
            </a:prstGeom>
            <a:noFill/>
            <a:ln w="28575">
              <a:solidFill>
                <a:srgbClr val="0070C0"/>
              </a:solidFill>
              <a:round/>
              <a:headEnd/>
              <a:tailEnd type="oval" w="med" len="med"/>
            </a:ln>
          </p:spPr>
        </p:cxnSp>
        <p:cxnSp>
          <p:nvCxnSpPr>
            <p:cNvPr id="11" name="AutoShape 12"/>
            <p:cNvCxnSpPr>
              <a:cxnSpLocks noChangeShapeType="1"/>
            </p:cNvCxnSpPr>
            <p:nvPr/>
          </p:nvCxnSpPr>
          <p:spPr bwMode="auto">
            <a:xfrm flipV="1">
              <a:off x="4485" y="10005"/>
              <a:ext cx="0" cy="510"/>
            </a:xfrm>
            <a:prstGeom prst="straightConnector1">
              <a:avLst/>
            </a:prstGeom>
            <a:noFill/>
            <a:ln w="28575">
              <a:solidFill>
                <a:srgbClr val="0070C0"/>
              </a:solidFill>
              <a:round/>
              <a:headEnd/>
              <a:tailEnd type="oval" w="med" len="med"/>
            </a:ln>
          </p:spPr>
        </p:cxnSp>
        <p:cxnSp>
          <p:nvCxnSpPr>
            <p:cNvPr id="12" name="AutoShape 13"/>
            <p:cNvCxnSpPr>
              <a:cxnSpLocks noChangeShapeType="1"/>
            </p:cNvCxnSpPr>
            <p:nvPr/>
          </p:nvCxnSpPr>
          <p:spPr bwMode="auto">
            <a:xfrm flipV="1">
              <a:off x="4935" y="10020"/>
              <a:ext cx="0" cy="510"/>
            </a:xfrm>
            <a:prstGeom prst="straightConnector1">
              <a:avLst/>
            </a:prstGeom>
            <a:noFill/>
            <a:ln w="28575">
              <a:solidFill>
                <a:srgbClr val="0070C0"/>
              </a:solidFill>
              <a:round/>
              <a:headEnd/>
              <a:tailEnd type="oval" w="med" len="med"/>
            </a:ln>
          </p:spPr>
        </p:cxnSp>
        <p:sp>
          <p:nvSpPr>
            <p:cNvPr id="13" name="Text Box 14"/>
            <p:cNvSpPr txBox="1">
              <a:spLocks noChangeArrowheads="1"/>
            </p:cNvSpPr>
            <p:nvPr/>
          </p:nvSpPr>
          <p:spPr bwMode="auto">
            <a:xfrm>
              <a:off x="1940" y="10591"/>
              <a:ext cx="4370" cy="34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4" name="Text Box 15"/>
            <p:cNvSpPr txBox="1">
              <a:spLocks noChangeArrowheads="1"/>
            </p:cNvSpPr>
            <p:nvPr/>
          </p:nvSpPr>
          <p:spPr bwMode="auto">
            <a:xfrm>
              <a:off x="2578" y="9826"/>
              <a:ext cx="417" cy="31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pSp>
        <p:nvGrpSpPr>
          <p:cNvPr id="15" name="Group 38"/>
          <p:cNvGrpSpPr>
            <a:grpSpLocks/>
          </p:cNvGrpSpPr>
          <p:nvPr/>
        </p:nvGrpSpPr>
        <p:grpSpPr bwMode="auto">
          <a:xfrm>
            <a:off x="46516" y="1416330"/>
            <a:ext cx="2774950" cy="1286040"/>
            <a:chOff x="1900" y="8891"/>
            <a:chExt cx="4370" cy="2173"/>
          </a:xfrm>
        </p:grpSpPr>
        <p:sp>
          <p:nvSpPr>
            <p:cNvPr id="16" name="Text Box 39"/>
            <p:cNvSpPr txBox="1">
              <a:spLocks noChangeArrowheads="1"/>
            </p:cNvSpPr>
            <p:nvPr/>
          </p:nvSpPr>
          <p:spPr bwMode="auto">
            <a:xfrm>
              <a:off x="1900" y="10605"/>
              <a:ext cx="4370" cy="45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-3   - 2     -1      0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17" name="AutoShape 40"/>
            <p:cNvCxnSpPr>
              <a:cxnSpLocks noChangeShapeType="1"/>
            </p:cNvCxnSpPr>
            <p:nvPr/>
          </p:nvCxnSpPr>
          <p:spPr bwMode="auto">
            <a:xfrm rot="16200000" flipV="1">
              <a:off x="4015" y="9910"/>
              <a:ext cx="1809" cy="0"/>
            </a:xfrm>
            <a:prstGeom prst="straightConnector1">
              <a:avLst/>
            </a:prstGeom>
            <a:noFill/>
            <a:ln w="9525">
              <a:solidFill>
                <a:srgbClr val="0070C0"/>
              </a:solidFill>
              <a:round/>
              <a:headEnd/>
              <a:tailEnd type="triangle" w="med" len="med"/>
            </a:ln>
          </p:spPr>
        </p:cxnSp>
        <p:cxnSp>
          <p:nvCxnSpPr>
            <p:cNvPr id="18" name="AutoShape 41"/>
            <p:cNvCxnSpPr>
              <a:cxnSpLocks noChangeShapeType="1"/>
            </p:cNvCxnSpPr>
            <p:nvPr/>
          </p:nvCxnSpPr>
          <p:spPr bwMode="auto">
            <a:xfrm>
              <a:off x="2550" y="10515"/>
              <a:ext cx="3135" cy="0"/>
            </a:xfrm>
            <a:prstGeom prst="straightConnector1">
              <a:avLst/>
            </a:prstGeom>
            <a:noFill/>
            <a:ln w="9525">
              <a:solidFill>
                <a:srgbClr val="0070C0"/>
              </a:solidFill>
              <a:round/>
              <a:headEnd/>
              <a:tailEnd type="triangle" w="med" len="med"/>
            </a:ln>
          </p:spPr>
        </p:cxnSp>
        <p:sp>
          <p:nvSpPr>
            <p:cNvPr id="19" name="Text Box 42"/>
            <p:cNvSpPr txBox="1">
              <a:spLocks noChangeArrowheads="1"/>
            </p:cNvSpPr>
            <p:nvPr/>
          </p:nvSpPr>
          <p:spPr bwMode="auto">
            <a:xfrm>
              <a:off x="4987" y="8891"/>
              <a:ext cx="1170" cy="634"/>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20" name="AutoShape 43"/>
            <p:cNvCxnSpPr>
              <a:cxnSpLocks noChangeShapeType="1"/>
            </p:cNvCxnSpPr>
            <p:nvPr/>
          </p:nvCxnSpPr>
          <p:spPr bwMode="auto">
            <a:xfrm flipV="1">
              <a:off x="4927" y="10005"/>
              <a:ext cx="0" cy="510"/>
            </a:xfrm>
            <a:prstGeom prst="straightConnector1">
              <a:avLst/>
            </a:prstGeom>
            <a:noFill/>
            <a:ln w="28575">
              <a:solidFill>
                <a:srgbClr val="0070C0"/>
              </a:solidFill>
              <a:round/>
              <a:headEnd/>
              <a:tailEnd type="oval" w="med" len="med"/>
            </a:ln>
          </p:spPr>
        </p:cxnSp>
        <p:cxnSp>
          <p:nvCxnSpPr>
            <p:cNvPr id="21" name="AutoShape 44"/>
            <p:cNvCxnSpPr>
              <a:cxnSpLocks noChangeShapeType="1"/>
            </p:cNvCxnSpPr>
            <p:nvPr/>
          </p:nvCxnSpPr>
          <p:spPr bwMode="auto">
            <a:xfrm flipV="1">
              <a:off x="4470" y="10125"/>
              <a:ext cx="0" cy="390"/>
            </a:xfrm>
            <a:prstGeom prst="straightConnector1">
              <a:avLst/>
            </a:prstGeom>
            <a:noFill/>
            <a:ln w="28575">
              <a:solidFill>
                <a:srgbClr val="0070C0"/>
              </a:solidFill>
              <a:round/>
              <a:headEnd/>
              <a:tailEnd type="oval" w="med" len="med"/>
            </a:ln>
          </p:spPr>
        </p:cxnSp>
        <p:cxnSp>
          <p:nvCxnSpPr>
            <p:cNvPr id="22" name="AutoShape 45"/>
            <p:cNvCxnSpPr>
              <a:cxnSpLocks noChangeShapeType="1"/>
            </p:cNvCxnSpPr>
            <p:nvPr/>
          </p:nvCxnSpPr>
          <p:spPr bwMode="auto">
            <a:xfrm flipV="1">
              <a:off x="4020" y="10275"/>
              <a:ext cx="0" cy="225"/>
            </a:xfrm>
            <a:prstGeom prst="straightConnector1">
              <a:avLst/>
            </a:prstGeom>
            <a:noFill/>
            <a:ln w="28575">
              <a:solidFill>
                <a:srgbClr val="0070C0"/>
              </a:solidFill>
              <a:round/>
              <a:headEnd/>
              <a:tailEnd type="oval" w="med" len="med"/>
            </a:ln>
          </p:spPr>
        </p:cxnSp>
        <p:cxnSp>
          <p:nvCxnSpPr>
            <p:cNvPr id="23" name="AutoShape 46"/>
            <p:cNvCxnSpPr>
              <a:cxnSpLocks noChangeShapeType="1"/>
            </p:cNvCxnSpPr>
            <p:nvPr/>
          </p:nvCxnSpPr>
          <p:spPr bwMode="auto">
            <a:xfrm flipV="1">
              <a:off x="3570" y="10350"/>
              <a:ext cx="0" cy="165"/>
            </a:xfrm>
            <a:prstGeom prst="straightConnector1">
              <a:avLst/>
            </a:prstGeom>
            <a:noFill/>
            <a:ln w="28575">
              <a:solidFill>
                <a:srgbClr val="0070C0"/>
              </a:solidFill>
              <a:round/>
              <a:headEnd/>
              <a:tailEnd type="oval" w="med" len="med"/>
            </a:ln>
          </p:spPr>
        </p:cxnSp>
        <p:sp>
          <p:nvSpPr>
            <p:cNvPr id="24" name="Text Box 48"/>
            <p:cNvSpPr txBox="1">
              <a:spLocks noChangeArrowheads="1"/>
            </p:cNvSpPr>
            <p:nvPr/>
          </p:nvSpPr>
          <p:spPr bwMode="auto">
            <a:xfrm>
              <a:off x="5065" y="9692"/>
              <a:ext cx="642" cy="44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25" name="Rectangle 24"/>
          <p:cNvSpPr/>
          <p:nvPr/>
        </p:nvSpPr>
        <p:spPr>
          <a:xfrm>
            <a:off x="2703550" y="1880586"/>
            <a:ext cx="303369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y(0) = 1.1+1.0+1.0+1.0+1.0=1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p:cNvSpPr/>
          <p:nvPr/>
        </p:nvSpPr>
        <p:spPr>
          <a:xfrm>
            <a:off x="2733498" y="3240899"/>
            <a:ext cx="339326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y(1) = 1.3/4+1.1+1.0+1.0+1.0=7/4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7" name="Group 36"/>
          <p:cNvGrpSpPr/>
          <p:nvPr/>
        </p:nvGrpSpPr>
        <p:grpSpPr>
          <a:xfrm>
            <a:off x="291654" y="4201733"/>
            <a:ext cx="3143162" cy="1500276"/>
            <a:chOff x="-201424" y="4136625"/>
            <a:chExt cx="3143162" cy="1500276"/>
          </a:xfrm>
        </p:grpSpPr>
        <p:sp>
          <p:nvSpPr>
            <p:cNvPr id="38" name="Text Box 39"/>
            <p:cNvSpPr txBox="1">
              <a:spLocks noChangeArrowheads="1"/>
            </p:cNvSpPr>
            <p:nvPr/>
          </p:nvSpPr>
          <p:spPr bwMode="auto">
            <a:xfrm>
              <a:off x="-201424" y="5207180"/>
              <a:ext cx="3143162"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-1    0          1         2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39" name="AutoShape 40"/>
            <p:cNvCxnSpPr>
              <a:cxnSpLocks noChangeShapeType="1"/>
            </p:cNvCxnSpPr>
            <p:nvPr/>
          </p:nvCxnSpPr>
          <p:spPr bwMode="auto">
            <a:xfrm rot="16200000" flipV="1">
              <a:off x="955068" y="4773087"/>
              <a:ext cx="1129891" cy="0"/>
            </a:xfrm>
            <a:prstGeom prst="straightConnector1">
              <a:avLst/>
            </a:prstGeom>
            <a:noFill/>
            <a:ln w="9525">
              <a:solidFill>
                <a:srgbClr val="0070C0"/>
              </a:solidFill>
              <a:round/>
              <a:headEnd/>
              <a:tailEnd type="triangle" w="med" len="med"/>
            </a:ln>
          </p:spPr>
        </p:cxnSp>
        <p:cxnSp>
          <p:nvCxnSpPr>
            <p:cNvPr id="40" name="AutoShape 41"/>
            <p:cNvCxnSpPr>
              <a:cxnSpLocks noChangeShapeType="1"/>
            </p:cNvCxnSpPr>
            <p:nvPr/>
          </p:nvCxnSpPr>
          <p:spPr bwMode="auto">
            <a:xfrm>
              <a:off x="551956" y="5150966"/>
              <a:ext cx="1990725" cy="0"/>
            </a:xfrm>
            <a:prstGeom prst="straightConnector1">
              <a:avLst/>
            </a:prstGeom>
            <a:noFill/>
            <a:ln w="9525">
              <a:solidFill>
                <a:srgbClr val="0070C0"/>
              </a:solidFill>
              <a:round/>
              <a:headEnd/>
              <a:tailEnd type="triangle" w="med" len="med"/>
            </a:ln>
          </p:spPr>
        </p:cxnSp>
        <p:sp>
          <p:nvSpPr>
            <p:cNvPr id="41" name="Text Box 42"/>
            <p:cNvSpPr txBox="1">
              <a:spLocks noChangeArrowheads="1"/>
            </p:cNvSpPr>
            <p:nvPr/>
          </p:nvSpPr>
          <p:spPr bwMode="auto">
            <a:xfrm>
              <a:off x="1562876" y="4136625"/>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h(2-k)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42" name="AutoShape 43"/>
            <p:cNvCxnSpPr>
              <a:cxnSpLocks noChangeShapeType="1"/>
            </p:cNvCxnSpPr>
            <p:nvPr/>
          </p:nvCxnSpPr>
          <p:spPr bwMode="auto">
            <a:xfrm flipV="1">
              <a:off x="2240421" y="4832423"/>
              <a:ext cx="0" cy="318543"/>
            </a:xfrm>
            <a:prstGeom prst="straightConnector1">
              <a:avLst/>
            </a:prstGeom>
            <a:noFill/>
            <a:ln w="28575">
              <a:solidFill>
                <a:srgbClr val="0070C0"/>
              </a:solidFill>
              <a:round/>
              <a:headEnd/>
              <a:tailEnd type="oval" w="med" len="med"/>
            </a:ln>
          </p:spPr>
        </p:cxnSp>
        <p:cxnSp>
          <p:nvCxnSpPr>
            <p:cNvPr id="43" name="AutoShape 44"/>
            <p:cNvCxnSpPr>
              <a:cxnSpLocks noChangeShapeType="1"/>
            </p:cNvCxnSpPr>
            <p:nvPr/>
          </p:nvCxnSpPr>
          <p:spPr bwMode="auto">
            <a:xfrm flipV="1">
              <a:off x="1887452" y="4907375"/>
              <a:ext cx="0" cy="243592"/>
            </a:xfrm>
            <a:prstGeom prst="straightConnector1">
              <a:avLst/>
            </a:prstGeom>
            <a:noFill/>
            <a:ln w="28575">
              <a:solidFill>
                <a:srgbClr val="0070C0"/>
              </a:solidFill>
              <a:round/>
              <a:headEnd/>
              <a:tailEnd type="oval" w="med" len="med"/>
            </a:ln>
          </p:spPr>
        </p:cxnSp>
        <p:cxnSp>
          <p:nvCxnSpPr>
            <p:cNvPr id="44" name="AutoShape 45"/>
            <p:cNvCxnSpPr>
              <a:cxnSpLocks noChangeShapeType="1"/>
            </p:cNvCxnSpPr>
            <p:nvPr/>
          </p:nvCxnSpPr>
          <p:spPr bwMode="auto">
            <a:xfrm flipV="1">
              <a:off x="1519971" y="5014180"/>
              <a:ext cx="0" cy="140534"/>
            </a:xfrm>
            <a:prstGeom prst="straightConnector1">
              <a:avLst/>
            </a:prstGeom>
            <a:noFill/>
            <a:ln w="28575">
              <a:solidFill>
                <a:srgbClr val="0070C0"/>
              </a:solidFill>
              <a:round/>
              <a:headEnd/>
              <a:tailEnd type="oval" w="med" len="med"/>
            </a:ln>
          </p:spPr>
        </p:cxnSp>
        <p:cxnSp>
          <p:nvCxnSpPr>
            <p:cNvPr id="45" name="AutoShape 46"/>
            <p:cNvCxnSpPr>
              <a:cxnSpLocks noChangeShapeType="1"/>
            </p:cNvCxnSpPr>
            <p:nvPr/>
          </p:nvCxnSpPr>
          <p:spPr bwMode="auto">
            <a:xfrm flipV="1">
              <a:off x="1187956" y="5047908"/>
              <a:ext cx="0" cy="103058"/>
            </a:xfrm>
            <a:prstGeom prst="straightConnector1">
              <a:avLst/>
            </a:prstGeom>
            <a:noFill/>
            <a:ln w="28575">
              <a:solidFill>
                <a:srgbClr val="0070C0"/>
              </a:solidFill>
              <a:round/>
              <a:headEnd/>
              <a:tailEnd type="oval" w="med" len="med"/>
            </a:ln>
          </p:spPr>
        </p:cxnSp>
        <p:sp>
          <p:nvSpPr>
            <p:cNvPr id="46" name="Text Box 48"/>
            <p:cNvSpPr txBox="1">
              <a:spLocks noChangeArrowheads="1"/>
            </p:cNvSpPr>
            <p:nvPr/>
          </p:nvSpPr>
          <p:spPr bwMode="auto">
            <a:xfrm>
              <a:off x="2097546" y="4481391"/>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47" name="Rectangle 46"/>
          <p:cNvSpPr/>
          <p:nvPr/>
        </p:nvSpPr>
        <p:spPr>
          <a:xfrm>
            <a:off x="3307889" y="4838195"/>
            <a:ext cx="10919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y(2) = 9/4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8" name="Group 47"/>
          <p:cNvGrpSpPr/>
          <p:nvPr/>
        </p:nvGrpSpPr>
        <p:grpSpPr>
          <a:xfrm>
            <a:off x="685281" y="5615066"/>
            <a:ext cx="3143162" cy="1500276"/>
            <a:chOff x="1502486" y="5160083"/>
            <a:chExt cx="3143162" cy="1500276"/>
          </a:xfrm>
        </p:grpSpPr>
        <p:sp>
          <p:nvSpPr>
            <p:cNvPr id="49" name="Text Box 39"/>
            <p:cNvSpPr txBox="1">
              <a:spLocks noChangeArrowheads="1"/>
            </p:cNvSpPr>
            <p:nvPr/>
          </p:nvSpPr>
          <p:spPr bwMode="auto">
            <a:xfrm>
              <a:off x="1502486" y="6230638"/>
              <a:ext cx="3143162"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50" name="AutoShape 40"/>
            <p:cNvCxnSpPr>
              <a:cxnSpLocks noChangeShapeType="1"/>
            </p:cNvCxnSpPr>
            <p:nvPr/>
          </p:nvCxnSpPr>
          <p:spPr bwMode="auto">
            <a:xfrm rot="16200000" flipV="1">
              <a:off x="2201773" y="5796545"/>
              <a:ext cx="1129891" cy="0"/>
            </a:xfrm>
            <a:prstGeom prst="straightConnector1">
              <a:avLst/>
            </a:prstGeom>
            <a:noFill/>
            <a:ln w="9525">
              <a:solidFill>
                <a:srgbClr val="0070C0"/>
              </a:solidFill>
              <a:round/>
              <a:headEnd/>
              <a:tailEnd type="triangle" w="med" len="med"/>
            </a:ln>
          </p:spPr>
        </p:cxnSp>
        <p:cxnSp>
          <p:nvCxnSpPr>
            <p:cNvPr id="51" name="AutoShape 41"/>
            <p:cNvCxnSpPr>
              <a:cxnSpLocks noChangeShapeType="1"/>
            </p:cNvCxnSpPr>
            <p:nvPr/>
          </p:nvCxnSpPr>
          <p:spPr bwMode="auto">
            <a:xfrm>
              <a:off x="2268925" y="6174424"/>
              <a:ext cx="1990725" cy="0"/>
            </a:xfrm>
            <a:prstGeom prst="straightConnector1">
              <a:avLst/>
            </a:prstGeom>
            <a:noFill/>
            <a:ln w="9525">
              <a:solidFill>
                <a:srgbClr val="0070C0"/>
              </a:solidFill>
              <a:round/>
              <a:headEnd/>
              <a:tailEnd type="triangle" w="med" len="med"/>
            </a:ln>
          </p:spPr>
        </p:cxnSp>
        <p:sp>
          <p:nvSpPr>
            <p:cNvPr id="52" name="Text Box 42"/>
            <p:cNvSpPr txBox="1">
              <a:spLocks noChangeArrowheads="1"/>
            </p:cNvSpPr>
            <p:nvPr/>
          </p:nvSpPr>
          <p:spPr bwMode="auto">
            <a:xfrm>
              <a:off x="2809581" y="5160083"/>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h(3-k)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53" name="AutoShape 43"/>
            <p:cNvCxnSpPr>
              <a:cxnSpLocks noChangeShapeType="1"/>
            </p:cNvCxnSpPr>
            <p:nvPr/>
          </p:nvCxnSpPr>
          <p:spPr bwMode="auto">
            <a:xfrm flipV="1">
              <a:off x="3892077" y="5855881"/>
              <a:ext cx="0" cy="318543"/>
            </a:xfrm>
            <a:prstGeom prst="straightConnector1">
              <a:avLst/>
            </a:prstGeom>
            <a:noFill/>
            <a:ln w="28575">
              <a:solidFill>
                <a:srgbClr val="0070C0"/>
              </a:solidFill>
              <a:round/>
              <a:headEnd/>
              <a:tailEnd type="oval" w="med" len="med"/>
            </a:ln>
          </p:spPr>
        </p:cxnSp>
        <p:cxnSp>
          <p:nvCxnSpPr>
            <p:cNvPr id="54" name="AutoShape 44"/>
            <p:cNvCxnSpPr>
              <a:cxnSpLocks noChangeShapeType="1"/>
            </p:cNvCxnSpPr>
            <p:nvPr/>
          </p:nvCxnSpPr>
          <p:spPr bwMode="auto">
            <a:xfrm flipV="1">
              <a:off x="3539107" y="5930833"/>
              <a:ext cx="0" cy="243592"/>
            </a:xfrm>
            <a:prstGeom prst="straightConnector1">
              <a:avLst/>
            </a:prstGeom>
            <a:noFill/>
            <a:ln w="28575">
              <a:solidFill>
                <a:srgbClr val="0070C0"/>
              </a:solidFill>
              <a:round/>
              <a:headEnd/>
              <a:tailEnd type="oval" w="med" len="med"/>
            </a:ln>
          </p:spPr>
        </p:cxnSp>
        <p:cxnSp>
          <p:nvCxnSpPr>
            <p:cNvPr id="55" name="AutoShape 45"/>
            <p:cNvCxnSpPr>
              <a:cxnSpLocks noChangeShapeType="1"/>
            </p:cNvCxnSpPr>
            <p:nvPr/>
          </p:nvCxnSpPr>
          <p:spPr bwMode="auto">
            <a:xfrm flipV="1">
              <a:off x="3158562" y="6037638"/>
              <a:ext cx="0" cy="140534"/>
            </a:xfrm>
            <a:prstGeom prst="straightConnector1">
              <a:avLst/>
            </a:prstGeom>
            <a:noFill/>
            <a:ln w="28575">
              <a:solidFill>
                <a:srgbClr val="0070C0"/>
              </a:solidFill>
              <a:round/>
              <a:headEnd/>
              <a:tailEnd type="oval" w="med" len="med"/>
            </a:ln>
          </p:spPr>
        </p:cxnSp>
        <p:cxnSp>
          <p:nvCxnSpPr>
            <p:cNvPr id="56" name="AutoShape 46"/>
            <p:cNvCxnSpPr>
              <a:cxnSpLocks noChangeShapeType="1"/>
            </p:cNvCxnSpPr>
            <p:nvPr/>
          </p:nvCxnSpPr>
          <p:spPr bwMode="auto">
            <a:xfrm flipV="1">
              <a:off x="2774299" y="6071366"/>
              <a:ext cx="0" cy="103058"/>
            </a:xfrm>
            <a:prstGeom prst="straightConnector1">
              <a:avLst/>
            </a:prstGeom>
            <a:noFill/>
            <a:ln w="28575">
              <a:solidFill>
                <a:srgbClr val="0070C0"/>
              </a:solidFill>
              <a:round/>
              <a:headEnd/>
              <a:tailEnd type="oval" w="med" len="med"/>
            </a:ln>
          </p:spPr>
        </p:cxnSp>
        <p:sp>
          <p:nvSpPr>
            <p:cNvPr id="57" name="Text Box 48"/>
            <p:cNvSpPr txBox="1">
              <a:spLocks noChangeArrowheads="1"/>
            </p:cNvSpPr>
            <p:nvPr/>
          </p:nvSpPr>
          <p:spPr bwMode="auto">
            <a:xfrm>
              <a:off x="2921341" y="5517351"/>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58" name="Rectangle 57"/>
          <p:cNvSpPr/>
          <p:nvPr/>
        </p:nvSpPr>
        <p:spPr>
          <a:xfrm>
            <a:off x="3378545" y="6191139"/>
            <a:ext cx="1208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y(3) = 10/4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0" name="Group 59"/>
          <p:cNvGrpSpPr/>
          <p:nvPr/>
        </p:nvGrpSpPr>
        <p:grpSpPr>
          <a:xfrm>
            <a:off x="6885921" y="93156"/>
            <a:ext cx="3864811" cy="1500276"/>
            <a:chOff x="6964298" y="-44894"/>
            <a:chExt cx="3864811" cy="1500276"/>
          </a:xfrm>
        </p:grpSpPr>
        <p:sp>
          <p:nvSpPr>
            <p:cNvPr id="61" name="Text Box 39"/>
            <p:cNvSpPr txBox="1">
              <a:spLocks noChangeArrowheads="1"/>
            </p:cNvSpPr>
            <p:nvPr/>
          </p:nvSpPr>
          <p:spPr bwMode="auto">
            <a:xfrm>
              <a:off x="6964298" y="1025661"/>
              <a:ext cx="3734182"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2" name="AutoShape 40"/>
            <p:cNvCxnSpPr>
              <a:cxnSpLocks noChangeShapeType="1"/>
            </p:cNvCxnSpPr>
            <p:nvPr/>
          </p:nvCxnSpPr>
          <p:spPr bwMode="auto">
            <a:xfrm rot="16200000" flipV="1">
              <a:off x="7715837" y="591568"/>
              <a:ext cx="1129891" cy="0"/>
            </a:xfrm>
            <a:prstGeom prst="straightConnector1">
              <a:avLst/>
            </a:prstGeom>
            <a:noFill/>
            <a:ln w="9525">
              <a:solidFill>
                <a:srgbClr val="0070C0"/>
              </a:solidFill>
              <a:round/>
              <a:headEnd/>
              <a:tailEnd type="triangle" w="med" len="med"/>
            </a:ln>
          </p:spPr>
        </p:cxnSp>
        <p:cxnSp>
          <p:nvCxnSpPr>
            <p:cNvPr id="63" name="AutoShape 41"/>
            <p:cNvCxnSpPr>
              <a:cxnSpLocks noChangeShapeType="1"/>
            </p:cNvCxnSpPr>
            <p:nvPr/>
          </p:nvCxnSpPr>
          <p:spPr bwMode="auto">
            <a:xfrm>
              <a:off x="7717675" y="969447"/>
              <a:ext cx="3111434" cy="0"/>
            </a:xfrm>
            <a:prstGeom prst="straightConnector1">
              <a:avLst/>
            </a:prstGeom>
            <a:noFill/>
            <a:ln w="9525">
              <a:solidFill>
                <a:srgbClr val="0070C0"/>
              </a:solidFill>
              <a:round/>
              <a:headEnd/>
              <a:tailEnd type="triangle" w="med" len="med"/>
            </a:ln>
          </p:spPr>
        </p:cxnSp>
        <p:sp>
          <p:nvSpPr>
            <p:cNvPr id="64" name="Text Box 42"/>
            <p:cNvSpPr txBox="1">
              <a:spLocks noChangeArrowheads="1"/>
            </p:cNvSpPr>
            <p:nvPr/>
          </p:nvSpPr>
          <p:spPr bwMode="auto">
            <a:xfrm>
              <a:off x="8323645" y="-44894"/>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h(4-k)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65" name="AutoShape 43"/>
            <p:cNvCxnSpPr>
              <a:cxnSpLocks noChangeShapeType="1"/>
            </p:cNvCxnSpPr>
            <p:nvPr/>
          </p:nvCxnSpPr>
          <p:spPr bwMode="auto">
            <a:xfrm flipV="1">
              <a:off x="9824149" y="650904"/>
              <a:ext cx="0" cy="318543"/>
            </a:xfrm>
            <a:prstGeom prst="straightConnector1">
              <a:avLst/>
            </a:prstGeom>
            <a:noFill/>
            <a:ln w="28575">
              <a:solidFill>
                <a:srgbClr val="0070C0"/>
              </a:solidFill>
              <a:round/>
              <a:headEnd/>
              <a:tailEnd type="oval" w="med" len="med"/>
            </a:ln>
          </p:spPr>
        </p:cxnSp>
        <p:cxnSp>
          <p:nvCxnSpPr>
            <p:cNvPr id="66" name="AutoShape 44"/>
            <p:cNvCxnSpPr>
              <a:cxnSpLocks noChangeShapeType="1"/>
            </p:cNvCxnSpPr>
            <p:nvPr/>
          </p:nvCxnSpPr>
          <p:spPr bwMode="auto">
            <a:xfrm flipV="1">
              <a:off x="9445058" y="725856"/>
              <a:ext cx="0" cy="243592"/>
            </a:xfrm>
            <a:prstGeom prst="straightConnector1">
              <a:avLst/>
            </a:prstGeom>
            <a:noFill/>
            <a:ln w="28575">
              <a:solidFill>
                <a:srgbClr val="0070C0"/>
              </a:solidFill>
              <a:round/>
              <a:headEnd/>
              <a:tailEnd type="oval" w="med" len="med"/>
            </a:ln>
          </p:spPr>
        </p:cxnSp>
        <p:cxnSp>
          <p:nvCxnSpPr>
            <p:cNvPr id="67" name="AutoShape 45"/>
            <p:cNvCxnSpPr>
              <a:cxnSpLocks noChangeShapeType="1"/>
            </p:cNvCxnSpPr>
            <p:nvPr/>
          </p:nvCxnSpPr>
          <p:spPr bwMode="auto">
            <a:xfrm flipV="1">
              <a:off x="9077575" y="832661"/>
              <a:ext cx="0" cy="140534"/>
            </a:xfrm>
            <a:prstGeom prst="straightConnector1">
              <a:avLst/>
            </a:prstGeom>
            <a:noFill/>
            <a:ln w="28575">
              <a:solidFill>
                <a:srgbClr val="0070C0"/>
              </a:solidFill>
              <a:round/>
              <a:headEnd/>
              <a:tailEnd type="oval" w="med" len="med"/>
            </a:ln>
          </p:spPr>
        </p:cxnSp>
        <p:cxnSp>
          <p:nvCxnSpPr>
            <p:cNvPr id="68" name="AutoShape 46"/>
            <p:cNvCxnSpPr>
              <a:cxnSpLocks noChangeShapeType="1"/>
            </p:cNvCxnSpPr>
            <p:nvPr/>
          </p:nvCxnSpPr>
          <p:spPr bwMode="auto">
            <a:xfrm flipV="1">
              <a:off x="8680248" y="866389"/>
              <a:ext cx="0" cy="103058"/>
            </a:xfrm>
            <a:prstGeom prst="straightConnector1">
              <a:avLst/>
            </a:prstGeom>
            <a:noFill/>
            <a:ln w="28575">
              <a:solidFill>
                <a:srgbClr val="0070C0"/>
              </a:solidFill>
              <a:round/>
              <a:headEnd/>
              <a:tailEnd type="oval" w="med" len="med"/>
            </a:ln>
          </p:spPr>
        </p:cxnSp>
        <p:sp>
          <p:nvSpPr>
            <p:cNvPr id="69" name="Text Box 48"/>
            <p:cNvSpPr txBox="1">
              <a:spLocks noChangeArrowheads="1"/>
            </p:cNvSpPr>
            <p:nvPr/>
          </p:nvSpPr>
          <p:spPr bwMode="auto">
            <a:xfrm>
              <a:off x="9694339" y="299872"/>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71" name="Rectangle 70"/>
          <p:cNvSpPr/>
          <p:nvPr/>
        </p:nvSpPr>
        <p:spPr>
          <a:xfrm>
            <a:off x="10620103" y="635107"/>
            <a:ext cx="1208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y(4) = 10/4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72" name="Group 71"/>
          <p:cNvGrpSpPr/>
          <p:nvPr/>
        </p:nvGrpSpPr>
        <p:grpSpPr>
          <a:xfrm>
            <a:off x="6885921" y="1700713"/>
            <a:ext cx="4082642" cy="1500276"/>
            <a:chOff x="6968535" y="1671804"/>
            <a:chExt cx="4082642" cy="1500276"/>
          </a:xfrm>
        </p:grpSpPr>
        <p:sp>
          <p:nvSpPr>
            <p:cNvPr id="73" name="Text Box 39"/>
            <p:cNvSpPr txBox="1">
              <a:spLocks noChangeArrowheads="1"/>
            </p:cNvSpPr>
            <p:nvPr/>
          </p:nvSpPr>
          <p:spPr bwMode="auto">
            <a:xfrm>
              <a:off x="6968535" y="2742359"/>
              <a:ext cx="4082642"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5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74" name="AutoShape 40"/>
            <p:cNvCxnSpPr>
              <a:cxnSpLocks noChangeShapeType="1"/>
            </p:cNvCxnSpPr>
            <p:nvPr/>
          </p:nvCxnSpPr>
          <p:spPr bwMode="auto">
            <a:xfrm rot="16200000" flipV="1">
              <a:off x="7720077" y="2308266"/>
              <a:ext cx="1129891" cy="0"/>
            </a:xfrm>
            <a:prstGeom prst="straightConnector1">
              <a:avLst/>
            </a:prstGeom>
            <a:noFill/>
            <a:ln w="9525">
              <a:solidFill>
                <a:srgbClr val="0070C0"/>
              </a:solidFill>
              <a:round/>
              <a:headEnd/>
              <a:tailEnd type="triangle" w="med" len="med"/>
            </a:ln>
          </p:spPr>
        </p:cxnSp>
        <p:cxnSp>
          <p:nvCxnSpPr>
            <p:cNvPr id="75" name="AutoShape 41"/>
            <p:cNvCxnSpPr>
              <a:cxnSpLocks noChangeShapeType="1"/>
            </p:cNvCxnSpPr>
            <p:nvPr/>
          </p:nvCxnSpPr>
          <p:spPr bwMode="auto">
            <a:xfrm flipV="1">
              <a:off x="7316965" y="2673658"/>
              <a:ext cx="3734212" cy="12487"/>
            </a:xfrm>
            <a:prstGeom prst="straightConnector1">
              <a:avLst/>
            </a:prstGeom>
            <a:noFill/>
            <a:ln w="9525">
              <a:solidFill>
                <a:srgbClr val="0070C0"/>
              </a:solidFill>
              <a:round/>
              <a:headEnd/>
              <a:tailEnd type="triangle" w="med" len="med"/>
            </a:ln>
          </p:spPr>
        </p:cxnSp>
        <p:sp>
          <p:nvSpPr>
            <p:cNvPr id="76" name="Text Box 42"/>
            <p:cNvSpPr txBox="1">
              <a:spLocks noChangeArrowheads="1"/>
            </p:cNvSpPr>
            <p:nvPr/>
          </p:nvSpPr>
          <p:spPr bwMode="auto">
            <a:xfrm>
              <a:off x="8327885" y="1671804"/>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h(5-k)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77" name="AutoShape 43"/>
            <p:cNvCxnSpPr>
              <a:cxnSpLocks noChangeShapeType="1"/>
            </p:cNvCxnSpPr>
            <p:nvPr/>
          </p:nvCxnSpPr>
          <p:spPr bwMode="auto">
            <a:xfrm flipV="1">
              <a:off x="10181088" y="2367602"/>
              <a:ext cx="0" cy="318543"/>
            </a:xfrm>
            <a:prstGeom prst="straightConnector1">
              <a:avLst/>
            </a:prstGeom>
            <a:noFill/>
            <a:ln w="28575">
              <a:solidFill>
                <a:srgbClr val="0070C0"/>
              </a:solidFill>
              <a:round/>
              <a:headEnd/>
              <a:tailEnd type="oval" w="med" len="med"/>
            </a:ln>
          </p:spPr>
        </p:cxnSp>
        <p:cxnSp>
          <p:nvCxnSpPr>
            <p:cNvPr id="78" name="AutoShape 44"/>
            <p:cNvCxnSpPr>
              <a:cxnSpLocks noChangeShapeType="1"/>
            </p:cNvCxnSpPr>
            <p:nvPr/>
          </p:nvCxnSpPr>
          <p:spPr bwMode="auto">
            <a:xfrm flipV="1">
              <a:off x="9828121" y="2442554"/>
              <a:ext cx="0" cy="243592"/>
            </a:xfrm>
            <a:prstGeom prst="straightConnector1">
              <a:avLst/>
            </a:prstGeom>
            <a:noFill/>
            <a:ln w="28575">
              <a:solidFill>
                <a:srgbClr val="0070C0"/>
              </a:solidFill>
              <a:round/>
              <a:headEnd/>
              <a:tailEnd type="oval" w="med" len="med"/>
            </a:ln>
          </p:spPr>
        </p:cxnSp>
        <p:cxnSp>
          <p:nvCxnSpPr>
            <p:cNvPr id="79" name="AutoShape 45"/>
            <p:cNvCxnSpPr>
              <a:cxnSpLocks noChangeShapeType="1"/>
            </p:cNvCxnSpPr>
            <p:nvPr/>
          </p:nvCxnSpPr>
          <p:spPr bwMode="auto">
            <a:xfrm flipV="1">
              <a:off x="9473701" y="2549359"/>
              <a:ext cx="0" cy="140534"/>
            </a:xfrm>
            <a:prstGeom prst="straightConnector1">
              <a:avLst/>
            </a:prstGeom>
            <a:noFill/>
            <a:ln w="28575">
              <a:solidFill>
                <a:srgbClr val="0070C0"/>
              </a:solidFill>
              <a:round/>
              <a:headEnd/>
              <a:tailEnd type="oval" w="med" len="med"/>
            </a:ln>
          </p:spPr>
        </p:cxnSp>
        <p:cxnSp>
          <p:nvCxnSpPr>
            <p:cNvPr id="80" name="AutoShape 46"/>
            <p:cNvCxnSpPr>
              <a:cxnSpLocks noChangeShapeType="1"/>
            </p:cNvCxnSpPr>
            <p:nvPr/>
          </p:nvCxnSpPr>
          <p:spPr bwMode="auto">
            <a:xfrm flipV="1">
              <a:off x="9076371" y="2583087"/>
              <a:ext cx="0" cy="103058"/>
            </a:xfrm>
            <a:prstGeom prst="straightConnector1">
              <a:avLst/>
            </a:prstGeom>
            <a:noFill/>
            <a:ln w="28575">
              <a:solidFill>
                <a:srgbClr val="0070C0"/>
              </a:solidFill>
              <a:round/>
              <a:headEnd/>
              <a:tailEnd type="oval" w="med" len="med"/>
            </a:ln>
          </p:spPr>
        </p:cxnSp>
        <p:sp>
          <p:nvSpPr>
            <p:cNvPr id="81" name="Text Box 48"/>
            <p:cNvSpPr txBox="1">
              <a:spLocks noChangeArrowheads="1"/>
            </p:cNvSpPr>
            <p:nvPr/>
          </p:nvSpPr>
          <p:spPr bwMode="auto">
            <a:xfrm>
              <a:off x="9996696" y="1978170"/>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82" name="Rectangle 81"/>
          <p:cNvSpPr/>
          <p:nvPr/>
        </p:nvSpPr>
        <p:spPr>
          <a:xfrm>
            <a:off x="10667571" y="2242664"/>
            <a:ext cx="10919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y(5) = 3/2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83" name="Group 82"/>
          <p:cNvGrpSpPr/>
          <p:nvPr/>
        </p:nvGrpSpPr>
        <p:grpSpPr>
          <a:xfrm>
            <a:off x="6890038" y="3230344"/>
            <a:ext cx="4422838" cy="1500276"/>
            <a:chOff x="6968535" y="1671804"/>
            <a:chExt cx="4422838" cy="1500276"/>
          </a:xfrm>
        </p:grpSpPr>
        <p:sp>
          <p:nvSpPr>
            <p:cNvPr id="84" name="Text Box 39"/>
            <p:cNvSpPr txBox="1">
              <a:spLocks noChangeArrowheads="1"/>
            </p:cNvSpPr>
            <p:nvPr/>
          </p:nvSpPr>
          <p:spPr bwMode="auto">
            <a:xfrm>
              <a:off x="6968535" y="2742359"/>
              <a:ext cx="4422838"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5      6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85" name="AutoShape 40"/>
            <p:cNvCxnSpPr>
              <a:cxnSpLocks noChangeShapeType="1"/>
            </p:cNvCxnSpPr>
            <p:nvPr/>
          </p:nvCxnSpPr>
          <p:spPr bwMode="auto">
            <a:xfrm rot="16200000" flipV="1">
              <a:off x="7720077" y="2308266"/>
              <a:ext cx="1129891" cy="0"/>
            </a:xfrm>
            <a:prstGeom prst="straightConnector1">
              <a:avLst/>
            </a:prstGeom>
            <a:noFill/>
            <a:ln w="9525">
              <a:solidFill>
                <a:srgbClr val="0070C0"/>
              </a:solidFill>
              <a:round/>
              <a:headEnd/>
              <a:tailEnd type="triangle" w="med" len="med"/>
            </a:ln>
          </p:spPr>
        </p:cxnSp>
        <p:cxnSp>
          <p:nvCxnSpPr>
            <p:cNvPr id="86" name="AutoShape 41"/>
            <p:cNvCxnSpPr>
              <a:cxnSpLocks noChangeShapeType="1"/>
            </p:cNvCxnSpPr>
            <p:nvPr/>
          </p:nvCxnSpPr>
          <p:spPr bwMode="auto">
            <a:xfrm flipV="1">
              <a:off x="7316965" y="2673658"/>
              <a:ext cx="3734212" cy="12487"/>
            </a:xfrm>
            <a:prstGeom prst="straightConnector1">
              <a:avLst/>
            </a:prstGeom>
            <a:noFill/>
            <a:ln w="9525">
              <a:solidFill>
                <a:srgbClr val="0070C0"/>
              </a:solidFill>
              <a:round/>
              <a:headEnd/>
              <a:tailEnd type="triangle" w="med" len="med"/>
            </a:ln>
          </p:spPr>
        </p:cxnSp>
        <p:sp>
          <p:nvSpPr>
            <p:cNvPr id="87" name="Text Box 42"/>
            <p:cNvSpPr txBox="1">
              <a:spLocks noChangeArrowheads="1"/>
            </p:cNvSpPr>
            <p:nvPr/>
          </p:nvSpPr>
          <p:spPr bwMode="auto">
            <a:xfrm>
              <a:off x="8327885" y="1671804"/>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h(6-k)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88" name="AutoShape 43"/>
            <p:cNvCxnSpPr>
              <a:cxnSpLocks noChangeShapeType="1"/>
            </p:cNvCxnSpPr>
            <p:nvPr/>
          </p:nvCxnSpPr>
          <p:spPr bwMode="auto">
            <a:xfrm flipV="1">
              <a:off x="10507663" y="2367602"/>
              <a:ext cx="0" cy="318543"/>
            </a:xfrm>
            <a:prstGeom prst="straightConnector1">
              <a:avLst/>
            </a:prstGeom>
            <a:noFill/>
            <a:ln w="28575">
              <a:solidFill>
                <a:srgbClr val="0070C0"/>
              </a:solidFill>
              <a:round/>
              <a:headEnd/>
              <a:tailEnd type="oval" w="med" len="med"/>
            </a:ln>
          </p:spPr>
        </p:cxnSp>
        <p:cxnSp>
          <p:nvCxnSpPr>
            <p:cNvPr id="89" name="AutoShape 44"/>
            <p:cNvCxnSpPr>
              <a:cxnSpLocks noChangeShapeType="1"/>
            </p:cNvCxnSpPr>
            <p:nvPr/>
          </p:nvCxnSpPr>
          <p:spPr bwMode="auto">
            <a:xfrm flipV="1">
              <a:off x="10180820" y="2442554"/>
              <a:ext cx="0" cy="243592"/>
            </a:xfrm>
            <a:prstGeom prst="straightConnector1">
              <a:avLst/>
            </a:prstGeom>
            <a:noFill/>
            <a:ln w="28575">
              <a:solidFill>
                <a:srgbClr val="0070C0"/>
              </a:solidFill>
              <a:round/>
              <a:headEnd/>
              <a:tailEnd type="oval" w="med" len="med"/>
            </a:ln>
          </p:spPr>
        </p:cxnSp>
        <p:cxnSp>
          <p:nvCxnSpPr>
            <p:cNvPr id="90" name="AutoShape 45"/>
            <p:cNvCxnSpPr>
              <a:cxnSpLocks noChangeShapeType="1"/>
            </p:cNvCxnSpPr>
            <p:nvPr/>
          </p:nvCxnSpPr>
          <p:spPr bwMode="auto">
            <a:xfrm flipV="1">
              <a:off x="9852528" y="2549359"/>
              <a:ext cx="0" cy="140534"/>
            </a:xfrm>
            <a:prstGeom prst="straightConnector1">
              <a:avLst/>
            </a:prstGeom>
            <a:noFill/>
            <a:ln w="28575">
              <a:solidFill>
                <a:srgbClr val="0070C0"/>
              </a:solidFill>
              <a:round/>
              <a:headEnd/>
              <a:tailEnd type="oval" w="med" len="med"/>
            </a:ln>
          </p:spPr>
        </p:cxnSp>
        <p:cxnSp>
          <p:nvCxnSpPr>
            <p:cNvPr id="91" name="AutoShape 46"/>
            <p:cNvCxnSpPr>
              <a:cxnSpLocks noChangeShapeType="1"/>
            </p:cNvCxnSpPr>
            <p:nvPr/>
          </p:nvCxnSpPr>
          <p:spPr bwMode="auto">
            <a:xfrm flipV="1">
              <a:off x="9546635" y="2583087"/>
              <a:ext cx="0" cy="103058"/>
            </a:xfrm>
            <a:prstGeom prst="straightConnector1">
              <a:avLst/>
            </a:prstGeom>
            <a:noFill/>
            <a:ln w="28575">
              <a:solidFill>
                <a:srgbClr val="0070C0"/>
              </a:solidFill>
              <a:round/>
              <a:headEnd/>
              <a:tailEnd type="oval" w="med" len="med"/>
            </a:ln>
          </p:spPr>
        </p:cxnSp>
        <p:sp>
          <p:nvSpPr>
            <p:cNvPr id="92" name="Text Box 48"/>
            <p:cNvSpPr txBox="1">
              <a:spLocks noChangeArrowheads="1"/>
            </p:cNvSpPr>
            <p:nvPr/>
          </p:nvSpPr>
          <p:spPr bwMode="auto">
            <a:xfrm>
              <a:off x="10364788" y="2018407"/>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93" name="Rectangle 92"/>
          <p:cNvSpPr/>
          <p:nvPr/>
        </p:nvSpPr>
        <p:spPr>
          <a:xfrm>
            <a:off x="10750732" y="3728502"/>
            <a:ext cx="10919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y(6) = 3/4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94" name="Group 93"/>
          <p:cNvGrpSpPr/>
          <p:nvPr/>
        </p:nvGrpSpPr>
        <p:grpSpPr>
          <a:xfrm>
            <a:off x="6885921" y="4690863"/>
            <a:ext cx="4740703" cy="1500276"/>
            <a:chOff x="6976679" y="4407596"/>
            <a:chExt cx="4740703" cy="1500276"/>
          </a:xfrm>
        </p:grpSpPr>
        <p:sp>
          <p:nvSpPr>
            <p:cNvPr id="95" name="Text Box 39"/>
            <p:cNvSpPr txBox="1">
              <a:spLocks noChangeArrowheads="1"/>
            </p:cNvSpPr>
            <p:nvPr/>
          </p:nvSpPr>
          <p:spPr bwMode="auto">
            <a:xfrm>
              <a:off x="6976679" y="5478151"/>
              <a:ext cx="4740703" cy="42972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0       1         2         3       4        5      6       7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96" name="AutoShape 40"/>
            <p:cNvCxnSpPr>
              <a:cxnSpLocks noChangeShapeType="1"/>
            </p:cNvCxnSpPr>
            <p:nvPr/>
          </p:nvCxnSpPr>
          <p:spPr bwMode="auto">
            <a:xfrm rot="16200000" flipV="1">
              <a:off x="7728222" y="5044058"/>
              <a:ext cx="1129891" cy="0"/>
            </a:xfrm>
            <a:prstGeom prst="straightConnector1">
              <a:avLst/>
            </a:prstGeom>
            <a:noFill/>
            <a:ln w="9525">
              <a:solidFill>
                <a:srgbClr val="0070C0"/>
              </a:solidFill>
              <a:round/>
              <a:headEnd/>
              <a:tailEnd type="triangle" w="med" len="med"/>
            </a:ln>
          </p:spPr>
        </p:cxnSp>
        <p:cxnSp>
          <p:nvCxnSpPr>
            <p:cNvPr id="97" name="AutoShape 41"/>
            <p:cNvCxnSpPr>
              <a:cxnSpLocks noChangeShapeType="1"/>
            </p:cNvCxnSpPr>
            <p:nvPr/>
          </p:nvCxnSpPr>
          <p:spPr bwMode="auto">
            <a:xfrm flipV="1">
              <a:off x="7325110" y="5409450"/>
              <a:ext cx="3734212" cy="12487"/>
            </a:xfrm>
            <a:prstGeom prst="straightConnector1">
              <a:avLst/>
            </a:prstGeom>
            <a:noFill/>
            <a:ln w="9525">
              <a:solidFill>
                <a:srgbClr val="0070C0"/>
              </a:solidFill>
              <a:round/>
              <a:headEnd/>
              <a:tailEnd type="triangle" w="med" len="med"/>
            </a:ln>
          </p:spPr>
        </p:cxnSp>
        <p:sp>
          <p:nvSpPr>
            <p:cNvPr id="98" name="Text Box 42"/>
            <p:cNvSpPr txBox="1">
              <a:spLocks noChangeArrowheads="1"/>
            </p:cNvSpPr>
            <p:nvPr/>
          </p:nvSpPr>
          <p:spPr bwMode="auto">
            <a:xfrm>
              <a:off x="8336030" y="4407596"/>
              <a:ext cx="969010" cy="39599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h(7-k)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99" name="AutoShape 43"/>
            <p:cNvCxnSpPr>
              <a:cxnSpLocks noChangeShapeType="1"/>
            </p:cNvCxnSpPr>
            <p:nvPr/>
          </p:nvCxnSpPr>
          <p:spPr bwMode="auto">
            <a:xfrm flipV="1">
              <a:off x="10842383" y="5103394"/>
              <a:ext cx="0" cy="318543"/>
            </a:xfrm>
            <a:prstGeom prst="straightConnector1">
              <a:avLst/>
            </a:prstGeom>
            <a:noFill/>
            <a:ln w="28575">
              <a:solidFill>
                <a:srgbClr val="0070C0"/>
              </a:solidFill>
              <a:round/>
              <a:headEnd/>
              <a:tailEnd type="oval" w="med" len="med"/>
            </a:ln>
          </p:spPr>
        </p:cxnSp>
        <p:cxnSp>
          <p:nvCxnSpPr>
            <p:cNvPr id="100" name="AutoShape 44"/>
            <p:cNvCxnSpPr>
              <a:cxnSpLocks noChangeShapeType="1"/>
            </p:cNvCxnSpPr>
            <p:nvPr/>
          </p:nvCxnSpPr>
          <p:spPr bwMode="auto">
            <a:xfrm flipV="1">
              <a:off x="10489414" y="5178346"/>
              <a:ext cx="0" cy="243592"/>
            </a:xfrm>
            <a:prstGeom prst="straightConnector1">
              <a:avLst/>
            </a:prstGeom>
            <a:noFill/>
            <a:ln w="28575">
              <a:solidFill>
                <a:srgbClr val="0070C0"/>
              </a:solidFill>
              <a:round/>
              <a:headEnd/>
              <a:tailEnd type="oval" w="med" len="med"/>
            </a:ln>
          </p:spPr>
        </p:cxnSp>
        <p:cxnSp>
          <p:nvCxnSpPr>
            <p:cNvPr id="101" name="AutoShape 45"/>
            <p:cNvCxnSpPr>
              <a:cxnSpLocks noChangeShapeType="1"/>
            </p:cNvCxnSpPr>
            <p:nvPr/>
          </p:nvCxnSpPr>
          <p:spPr bwMode="auto">
            <a:xfrm flipV="1">
              <a:off x="10148059" y="5285151"/>
              <a:ext cx="0" cy="140534"/>
            </a:xfrm>
            <a:prstGeom prst="straightConnector1">
              <a:avLst/>
            </a:prstGeom>
            <a:noFill/>
            <a:ln w="28575">
              <a:solidFill>
                <a:srgbClr val="0070C0"/>
              </a:solidFill>
              <a:round/>
              <a:headEnd/>
              <a:tailEnd type="oval" w="med" len="med"/>
            </a:ln>
          </p:spPr>
        </p:cxnSp>
        <p:cxnSp>
          <p:nvCxnSpPr>
            <p:cNvPr id="102" name="AutoShape 46"/>
            <p:cNvCxnSpPr>
              <a:cxnSpLocks noChangeShapeType="1"/>
            </p:cNvCxnSpPr>
            <p:nvPr/>
          </p:nvCxnSpPr>
          <p:spPr bwMode="auto">
            <a:xfrm flipV="1">
              <a:off x="9842166" y="5318879"/>
              <a:ext cx="0" cy="103058"/>
            </a:xfrm>
            <a:prstGeom prst="straightConnector1">
              <a:avLst/>
            </a:prstGeom>
            <a:noFill/>
            <a:ln w="28575">
              <a:solidFill>
                <a:srgbClr val="0070C0"/>
              </a:solidFill>
              <a:round/>
              <a:headEnd/>
              <a:tailEnd type="oval" w="med" len="med"/>
            </a:ln>
          </p:spPr>
        </p:cxnSp>
        <p:sp>
          <p:nvSpPr>
            <p:cNvPr id="103" name="Text Box 48"/>
            <p:cNvSpPr txBox="1">
              <a:spLocks noChangeArrowheads="1"/>
            </p:cNvSpPr>
            <p:nvPr/>
          </p:nvSpPr>
          <p:spPr bwMode="auto">
            <a:xfrm>
              <a:off x="10372933" y="4754199"/>
              <a:ext cx="285750" cy="26170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
        <p:nvSpPr>
          <p:cNvPr id="104" name="Rectangle 103"/>
          <p:cNvSpPr/>
          <p:nvPr/>
        </p:nvSpPr>
        <p:spPr>
          <a:xfrm>
            <a:off x="10819302" y="5254697"/>
            <a:ext cx="10919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y(7) = 1/4</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Text Box 42"/>
          <p:cNvSpPr txBox="1">
            <a:spLocks noChangeArrowheads="1"/>
          </p:cNvSpPr>
          <p:nvPr/>
        </p:nvSpPr>
        <p:spPr bwMode="auto">
          <a:xfrm>
            <a:off x="2025076" y="2708546"/>
            <a:ext cx="1049796" cy="37521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itchFamily="34" charset="0"/>
                <a:ea typeface="+mn-ea"/>
                <a:cs typeface="+mn-cs"/>
              </a:rPr>
              <a:t>h(1-k)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nvGrpSpPr>
          <p:cNvPr id="146" name="Group 145"/>
          <p:cNvGrpSpPr/>
          <p:nvPr/>
        </p:nvGrpSpPr>
        <p:grpSpPr>
          <a:xfrm>
            <a:off x="247715" y="2776310"/>
            <a:ext cx="2774950" cy="1218276"/>
            <a:chOff x="247715" y="2776310"/>
            <a:chExt cx="2774950" cy="1218276"/>
          </a:xfrm>
        </p:grpSpPr>
        <p:sp>
          <p:nvSpPr>
            <p:cNvPr id="136" name="Text Box 39"/>
            <p:cNvSpPr txBox="1">
              <a:spLocks noChangeArrowheads="1"/>
            </p:cNvSpPr>
            <p:nvPr/>
          </p:nvSpPr>
          <p:spPr bwMode="auto">
            <a:xfrm>
              <a:off x="247715" y="3722937"/>
              <a:ext cx="2774950" cy="27164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-2   - 1     0        1      k</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137" name="AutoShape 40"/>
            <p:cNvCxnSpPr>
              <a:cxnSpLocks noChangeShapeType="1"/>
            </p:cNvCxnSpPr>
            <p:nvPr/>
          </p:nvCxnSpPr>
          <p:spPr bwMode="auto">
            <a:xfrm rot="16200000" flipV="1">
              <a:off x="1446906" y="3311618"/>
              <a:ext cx="1070615" cy="0"/>
            </a:xfrm>
            <a:prstGeom prst="straightConnector1">
              <a:avLst/>
            </a:prstGeom>
            <a:noFill/>
            <a:ln w="9525">
              <a:solidFill>
                <a:srgbClr val="0070C0"/>
              </a:solidFill>
              <a:round/>
              <a:headEnd/>
              <a:tailEnd type="triangle" w="med" len="med"/>
            </a:ln>
          </p:spPr>
        </p:cxnSp>
        <p:cxnSp>
          <p:nvCxnSpPr>
            <p:cNvPr id="138" name="AutoShape 41"/>
            <p:cNvCxnSpPr>
              <a:cxnSpLocks noChangeShapeType="1"/>
            </p:cNvCxnSpPr>
            <p:nvPr/>
          </p:nvCxnSpPr>
          <p:spPr bwMode="auto">
            <a:xfrm>
              <a:off x="477581" y="3669673"/>
              <a:ext cx="1990725" cy="0"/>
            </a:xfrm>
            <a:prstGeom prst="straightConnector1">
              <a:avLst/>
            </a:prstGeom>
            <a:noFill/>
            <a:ln w="9525">
              <a:solidFill>
                <a:srgbClr val="0070C0"/>
              </a:solidFill>
              <a:round/>
              <a:headEnd/>
              <a:tailEnd type="triangle" w="med" len="med"/>
            </a:ln>
          </p:spPr>
        </p:cxnSp>
        <p:cxnSp>
          <p:nvCxnSpPr>
            <p:cNvPr id="140" name="AutoShape 43"/>
            <p:cNvCxnSpPr>
              <a:cxnSpLocks noChangeShapeType="1"/>
            </p:cNvCxnSpPr>
            <p:nvPr/>
          </p:nvCxnSpPr>
          <p:spPr bwMode="auto">
            <a:xfrm flipV="1">
              <a:off x="2296467" y="3367841"/>
              <a:ext cx="0" cy="301832"/>
            </a:xfrm>
            <a:prstGeom prst="straightConnector1">
              <a:avLst/>
            </a:prstGeom>
            <a:noFill/>
            <a:ln w="28575">
              <a:solidFill>
                <a:srgbClr val="0070C0"/>
              </a:solidFill>
              <a:round/>
              <a:headEnd/>
              <a:tailEnd type="oval" w="med" len="med"/>
            </a:ln>
          </p:spPr>
        </p:cxnSp>
        <p:cxnSp>
          <p:nvCxnSpPr>
            <p:cNvPr id="141" name="AutoShape 44"/>
            <p:cNvCxnSpPr>
              <a:cxnSpLocks noChangeShapeType="1"/>
            </p:cNvCxnSpPr>
            <p:nvPr/>
          </p:nvCxnSpPr>
          <p:spPr bwMode="auto">
            <a:xfrm flipV="1">
              <a:off x="1992208" y="3438860"/>
              <a:ext cx="0" cy="230813"/>
            </a:xfrm>
            <a:prstGeom prst="straightConnector1">
              <a:avLst/>
            </a:prstGeom>
            <a:noFill/>
            <a:ln w="28575">
              <a:solidFill>
                <a:srgbClr val="0070C0"/>
              </a:solidFill>
              <a:round/>
              <a:headEnd/>
              <a:tailEnd type="oval" w="med" len="med"/>
            </a:ln>
          </p:spPr>
        </p:cxnSp>
        <p:cxnSp>
          <p:nvCxnSpPr>
            <p:cNvPr id="142" name="AutoShape 45"/>
            <p:cNvCxnSpPr>
              <a:cxnSpLocks noChangeShapeType="1"/>
            </p:cNvCxnSpPr>
            <p:nvPr/>
          </p:nvCxnSpPr>
          <p:spPr bwMode="auto">
            <a:xfrm flipV="1">
              <a:off x="1678315" y="3527635"/>
              <a:ext cx="0" cy="133161"/>
            </a:xfrm>
            <a:prstGeom prst="straightConnector1">
              <a:avLst/>
            </a:prstGeom>
            <a:noFill/>
            <a:ln w="28575">
              <a:solidFill>
                <a:srgbClr val="0070C0"/>
              </a:solidFill>
              <a:round/>
              <a:headEnd/>
              <a:tailEnd type="oval" w="med" len="med"/>
            </a:ln>
          </p:spPr>
        </p:cxnSp>
        <p:cxnSp>
          <p:nvCxnSpPr>
            <p:cNvPr id="143" name="AutoShape 46"/>
            <p:cNvCxnSpPr>
              <a:cxnSpLocks noChangeShapeType="1"/>
            </p:cNvCxnSpPr>
            <p:nvPr/>
          </p:nvCxnSpPr>
          <p:spPr bwMode="auto">
            <a:xfrm flipV="1">
              <a:off x="1378505" y="3572022"/>
              <a:ext cx="0" cy="97651"/>
            </a:xfrm>
            <a:prstGeom prst="straightConnector1">
              <a:avLst/>
            </a:prstGeom>
            <a:noFill/>
            <a:ln w="28575">
              <a:solidFill>
                <a:srgbClr val="0070C0"/>
              </a:solidFill>
              <a:round/>
              <a:headEnd/>
              <a:tailEnd type="oval" w="med" len="med"/>
            </a:ln>
          </p:spPr>
        </p:cxnSp>
        <p:sp>
          <p:nvSpPr>
            <p:cNvPr id="144" name="Text Box 48"/>
            <p:cNvSpPr txBox="1">
              <a:spLocks noChangeArrowheads="1"/>
            </p:cNvSpPr>
            <p:nvPr/>
          </p:nvSpPr>
          <p:spPr bwMode="auto">
            <a:xfrm>
              <a:off x="2159014" y="3027854"/>
              <a:ext cx="407670" cy="26158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1</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975926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P spid="47" grpId="0"/>
      <p:bldP spid="58" grpId="0"/>
      <p:bldP spid="71" grpId="0"/>
      <p:bldP spid="82" grpId="0"/>
      <p:bldP spid="93" grpId="0"/>
      <p:bldP spid="10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0" y="382892"/>
            <a:ext cx="12192000" cy="5286388"/>
          </a:xfrm>
        </p:spPr>
        <p:txBody>
          <a:bodyPr/>
          <a:lstStyle/>
          <a:p>
            <a:pPr>
              <a:buNone/>
            </a:pPr>
            <a:r>
              <a:rPr lang="en-US"/>
              <a:t>- </a:t>
            </a:r>
            <a:r>
              <a:rPr lang="pt-BR"/>
              <a:t>Bằng cách dịch như vậy ta được các giá trị y(n) như sau:</a:t>
            </a:r>
            <a:endParaRPr lang="vi-VN"/>
          </a:p>
          <a:p>
            <a:pPr>
              <a:buNone/>
            </a:pPr>
            <a:r>
              <a:rPr lang="pt-BR"/>
              <a:t>	y(2) = 9/4; y(3) = 10/4; y(4) = 10/4; y(5) = 3/2; y(6) = 3/4; y(7) = 1/4; y(8) =0</a:t>
            </a:r>
            <a:endParaRPr lang="en-US"/>
          </a:p>
          <a:p>
            <a:pPr>
              <a:buFontTx/>
              <a:buChar char="-"/>
            </a:pPr>
            <a:r>
              <a:rPr lang="en-US" err="1"/>
              <a:t>Với</a:t>
            </a:r>
            <a:r>
              <a:rPr lang="en-US"/>
              <a:t> các </a:t>
            </a:r>
            <a:r>
              <a:rPr lang="en-US" err="1"/>
              <a:t>giá</a:t>
            </a:r>
            <a:r>
              <a:rPr lang="en-US"/>
              <a:t> </a:t>
            </a:r>
            <a:r>
              <a:rPr lang="en-US" err="1"/>
              <a:t>trị</a:t>
            </a:r>
            <a:r>
              <a:rPr lang="en-US"/>
              <a:t> n </a:t>
            </a:r>
            <a:r>
              <a:rPr lang="en-US">
                <a:sym typeface="Symbol"/>
              </a:rPr>
              <a:t> 8 </a:t>
            </a:r>
            <a:r>
              <a:rPr lang="en-US" err="1">
                <a:sym typeface="Symbol"/>
              </a:rPr>
              <a:t>thì</a:t>
            </a:r>
            <a:r>
              <a:rPr lang="en-US">
                <a:sym typeface="Symbol"/>
              </a:rPr>
              <a:t> y(n) = 0</a:t>
            </a:r>
          </a:p>
          <a:p>
            <a:pPr>
              <a:buFontTx/>
              <a:buChar char="-"/>
            </a:pPr>
            <a:r>
              <a:rPr lang="pt-BR"/>
              <a:t>Vậy đáp ứng y(n) của hệ thống là: </a:t>
            </a:r>
          </a:p>
          <a:p>
            <a:pPr>
              <a:buFontTx/>
              <a:buChar char="-"/>
            </a:pPr>
            <a:endParaRPr lang="pt-BR"/>
          </a:p>
          <a:p>
            <a:pPr marL="0" indent="0">
              <a:buNone/>
            </a:pPr>
            <a:endParaRPr lang="pt-BR"/>
          </a:p>
          <a:p>
            <a:pPr>
              <a:buNone/>
            </a:pPr>
            <a:r>
              <a:rPr lang="pt-BR"/>
              <a:t>- Ta có đồ thị đáp ứng y(n) của hệ thống</a:t>
            </a:r>
          </a:p>
          <a:p>
            <a:pPr>
              <a:buNone/>
            </a:pPr>
            <a:endParaRPr lang="vi-VN"/>
          </a:p>
        </p:txBody>
      </p:sp>
      <p:graphicFrame>
        <p:nvGraphicFramePr>
          <p:cNvPr id="5" name="Object 6"/>
          <p:cNvGraphicFramePr>
            <a:graphicFrameLocks noChangeAspect="1"/>
          </p:cNvGraphicFramePr>
          <p:nvPr/>
        </p:nvGraphicFramePr>
        <p:xfrm>
          <a:off x="3352800" y="3614056"/>
          <a:ext cx="5486400" cy="2590800"/>
        </p:xfrm>
        <a:graphic>
          <a:graphicData uri="http://schemas.openxmlformats.org/presentationml/2006/ole">
            <mc:AlternateContent xmlns:mc="http://schemas.openxmlformats.org/markup-compatibility/2006">
              <mc:Choice xmlns:v="urn:schemas-microsoft-com:vml" Requires="v">
                <p:oleObj spid="_x0000_s62465" name="Visio" r:id="rId3" imgW="6060186" imgH="2431161" progId="Visio.Drawing.11">
                  <p:embed/>
                </p:oleObj>
              </mc:Choice>
              <mc:Fallback>
                <p:oleObj name="Visio" r:id="rId3" imgW="6060186" imgH="2431161" progId="Visio.Drawing.11">
                  <p:embed/>
                  <p:pic>
                    <p:nvPicPr>
                      <p:cNvPr id="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614056"/>
                        <a:ext cx="5486400" cy="259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3838575" y="2165181"/>
          <a:ext cx="3311525" cy="763587"/>
        </p:xfrm>
        <a:graphic>
          <a:graphicData uri="http://schemas.openxmlformats.org/presentationml/2006/ole">
            <mc:AlternateContent xmlns:mc="http://schemas.openxmlformats.org/markup-compatibility/2006">
              <mc:Choice xmlns:v="urn:schemas-microsoft-com:vml" Requires="v">
                <p:oleObj spid="_x0000_s62466" name="Equation" r:id="rId5" imgW="1981080" imgH="431640" progId="Equation.DSMT4">
                  <p:embed/>
                </p:oleObj>
              </mc:Choice>
              <mc:Fallback>
                <p:oleObj name="Equation" r:id="rId5" imgW="1981080" imgH="431640" progId="Equation.DSMT4">
                  <p:embed/>
                  <p:pic>
                    <p:nvPicPr>
                      <p:cNvPr id="6" name="Object 5"/>
                      <p:cNvPicPr>
                        <a:picLocks noChangeAspect="1" noChangeArrowheads="1"/>
                      </p:cNvPicPr>
                      <p:nvPr/>
                    </p:nvPicPr>
                    <p:blipFill>
                      <a:blip r:embed="rId6"/>
                      <a:srcRect/>
                      <a:stretch>
                        <a:fillRect/>
                      </a:stretch>
                    </p:blipFill>
                    <p:spPr bwMode="auto">
                      <a:xfrm>
                        <a:off x="3838575" y="2165181"/>
                        <a:ext cx="3311525"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6479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t>	</a:t>
            </a:r>
            <a:r>
              <a:rPr lang="en-US" b="1"/>
              <a:t>- </a:t>
            </a:r>
            <a:r>
              <a:rPr lang="pt-BR" b="1"/>
              <a:t>Nhận xét:</a:t>
            </a:r>
          </a:p>
          <a:p>
            <a:pPr>
              <a:buNone/>
            </a:pPr>
            <a:endParaRPr lang="vi-VN"/>
          </a:p>
          <a:p>
            <a:pPr>
              <a:buNone/>
            </a:pPr>
            <a:r>
              <a:rPr lang="pt-BR"/>
              <a:t>	+ Nếu hệ thống tuyến tính bất biến LTI có đáp ứng xung h(n) và kích thích x(n) có chiều dài hữu hạn:</a:t>
            </a:r>
            <a:endParaRPr lang="vi-VN"/>
          </a:p>
          <a:p>
            <a:pPr>
              <a:buNone/>
            </a:pPr>
            <a:r>
              <a:rPr lang="pt-BR"/>
              <a:t>				L[x(n)] = L</a:t>
            </a:r>
            <a:r>
              <a:rPr lang="pt-BR" baseline="-25000"/>
              <a:t>1</a:t>
            </a:r>
            <a:endParaRPr lang="vi-VN"/>
          </a:p>
          <a:p>
            <a:pPr>
              <a:buNone/>
            </a:pPr>
            <a:r>
              <a:rPr lang="pt-BR"/>
              <a:t>				L[h(n)] = L</a:t>
            </a:r>
            <a:r>
              <a:rPr lang="pt-BR" baseline="-25000"/>
              <a:t>2</a:t>
            </a:r>
            <a:endParaRPr lang="vi-VN"/>
          </a:p>
          <a:p>
            <a:pPr>
              <a:buNone/>
            </a:pPr>
            <a:r>
              <a:rPr lang="pt-BR"/>
              <a:t>	Thì chiều dài của đáp ứng y(n) được xác định như sau: </a:t>
            </a:r>
          </a:p>
          <a:p>
            <a:pPr>
              <a:buNone/>
            </a:pPr>
            <a:endParaRPr lang="pt-BR"/>
          </a:p>
          <a:p>
            <a:pPr>
              <a:buNone/>
            </a:pPr>
            <a:r>
              <a:rPr lang="pt-BR"/>
              <a:t>				L[y(n)] = L</a:t>
            </a:r>
            <a:r>
              <a:rPr lang="pt-BR" baseline="-25000"/>
              <a:t>1</a:t>
            </a:r>
            <a:r>
              <a:rPr lang="pt-BR"/>
              <a:t> + L</a:t>
            </a:r>
            <a:r>
              <a:rPr lang="pt-BR" baseline="-25000"/>
              <a:t>2</a:t>
            </a:r>
            <a:r>
              <a:rPr lang="pt-BR"/>
              <a:t> – 1. </a:t>
            </a:r>
          </a:p>
          <a:p>
            <a:pPr>
              <a:buNone/>
            </a:pPr>
            <a:endParaRPr lang="vi-VN"/>
          </a:p>
          <a:p>
            <a:pPr>
              <a:buNone/>
            </a:pPr>
            <a:r>
              <a:rPr lang="pt-BR"/>
              <a:t>	+ Nếu hệ thống tuyến tính bất biến LTI có kích thích x(n) với n </a:t>
            </a:r>
            <a:r>
              <a:rPr lang="pt-BR">
                <a:sym typeface="Symbol"/>
              </a:rPr>
              <a:t></a:t>
            </a:r>
            <a:r>
              <a:rPr lang="pt-BR"/>
              <a:t> [M</a:t>
            </a:r>
            <a:r>
              <a:rPr lang="pt-BR" baseline="-25000"/>
              <a:t>x</a:t>
            </a:r>
            <a:r>
              <a:rPr lang="pt-BR"/>
              <a:t>;N</a:t>
            </a:r>
            <a:r>
              <a:rPr lang="pt-BR" baseline="-25000"/>
              <a:t>x</a:t>
            </a:r>
            <a:r>
              <a:rPr lang="pt-BR"/>
              <a:t>] và đáp ứng xung h(n) với n </a:t>
            </a:r>
            <a:r>
              <a:rPr lang="pt-BR">
                <a:sym typeface="Symbol"/>
              </a:rPr>
              <a:t></a:t>
            </a:r>
            <a:r>
              <a:rPr lang="pt-BR"/>
              <a:t> [M</a:t>
            </a:r>
            <a:r>
              <a:rPr lang="pt-BR" baseline="-25000"/>
              <a:t>h</a:t>
            </a:r>
            <a:r>
              <a:rPr lang="pt-BR"/>
              <a:t>;N</a:t>
            </a:r>
            <a:r>
              <a:rPr lang="pt-BR" baseline="-25000"/>
              <a:t>h</a:t>
            </a:r>
            <a:r>
              <a:rPr lang="pt-BR"/>
              <a:t>] thì đáp ứng y(n) được xác định với n </a:t>
            </a:r>
            <a:r>
              <a:rPr lang="pt-BR">
                <a:sym typeface="Symbol"/>
              </a:rPr>
              <a:t></a:t>
            </a:r>
            <a:r>
              <a:rPr lang="pt-BR"/>
              <a:t> [M</a:t>
            </a:r>
            <a:r>
              <a:rPr lang="pt-BR" baseline="-25000"/>
              <a:t>y</a:t>
            </a:r>
            <a:r>
              <a:rPr lang="pt-BR"/>
              <a:t>;N</a:t>
            </a:r>
            <a:r>
              <a:rPr lang="pt-BR" baseline="-25000"/>
              <a:t>y</a:t>
            </a:r>
            <a:r>
              <a:rPr lang="pt-BR"/>
              <a:t>].</a:t>
            </a:r>
          </a:p>
          <a:p>
            <a:pPr>
              <a:buNone/>
            </a:pPr>
            <a:r>
              <a:rPr lang="pt-BR"/>
              <a:t>			M</a:t>
            </a:r>
            <a:r>
              <a:rPr lang="pt-BR" baseline="-25000"/>
              <a:t>y</a:t>
            </a:r>
            <a:r>
              <a:rPr lang="pt-BR"/>
              <a:t> = M</a:t>
            </a:r>
            <a:r>
              <a:rPr lang="pt-BR" baseline="-25000"/>
              <a:t>x</a:t>
            </a:r>
            <a:r>
              <a:rPr lang="pt-BR"/>
              <a:t> + M</a:t>
            </a:r>
            <a:r>
              <a:rPr lang="pt-BR" baseline="-25000"/>
              <a:t>h</a:t>
            </a:r>
            <a:r>
              <a:rPr lang="pt-BR"/>
              <a:t> </a:t>
            </a:r>
          </a:p>
          <a:p>
            <a:pPr>
              <a:buNone/>
            </a:pPr>
            <a:r>
              <a:rPr lang="pt-BR"/>
              <a:t>			N</a:t>
            </a:r>
            <a:r>
              <a:rPr lang="pt-BR" baseline="-25000"/>
              <a:t>y</a:t>
            </a:r>
            <a:r>
              <a:rPr lang="pt-BR"/>
              <a:t>  = N</a:t>
            </a:r>
            <a:r>
              <a:rPr lang="pt-BR" baseline="-25000"/>
              <a:t>x</a:t>
            </a:r>
            <a:r>
              <a:rPr lang="pt-BR"/>
              <a:t>  + N</a:t>
            </a:r>
            <a:r>
              <a:rPr lang="pt-BR" baseline="-25000"/>
              <a:t>h</a:t>
            </a:r>
            <a:r>
              <a:rPr lang="pt-BR"/>
              <a:t> </a:t>
            </a:r>
            <a:endParaRPr lang="vi-VN"/>
          </a:p>
          <a:p>
            <a:pPr>
              <a:buNone/>
            </a:pPr>
            <a:endParaRPr lang="vi-VN"/>
          </a:p>
        </p:txBody>
      </p:sp>
    </p:spTree>
    <p:extLst>
      <p:ext uri="{BB962C8B-B14F-4D97-AF65-F5344CB8AC3E}">
        <p14:creationId xmlns:p14="http://schemas.microsoft.com/office/powerpoint/2010/main" val="18910550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blinds(horizontal)">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linds(horizontal)">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blinds(horizontal)">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0066FF"/>
                </a:solidFill>
              </a:rPr>
              <a:t>1.3.4 Các tính </a:t>
            </a:r>
            <a:r>
              <a:rPr lang="en-US" err="1">
                <a:solidFill>
                  <a:srgbClr val="0066FF"/>
                </a:solidFill>
              </a:rPr>
              <a:t>chất</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hệ</a:t>
            </a:r>
            <a:r>
              <a:rPr lang="en-US">
                <a:solidFill>
                  <a:srgbClr val="0066FF"/>
                </a:solidFill>
              </a:rPr>
              <a:t> </a:t>
            </a:r>
            <a:r>
              <a:rPr lang="en-US" err="1">
                <a:solidFill>
                  <a:srgbClr val="0066FF"/>
                </a:solidFill>
              </a:rPr>
              <a:t>thống</a:t>
            </a:r>
            <a:r>
              <a:rPr lang="en-US">
                <a:solidFill>
                  <a:srgbClr val="0066FF"/>
                </a:solidFill>
              </a:rPr>
              <a:t> </a:t>
            </a:r>
            <a:r>
              <a:rPr lang="en-US" err="1">
                <a:solidFill>
                  <a:srgbClr val="0066FF"/>
                </a:solidFill>
              </a:rPr>
              <a:t>tuyến</a:t>
            </a:r>
            <a:r>
              <a:rPr lang="en-US">
                <a:solidFill>
                  <a:srgbClr val="0066FF"/>
                </a:solidFill>
              </a:rPr>
              <a:t> tính </a:t>
            </a:r>
            <a:r>
              <a:rPr lang="en-US" err="1">
                <a:solidFill>
                  <a:srgbClr val="0066FF"/>
                </a:solidFill>
              </a:rPr>
              <a:t>bất</a:t>
            </a:r>
            <a:r>
              <a:rPr lang="en-US">
                <a:solidFill>
                  <a:srgbClr val="0066FF"/>
                </a:solidFill>
              </a:rPr>
              <a:t> </a:t>
            </a:r>
            <a:r>
              <a:rPr lang="en-US" err="1">
                <a:solidFill>
                  <a:srgbClr val="0066FF"/>
                </a:solidFill>
              </a:rPr>
              <a:t>biến</a:t>
            </a:r>
            <a:r>
              <a:rPr lang="en-US">
                <a:solidFill>
                  <a:srgbClr val="0066FF"/>
                </a:solidFill>
              </a:rPr>
              <a:t>:</a:t>
            </a:r>
          </a:p>
          <a:p>
            <a:pPr>
              <a:buNone/>
            </a:pPr>
            <a:r>
              <a:rPr lang="en-US">
                <a:solidFill>
                  <a:srgbClr val="0066FF"/>
                </a:solidFill>
              </a:rPr>
              <a:t>1.3.4.1 Các tính </a:t>
            </a:r>
            <a:r>
              <a:rPr lang="en-US" err="1">
                <a:solidFill>
                  <a:srgbClr val="0066FF"/>
                </a:solidFill>
              </a:rPr>
              <a:t>chất</a:t>
            </a:r>
            <a:r>
              <a:rPr lang="en-US">
                <a:solidFill>
                  <a:srgbClr val="0066FF"/>
                </a:solidFill>
              </a:rPr>
              <a:t> </a:t>
            </a:r>
            <a:r>
              <a:rPr lang="en-US" err="1">
                <a:solidFill>
                  <a:srgbClr val="0066FF"/>
                </a:solidFill>
              </a:rPr>
              <a:t>của</a:t>
            </a:r>
            <a:r>
              <a:rPr lang="en-US">
                <a:solidFill>
                  <a:srgbClr val="0066FF"/>
                </a:solidFill>
              </a:rPr>
              <a:t> </a:t>
            </a:r>
            <a:r>
              <a:rPr lang="en-US" err="1">
                <a:solidFill>
                  <a:srgbClr val="0066FF"/>
                </a:solidFill>
              </a:rPr>
              <a:t>tích</a:t>
            </a:r>
            <a:r>
              <a:rPr lang="en-US">
                <a:solidFill>
                  <a:srgbClr val="0066FF"/>
                </a:solidFill>
              </a:rPr>
              <a:t> </a:t>
            </a:r>
            <a:r>
              <a:rPr lang="en-US" err="1">
                <a:solidFill>
                  <a:srgbClr val="0066FF"/>
                </a:solidFill>
              </a:rPr>
              <a:t>chập</a:t>
            </a:r>
            <a:r>
              <a:rPr lang="en-US">
                <a:solidFill>
                  <a:srgbClr val="0066FF"/>
                </a:solidFill>
              </a:rPr>
              <a:t>:</a:t>
            </a:r>
          </a:p>
          <a:p>
            <a:pPr marL="457200" indent="-457200">
              <a:buAutoNum type="alphaLcPeriod"/>
            </a:pPr>
            <a:r>
              <a:rPr lang="en-US"/>
              <a:t>Tính </a:t>
            </a:r>
            <a:r>
              <a:rPr lang="en-US" err="1"/>
              <a:t>chất</a:t>
            </a:r>
            <a:r>
              <a:rPr lang="en-US"/>
              <a:t> </a:t>
            </a:r>
            <a:r>
              <a:rPr lang="en-US" err="1"/>
              <a:t>giao</a:t>
            </a:r>
            <a:r>
              <a:rPr lang="en-US"/>
              <a:t> </a:t>
            </a:r>
            <a:r>
              <a:rPr lang="en-US" err="1"/>
              <a:t>hoán</a:t>
            </a:r>
            <a:r>
              <a:rPr lang="en-US"/>
              <a:t>:</a:t>
            </a:r>
          </a:p>
          <a:p>
            <a:pPr>
              <a:buFontTx/>
              <a:buChar char="-"/>
            </a:pPr>
            <a:r>
              <a:rPr lang="en-US" err="1"/>
              <a:t>Biểu</a:t>
            </a:r>
            <a:r>
              <a:rPr lang="en-US"/>
              <a:t> </a:t>
            </a:r>
            <a:r>
              <a:rPr lang="en-US" err="1"/>
              <a:t>thức</a:t>
            </a:r>
            <a:r>
              <a:rPr lang="en-US"/>
              <a:t>:		y(n) = x(n)*h(n) = h(n)*x(n)</a:t>
            </a:r>
          </a:p>
          <a:p>
            <a:pPr>
              <a:buFontTx/>
              <a:buChar char="-"/>
            </a:pPr>
            <a:r>
              <a:rPr lang="en-US"/>
              <a:t>Ý </a:t>
            </a:r>
            <a:r>
              <a:rPr lang="en-US" err="1"/>
              <a:t>nghĩa</a:t>
            </a:r>
            <a:r>
              <a:rPr lang="en-US"/>
              <a:t>:</a:t>
            </a:r>
          </a:p>
          <a:p>
            <a:pPr marL="0" indent="0">
              <a:buNone/>
            </a:pPr>
            <a:endParaRPr lang="en-US"/>
          </a:p>
          <a:p>
            <a:pPr marL="0" indent="0">
              <a:buNone/>
            </a:pPr>
            <a:r>
              <a:rPr lang="en-US"/>
              <a:t>b. Tính </a:t>
            </a:r>
            <a:r>
              <a:rPr lang="en-US" err="1"/>
              <a:t>chất</a:t>
            </a:r>
            <a:r>
              <a:rPr lang="en-US"/>
              <a:t> </a:t>
            </a:r>
            <a:r>
              <a:rPr lang="en-US" err="1"/>
              <a:t>kết</a:t>
            </a:r>
            <a:r>
              <a:rPr lang="en-US"/>
              <a:t> </a:t>
            </a:r>
            <a:r>
              <a:rPr lang="en-US" err="1"/>
              <a:t>hợp</a:t>
            </a:r>
            <a:r>
              <a:rPr lang="en-US"/>
              <a:t>:</a:t>
            </a:r>
          </a:p>
          <a:p>
            <a:pPr>
              <a:buFontTx/>
              <a:buChar char="-"/>
            </a:pPr>
            <a:r>
              <a:rPr lang="en-US" err="1"/>
              <a:t>Biểu</a:t>
            </a:r>
            <a:r>
              <a:rPr lang="en-US"/>
              <a:t> </a:t>
            </a:r>
            <a:r>
              <a:rPr lang="en-US" err="1"/>
              <a:t>thức</a:t>
            </a:r>
            <a:r>
              <a:rPr lang="en-US"/>
              <a:t>: 	    </a:t>
            </a:r>
            <a:r>
              <a:rPr lang="en-US">
                <a:solidFill>
                  <a:srgbClr val="3122F6"/>
                </a:solidFill>
              </a:rPr>
              <a:t>       </a:t>
            </a:r>
            <a:r>
              <a:rPr lang="vi-VN"/>
              <a:t>y(n) = x(n)*[h</a:t>
            </a:r>
            <a:r>
              <a:rPr lang="vi-VN" baseline="-25000"/>
              <a:t>1</a:t>
            </a:r>
            <a:r>
              <a:rPr lang="vi-VN"/>
              <a:t>(n)*h</a:t>
            </a:r>
            <a:r>
              <a:rPr lang="vi-VN" baseline="-25000"/>
              <a:t>2</a:t>
            </a:r>
            <a:r>
              <a:rPr lang="vi-VN"/>
              <a:t>(n)] = [x(n)*h</a:t>
            </a:r>
            <a:r>
              <a:rPr lang="vi-VN" baseline="-25000"/>
              <a:t>1</a:t>
            </a:r>
            <a:r>
              <a:rPr lang="vi-VN"/>
              <a:t>(n)]*h</a:t>
            </a:r>
            <a:r>
              <a:rPr lang="vi-VN" baseline="-25000"/>
              <a:t>2</a:t>
            </a:r>
            <a:r>
              <a:rPr lang="vi-VN"/>
              <a:t>(n)</a:t>
            </a:r>
            <a:endParaRPr lang="en-US"/>
          </a:p>
          <a:p>
            <a:pPr>
              <a:buFontTx/>
              <a:buChar char="-"/>
            </a:pPr>
            <a:r>
              <a:rPr lang="en-US"/>
              <a:t>Ý </a:t>
            </a:r>
            <a:r>
              <a:rPr lang="en-US" err="1"/>
              <a:t>nghĩa</a:t>
            </a:r>
            <a:r>
              <a:rPr lang="en-US"/>
              <a:t>: </a:t>
            </a:r>
          </a:p>
          <a:p>
            <a:pPr>
              <a:buNone/>
            </a:pPr>
            <a:endParaRPr lang="en-US"/>
          </a:p>
          <a:p>
            <a:pPr>
              <a:buNone/>
            </a:pPr>
            <a:r>
              <a:rPr lang="en-US"/>
              <a:t>c. Tính </a:t>
            </a:r>
            <a:r>
              <a:rPr lang="en-US" err="1"/>
              <a:t>chất</a:t>
            </a:r>
            <a:r>
              <a:rPr lang="en-US"/>
              <a:t> </a:t>
            </a:r>
            <a:r>
              <a:rPr lang="en-US" err="1"/>
              <a:t>phân</a:t>
            </a:r>
            <a:r>
              <a:rPr lang="en-US"/>
              <a:t> </a:t>
            </a:r>
            <a:r>
              <a:rPr lang="en-US" err="1"/>
              <a:t>phối</a:t>
            </a:r>
            <a:r>
              <a:rPr lang="en-US"/>
              <a:t>:</a:t>
            </a:r>
          </a:p>
          <a:p>
            <a:pPr>
              <a:buFontTx/>
              <a:buChar char="-"/>
            </a:pPr>
            <a:r>
              <a:rPr lang="en-US" err="1"/>
              <a:t>Biểu</a:t>
            </a:r>
            <a:r>
              <a:rPr lang="en-US"/>
              <a:t> </a:t>
            </a:r>
            <a:r>
              <a:rPr lang="en-US" err="1"/>
              <a:t>thức</a:t>
            </a:r>
            <a:r>
              <a:rPr lang="en-US"/>
              <a:t>:         </a:t>
            </a:r>
            <a:r>
              <a:rPr lang="vi-VN"/>
              <a:t>y(n) = x(n) * [h</a:t>
            </a:r>
            <a:r>
              <a:rPr lang="vi-VN" baseline="-25000"/>
              <a:t>1</a:t>
            </a:r>
            <a:r>
              <a:rPr lang="vi-VN"/>
              <a:t>(n) + h</a:t>
            </a:r>
            <a:r>
              <a:rPr lang="vi-VN" baseline="-25000"/>
              <a:t>2</a:t>
            </a:r>
            <a:r>
              <a:rPr lang="vi-VN"/>
              <a:t>(n)] = x(n) * h</a:t>
            </a:r>
            <a:r>
              <a:rPr lang="vi-VN" baseline="-25000"/>
              <a:t>1</a:t>
            </a:r>
            <a:r>
              <a:rPr lang="vi-VN"/>
              <a:t>(n) + x(n) * h</a:t>
            </a:r>
            <a:r>
              <a:rPr lang="vi-VN" baseline="-25000"/>
              <a:t>2</a:t>
            </a:r>
            <a:r>
              <a:rPr lang="vi-VN"/>
              <a:t>(n)</a:t>
            </a:r>
            <a:endParaRPr lang="en-US"/>
          </a:p>
          <a:p>
            <a:pPr>
              <a:buFontTx/>
              <a:buChar char="-"/>
            </a:pPr>
            <a:r>
              <a:rPr lang="en-US"/>
              <a:t>Ý </a:t>
            </a:r>
            <a:r>
              <a:rPr lang="en-US" err="1"/>
              <a:t>nghĩa</a:t>
            </a:r>
            <a:r>
              <a:rPr lang="en-US"/>
              <a:t>: </a:t>
            </a:r>
          </a:p>
          <a:p>
            <a:pPr marL="0" indent="0">
              <a:buNone/>
            </a:pPr>
            <a:endParaRPr lang="en-US"/>
          </a:p>
          <a:p>
            <a:pPr>
              <a:buNone/>
            </a:pPr>
            <a:endParaRPr lang="vi-VN"/>
          </a:p>
        </p:txBody>
      </p:sp>
      <p:grpSp>
        <p:nvGrpSpPr>
          <p:cNvPr id="13" name="Group 3"/>
          <p:cNvGrpSpPr>
            <a:grpSpLocks/>
          </p:cNvGrpSpPr>
          <p:nvPr/>
        </p:nvGrpSpPr>
        <p:grpSpPr bwMode="auto">
          <a:xfrm>
            <a:off x="2285984" y="1909093"/>
            <a:ext cx="4943475" cy="523875"/>
            <a:chOff x="2190" y="12885"/>
            <a:chExt cx="7785" cy="825"/>
          </a:xfrm>
        </p:grpSpPr>
        <p:grpSp>
          <p:nvGrpSpPr>
            <p:cNvPr id="14" name="Group 4"/>
            <p:cNvGrpSpPr>
              <a:grpSpLocks/>
            </p:cNvGrpSpPr>
            <p:nvPr/>
          </p:nvGrpSpPr>
          <p:grpSpPr bwMode="auto">
            <a:xfrm>
              <a:off x="2190" y="12900"/>
              <a:ext cx="3570" cy="810"/>
              <a:chOff x="4230" y="1920"/>
              <a:chExt cx="3570" cy="810"/>
            </a:xfrm>
          </p:grpSpPr>
          <p:sp>
            <p:nvSpPr>
              <p:cNvPr id="22" name="Text Box 5"/>
              <p:cNvSpPr txBox="1">
                <a:spLocks noChangeArrowheads="1"/>
              </p:cNvSpPr>
              <p:nvPr/>
            </p:nvSpPr>
            <p:spPr bwMode="auto">
              <a:xfrm>
                <a:off x="7005" y="2160"/>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y(n)</a:t>
                </a:r>
                <a:endParaRPr kumimoji="0" lang="vi-VN" sz="14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3" name="Text Box 6"/>
              <p:cNvSpPr txBox="1">
                <a:spLocks noChangeArrowheads="1"/>
              </p:cNvSpPr>
              <p:nvPr/>
            </p:nvSpPr>
            <p:spPr bwMode="auto">
              <a:xfrm>
                <a:off x="4230" y="2175"/>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14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24" name="Text Box 7"/>
              <p:cNvSpPr txBox="1">
                <a:spLocks noChangeArrowheads="1"/>
              </p:cNvSpPr>
              <p:nvPr/>
            </p:nvSpPr>
            <p:spPr bwMode="auto">
              <a:xfrm>
                <a:off x="5235" y="1920"/>
                <a:ext cx="138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itchFamily="34" charset="0"/>
                    <a:ea typeface="+mn-ea"/>
                    <a:cs typeface="+mn-cs"/>
                  </a:rPr>
                  <a:t>h(n)</a:t>
                </a:r>
                <a:endParaRPr kumimoji="0" lang="vi-VN" sz="20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25" name="AutoShape 8"/>
              <p:cNvCxnSpPr>
                <a:cxnSpLocks noChangeShapeType="1"/>
              </p:cNvCxnSpPr>
              <p:nvPr/>
            </p:nvCxnSpPr>
            <p:spPr bwMode="auto">
              <a:xfrm>
                <a:off x="6615" y="2265"/>
                <a:ext cx="615" cy="0"/>
              </a:xfrm>
              <a:prstGeom prst="straightConnector1">
                <a:avLst/>
              </a:prstGeom>
              <a:noFill/>
              <a:ln w="9525">
                <a:solidFill>
                  <a:srgbClr val="000000"/>
                </a:solidFill>
                <a:round/>
                <a:headEnd/>
                <a:tailEnd type="triangle" w="med" len="med"/>
              </a:ln>
            </p:spPr>
          </p:cxnSp>
          <p:cxnSp>
            <p:nvCxnSpPr>
              <p:cNvPr id="26" name="AutoShape 9"/>
              <p:cNvCxnSpPr>
                <a:cxnSpLocks noChangeShapeType="1"/>
              </p:cNvCxnSpPr>
              <p:nvPr/>
            </p:nvCxnSpPr>
            <p:spPr bwMode="auto">
              <a:xfrm>
                <a:off x="4620" y="2265"/>
                <a:ext cx="615" cy="0"/>
              </a:xfrm>
              <a:prstGeom prst="straightConnector1">
                <a:avLst/>
              </a:prstGeom>
              <a:noFill/>
              <a:ln w="9525">
                <a:solidFill>
                  <a:srgbClr val="000000"/>
                </a:solidFill>
                <a:round/>
                <a:headEnd/>
                <a:tailEnd type="triangle" w="med" len="med"/>
              </a:ln>
            </p:spPr>
          </p:cxnSp>
        </p:grpSp>
        <p:grpSp>
          <p:nvGrpSpPr>
            <p:cNvPr id="15" name="Group 10"/>
            <p:cNvGrpSpPr>
              <a:grpSpLocks/>
            </p:cNvGrpSpPr>
            <p:nvPr/>
          </p:nvGrpSpPr>
          <p:grpSpPr bwMode="auto">
            <a:xfrm>
              <a:off x="6405" y="12885"/>
              <a:ext cx="3570" cy="810"/>
              <a:chOff x="4230" y="1920"/>
              <a:chExt cx="3570" cy="810"/>
            </a:xfrm>
          </p:grpSpPr>
          <p:sp>
            <p:nvSpPr>
              <p:cNvPr id="17" name="Text Box 11"/>
              <p:cNvSpPr txBox="1">
                <a:spLocks noChangeArrowheads="1"/>
              </p:cNvSpPr>
              <p:nvPr/>
            </p:nvSpPr>
            <p:spPr bwMode="auto">
              <a:xfrm>
                <a:off x="7005" y="2160"/>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y(n)</a:t>
                </a:r>
                <a:endParaRPr kumimoji="0" lang="vi-VN" sz="14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8" name="Text Box 12"/>
              <p:cNvSpPr txBox="1">
                <a:spLocks noChangeArrowheads="1"/>
              </p:cNvSpPr>
              <p:nvPr/>
            </p:nvSpPr>
            <p:spPr bwMode="auto">
              <a:xfrm>
                <a:off x="4230" y="2175"/>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h(n)</a:t>
                </a:r>
                <a:endParaRPr kumimoji="0" lang="vi-VN" sz="14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19" name="Text Box 13"/>
              <p:cNvSpPr txBox="1">
                <a:spLocks noChangeArrowheads="1"/>
              </p:cNvSpPr>
              <p:nvPr/>
            </p:nvSpPr>
            <p:spPr bwMode="auto">
              <a:xfrm>
                <a:off x="5235" y="1920"/>
                <a:ext cx="138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20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20" name="AutoShape 14"/>
              <p:cNvCxnSpPr>
                <a:cxnSpLocks noChangeShapeType="1"/>
              </p:cNvCxnSpPr>
              <p:nvPr/>
            </p:nvCxnSpPr>
            <p:spPr bwMode="auto">
              <a:xfrm>
                <a:off x="6615" y="2265"/>
                <a:ext cx="615" cy="0"/>
              </a:xfrm>
              <a:prstGeom prst="straightConnector1">
                <a:avLst/>
              </a:prstGeom>
              <a:noFill/>
              <a:ln w="9525">
                <a:solidFill>
                  <a:srgbClr val="000000"/>
                </a:solidFill>
                <a:round/>
                <a:headEnd/>
                <a:tailEnd type="triangle" w="med" len="med"/>
              </a:ln>
            </p:spPr>
          </p:cxnSp>
          <p:cxnSp>
            <p:nvCxnSpPr>
              <p:cNvPr id="21" name="AutoShape 15"/>
              <p:cNvCxnSpPr>
                <a:cxnSpLocks noChangeShapeType="1"/>
              </p:cNvCxnSpPr>
              <p:nvPr/>
            </p:nvCxnSpPr>
            <p:spPr bwMode="auto">
              <a:xfrm>
                <a:off x="4620" y="2265"/>
                <a:ext cx="615" cy="0"/>
              </a:xfrm>
              <a:prstGeom prst="straightConnector1">
                <a:avLst/>
              </a:prstGeom>
              <a:noFill/>
              <a:ln w="9525">
                <a:solidFill>
                  <a:srgbClr val="000000"/>
                </a:solidFill>
                <a:round/>
                <a:headEnd/>
                <a:tailEnd type="triangle" w="med" len="med"/>
              </a:ln>
            </p:spPr>
          </p:cxnSp>
        </p:grpSp>
        <p:cxnSp>
          <p:nvCxnSpPr>
            <p:cNvPr id="16" name="AutoShape 16"/>
            <p:cNvCxnSpPr>
              <a:cxnSpLocks noChangeShapeType="1"/>
            </p:cNvCxnSpPr>
            <p:nvPr/>
          </p:nvCxnSpPr>
          <p:spPr bwMode="auto">
            <a:xfrm>
              <a:off x="5760" y="13245"/>
              <a:ext cx="765" cy="0"/>
            </a:xfrm>
            <a:prstGeom prst="straightConnector1">
              <a:avLst/>
            </a:prstGeom>
            <a:noFill/>
            <a:ln w="50800">
              <a:solidFill>
                <a:srgbClr val="000000"/>
              </a:solidFill>
              <a:round/>
              <a:headEnd type="triangle" w="med" len="med"/>
              <a:tailEnd type="triangle" w="med" len="med"/>
            </a:ln>
          </p:spPr>
        </p:cxnSp>
      </p:grpSp>
      <p:grpSp>
        <p:nvGrpSpPr>
          <p:cNvPr id="27" name="Group 1"/>
          <p:cNvGrpSpPr>
            <a:grpSpLocks/>
          </p:cNvGrpSpPr>
          <p:nvPr/>
        </p:nvGrpSpPr>
        <p:grpSpPr bwMode="auto">
          <a:xfrm>
            <a:off x="1714480" y="3618409"/>
            <a:ext cx="6332240" cy="821898"/>
            <a:chOff x="2475" y="9633"/>
            <a:chExt cx="8280" cy="825"/>
          </a:xfrm>
        </p:grpSpPr>
        <p:grpSp>
          <p:nvGrpSpPr>
            <p:cNvPr id="28" name="Group 2"/>
            <p:cNvGrpSpPr>
              <a:grpSpLocks/>
            </p:cNvGrpSpPr>
            <p:nvPr/>
          </p:nvGrpSpPr>
          <p:grpSpPr bwMode="auto">
            <a:xfrm>
              <a:off x="6540" y="9633"/>
              <a:ext cx="4215" cy="810"/>
              <a:chOff x="6540" y="9654"/>
              <a:chExt cx="4215" cy="810"/>
            </a:xfrm>
          </p:grpSpPr>
          <p:grpSp>
            <p:nvGrpSpPr>
              <p:cNvPr id="36" name="Group 3"/>
              <p:cNvGrpSpPr>
                <a:grpSpLocks/>
              </p:cNvGrpSpPr>
              <p:nvPr/>
            </p:nvGrpSpPr>
            <p:grpSpPr bwMode="auto">
              <a:xfrm>
                <a:off x="7185" y="9654"/>
                <a:ext cx="3570" cy="810"/>
                <a:chOff x="4230" y="1920"/>
                <a:chExt cx="3570" cy="810"/>
              </a:xfrm>
            </p:grpSpPr>
            <p:sp>
              <p:nvSpPr>
                <p:cNvPr id="38" name="Text Box 4"/>
                <p:cNvSpPr txBox="1">
                  <a:spLocks noChangeArrowheads="1"/>
                </p:cNvSpPr>
                <p:nvPr/>
              </p:nvSpPr>
              <p:spPr bwMode="auto">
                <a:xfrm>
                  <a:off x="7005" y="2160"/>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y(n)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9" name="Text Box 5"/>
                <p:cNvSpPr txBox="1">
                  <a:spLocks noChangeArrowheads="1"/>
                </p:cNvSpPr>
                <p:nvPr/>
              </p:nvSpPr>
              <p:spPr bwMode="auto">
                <a:xfrm>
                  <a:off x="4230" y="2175"/>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0" name="Text Box 6"/>
                <p:cNvSpPr txBox="1">
                  <a:spLocks noChangeArrowheads="1"/>
                </p:cNvSpPr>
                <p:nvPr/>
              </p:nvSpPr>
              <p:spPr bwMode="auto">
                <a:xfrm>
                  <a:off x="5235" y="1920"/>
                  <a:ext cx="138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0" tIns="9144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en-US" sz="1600" b="0" i="0" u="none" strike="noStrike" kern="1200" cap="none" spc="0" normalizeH="0" baseline="-25000" noProof="0">
                      <a:ln>
                        <a:noFill/>
                      </a:ln>
                      <a:solidFill>
                        <a:prstClr val="black"/>
                      </a:solidFill>
                      <a:effectLst/>
                      <a:uLnTx/>
                      <a:uFillTx/>
                      <a:latin typeface="Arial" pitchFamily="34" charset="0"/>
                      <a:ea typeface="+mn-ea"/>
                      <a:cs typeface="+mn-cs"/>
                    </a:rPr>
                    <a:t>1</a:t>
                  </a: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(n)*h</a:t>
                  </a:r>
                  <a:r>
                    <a:rPr kumimoji="0" lang="en-US" sz="1600" b="0" i="0" u="none" strike="noStrike" kern="1200" cap="none" spc="0" normalizeH="0" baseline="-25000" noProof="0">
                      <a:ln>
                        <a:noFill/>
                      </a:ln>
                      <a:solidFill>
                        <a:prstClr val="black"/>
                      </a:solidFill>
                      <a:effectLst/>
                      <a:uLnTx/>
                      <a:uFillTx/>
                      <a:latin typeface="Arial" pitchFamily="34" charset="0"/>
                      <a:ea typeface="+mn-ea"/>
                      <a:cs typeface="+mn-cs"/>
                    </a:rPr>
                    <a:t>2</a:t>
                  </a: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41" name="AutoShape 7"/>
                <p:cNvCxnSpPr>
                  <a:cxnSpLocks noChangeShapeType="1"/>
                </p:cNvCxnSpPr>
                <p:nvPr/>
              </p:nvCxnSpPr>
              <p:spPr bwMode="auto">
                <a:xfrm>
                  <a:off x="6615" y="2265"/>
                  <a:ext cx="615" cy="0"/>
                </a:xfrm>
                <a:prstGeom prst="straightConnector1">
                  <a:avLst/>
                </a:prstGeom>
                <a:noFill/>
                <a:ln w="9525">
                  <a:solidFill>
                    <a:srgbClr val="000000"/>
                  </a:solidFill>
                  <a:round/>
                  <a:headEnd/>
                  <a:tailEnd type="triangle" w="med" len="med"/>
                </a:ln>
              </p:spPr>
            </p:cxnSp>
            <p:cxnSp>
              <p:nvCxnSpPr>
                <p:cNvPr id="42" name="AutoShape 8"/>
                <p:cNvCxnSpPr>
                  <a:cxnSpLocks noChangeShapeType="1"/>
                </p:cNvCxnSpPr>
                <p:nvPr/>
              </p:nvCxnSpPr>
              <p:spPr bwMode="auto">
                <a:xfrm>
                  <a:off x="4620" y="2265"/>
                  <a:ext cx="615" cy="0"/>
                </a:xfrm>
                <a:prstGeom prst="straightConnector1">
                  <a:avLst/>
                </a:prstGeom>
                <a:noFill/>
                <a:ln w="9525">
                  <a:solidFill>
                    <a:srgbClr val="000000"/>
                  </a:solidFill>
                  <a:round/>
                  <a:headEnd/>
                  <a:tailEnd type="triangle" w="med" len="med"/>
                </a:ln>
              </p:spPr>
            </p:cxnSp>
          </p:grpSp>
          <p:cxnSp>
            <p:nvCxnSpPr>
              <p:cNvPr id="37" name="AutoShape 9"/>
              <p:cNvCxnSpPr>
                <a:cxnSpLocks noChangeShapeType="1"/>
              </p:cNvCxnSpPr>
              <p:nvPr/>
            </p:nvCxnSpPr>
            <p:spPr bwMode="auto">
              <a:xfrm>
                <a:off x="6540" y="10014"/>
                <a:ext cx="765" cy="0"/>
              </a:xfrm>
              <a:prstGeom prst="straightConnector1">
                <a:avLst/>
              </a:prstGeom>
              <a:noFill/>
              <a:ln w="50800">
                <a:solidFill>
                  <a:srgbClr val="000000"/>
                </a:solidFill>
                <a:round/>
                <a:headEnd type="triangle" w="med" len="med"/>
                <a:tailEnd type="triangle" w="med" len="med"/>
              </a:ln>
            </p:spPr>
          </p:cxnSp>
        </p:grpSp>
        <p:sp>
          <p:nvSpPr>
            <p:cNvPr id="29" name="Text Box 10"/>
            <p:cNvSpPr txBox="1">
              <a:spLocks noChangeArrowheads="1"/>
            </p:cNvSpPr>
            <p:nvPr/>
          </p:nvSpPr>
          <p:spPr bwMode="auto">
            <a:xfrm>
              <a:off x="5625" y="9903"/>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y(n)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0" name="Text Box 11"/>
            <p:cNvSpPr txBox="1">
              <a:spLocks noChangeArrowheads="1"/>
            </p:cNvSpPr>
            <p:nvPr/>
          </p:nvSpPr>
          <p:spPr bwMode="auto">
            <a:xfrm>
              <a:off x="2475" y="9903"/>
              <a:ext cx="795"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31" name="Text Box 12"/>
            <p:cNvSpPr txBox="1">
              <a:spLocks noChangeArrowheads="1"/>
            </p:cNvSpPr>
            <p:nvPr/>
          </p:nvSpPr>
          <p:spPr bwMode="auto">
            <a:xfrm>
              <a:off x="3480" y="9678"/>
              <a:ext cx="66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0" tIns="91440" rIns="0" bIns="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 </a:t>
              </a: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en-US" sz="1600" b="0" i="0" u="none" strike="noStrike" kern="1200" cap="none" spc="0" normalizeH="0" baseline="-25000" noProof="0">
                  <a:ln>
                    <a:noFill/>
                  </a:ln>
                  <a:solidFill>
                    <a:prstClr val="black"/>
                  </a:solidFill>
                  <a:effectLst/>
                  <a:uLnTx/>
                  <a:uFillTx/>
                  <a:latin typeface="Arial" pitchFamily="34" charset="0"/>
                  <a:ea typeface="+mn-ea"/>
                  <a:cs typeface="+mn-cs"/>
                </a:rPr>
                <a:t>1</a:t>
              </a: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32" name="AutoShape 13"/>
            <p:cNvCxnSpPr>
              <a:cxnSpLocks noChangeShapeType="1"/>
            </p:cNvCxnSpPr>
            <p:nvPr/>
          </p:nvCxnSpPr>
          <p:spPr bwMode="auto">
            <a:xfrm>
              <a:off x="5430" y="9993"/>
              <a:ext cx="615" cy="0"/>
            </a:xfrm>
            <a:prstGeom prst="straightConnector1">
              <a:avLst/>
            </a:prstGeom>
            <a:noFill/>
            <a:ln w="9525">
              <a:solidFill>
                <a:srgbClr val="000000"/>
              </a:solidFill>
              <a:round/>
              <a:headEnd/>
              <a:tailEnd type="triangle" w="med" len="med"/>
            </a:ln>
          </p:spPr>
        </p:cxnSp>
        <p:cxnSp>
          <p:nvCxnSpPr>
            <p:cNvPr id="33" name="AutoShape 14"/>
            <p:cNvCxnSpPr>
              <a:cxnSpLocks noChangeShapeType="1"/>
            </p:cNvCxnSpPr>
            <p:nvPr/>
          </p:nvCxnSpPr>
          <p:spPr bwMode="auto">
            <a:xfrm>
              <a:off x="2865" y="9993"/>
              <a:ext cx="615" cy="0"/>
            </a:xfrm>
            <a:prstGeom prst="straightConnector1">
              <a:avLst/>
            </a:prstGeom>
            <a:noFill/>
            <a:ln w="9525">
              <a:solidFill>
                <a:srgbClr val="000000"/>
              </a:solidFill>
              <a:round/>
              <a:headEnd/>
              <a:tailEnd type="triangle" w="med" len="med"/>
            </a:ln>
          </p:spPr>
        </p:cxnSp>
        <p:sp>
          <p:nvSpPr>
            <p:cNvPr id="34" name="Text Box 15"/>
            <p:cNvSpPr txBox="1">
              <a:spLocks noChangeArrowheads="1"/>
            </p:cNvSpPr>
            <p:nvPr/>
          </p:nvSpPr>
          <p:spPr bwMode="auto">
            <a:xfrm>
              <a:off x="4770" y="9678"/>
              <a:ext cx="66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0" tIns="9144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en-US" sz="1600" b="0" i="0" u="none" strike="noStrike" kern="1200" cap="none" spc="0" normalizeH="0" baseline="-25000" noProof="0">
                  <a:ln>
                    <a:noFill/>
                  </a:ln>
                  <a:solidFill>
                    <a:prstClr val="black"/>
                  </a:solidFill>
                  <a:effectLst/>
                  <a:uLnTx/>
                  <a:uFillTx/>
                  <a:latin typeface="Arial" pitchFamily="34" charset="0"/>
                  <a:ea typeface="+mn-ea"/>
                  <a:cs typeface="+mn-cs"/>
                </a:rPr>
                <a:t>2</a:t>
              </a: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35" name="AutoShape 16"/>
            <p:cNvCxnSpPr>
              <a:cxnSpLocks noChangeShapeType="1"/>
            </p:cNvCxnSpPr>
            <p:nvPr/>
          </p:nvCxnSpPr>
          <p:spPr bwMode="auto">
            <a:xfrm>
              <a:off x="4155" y="10008"/>
              <a:ext cx="615" cy="0"/>
            </a:xfrm>
            <a:prstGeom prst="straightConnector1">
              <a:avLst/>
            </a:prstGeom>
            <a:noFill/>
            <a:ln w="9525">
              <a:solidFill>
                <a:srgbClr val="000000"/>
              </a:solidFill>
              <a:round/>
              <a:headEnd/>
              <a:tailEnd type="triangle" w="med" len="med"/>
            </a:ln>
          </p:spPr>
        </p:cxnSp>
      </p:grpSp>
      <p:grpSp>
        <p:nvGrpSpPr>
          <p:cNvPr id="43" name="Group 5"/>
          <p:cNvGrpSpPr>
            <a:grpSpLocks/>
          </p:cNvGrpSpPr>
          <p:nvPr/>
        </p:nvGrpSpPr>
        <p:grpSpPr bwMode="auto">
          <a:xfrm>
            <a:off x="2233637" y="5388513"/>
            <a:ext cx="6128691" cy="1371600"/>
            <a:chOff x="1759" y="10313"/>
            <a:chExt cx="9652" cy="2160"/>
          </a:xfrm>
        </p:grpSpPr>
        <p:grpSp>
          <p:nvGrpSpPr>
            <p:cNvPr id="44" name="Group 6"/>
            <p:cNvGrpSpPr>
              <a:grpSpLocks/>
            </p:cNvGrpSpPr>
            <p:nvPr/>
          </p:nvGrpSpPr>
          <p:grpSpPr bwMode="auto">
            <a:xfrm>
              <a:off x="1759" y="10313"/>
              <a:ext cx="4800" cy="2160"/>
              <a:chOff x="2947" y="6957"/>
              <a:chExt cx="4800" cy="2160"/>
            </a:xfrm>
          </p:grpSpPr>
          <p:sp>
            <p:nvSpPr>
              <p:cNvPr id="53" name="Oval 7"/>
              <p:cNvSpPr>
                <a:spLocks noChangeArrowheads="1"/>
              </p:cNvSpPr>
              <p:nvPr/>
            </p:nvSpPr>
            <p:spPr bwMode="auto">
              <a:xfrm>
                <a:off x="6052" y="7662"/>
                <a:ext cx="540" cy="54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4" name="Text Box 8"/>
              <p:cNvSpPr txBox="1">
                <a:spLocks noChangeArrowheads="1"/>
              </p:cNvSpPr>
              <p:nvPr/>
            </p:nvSpPr>
            <p:spPr bwMode="auto">
              <a:xfrm>
                <a:off x="4507" y="6957"/>
                <a:ext cx="1080" cy="72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91440" tIns="13716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sz="1100" b="0" i="0" u="none" strike="noStrike" kern="1200" cap="none" spc="0" normalizeH="0" baseline="0" noProof="0">
                    <a:ln>
                      <a:noFill/>
                    </a:ln>
                    <a:solidFill>
                      <a:prstClr val="black"/>
                    </a:solidFill>
                    <a:effectLst/>
                    <a:uLnTx/>
                    <a:uFillTx/>
                    <a:latin typeface="Arial" pitchFamily="34" charset="0"/>
                    <a:ea typeface="+mn-ea"/>
                    <a:cs typeface="+mn-cs"/>
                  </a:rPr>
                  <a:t>   </a:t>
                </a:r>
                <a:r>
                  <a:rPr kumimoji="0" lang="vi-VN" sz="14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vi-VN" sz="1400" b="0" i="0" u="none" strike="noStrike" kern="1200" cap="none" spc="0" normalizeH="0" baseline="-25000" noProof="0">
                    <a:ln>
                      <a:noFill/>
                    </a:ln>
                    <a:solidFill>
                      <a:prstClr val="black"/>
                    </a:solidFill>
                    <a:effectLst/>
                    <a:uLnTx/>
                    <a:uFillTx/>
                    <a:latin typeface="Arial" pitchFamily="34" charset="0"/>
                    <a:ea typeface="+mn-ea"/>
                    <a:cs typeface="+mn-cs"/>
                  </a:rPr>
                  <a:t>1</a:t>
                </a:r>
                <a:r>
                  <a:rPr kumimoji="0" lang="vi-VN" sz="1400" b="0" i="0" u="none" strike="noStrike" kern="1200" cap="none" spc="0" normalizeH="0" baseline="0" noProof="0">
                    <a:ln>
                      <a:noFill/>
                    </a:ln>
                    <a:solidFill>
                      <a:prstClr val="black"/>
                    </a:solidFill>
                    <a:effectLst/>
                    <a:uLnTx/>
                    <a:uFillTx/>
                    <a:latin typeface="Arial" pitchFamily="34" charset="0"/>
                    <a:ea typeface="+mn-ea"/>
                    <a:cs typeface="+mn-cs"/>
                  </a:rPr>
                  <a:t>(n)</a:t>
                </a:r>
              </a:p>
            </p:txBody>
          </p:sp>
          <p:sp>
            <p:nvSpPr>
              <p:cNvPr id="55" name="Text Box 9"/>
              <p:cNvSpPr txBox="1">
                <a:spLocks noChangeArrowheads="1"/>
              </p:cNvSpPr>
              <p:nvPr/>
            </p:nvSpPr>
            <p:spPr bwMode="auto">
              <a:xfrm>
                <a:off x="4507" y="8398"/>
                <a:ext cx="1080" cy="719"/>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91440" tIns="13716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sz="1100" b="0" i="0" u="none" strike="noStrike" kern="1200" cap="none" spc="0" normalizeH="0" baseline="0" noProof="0">
                    <a:ln>
                      <a:noFill/>
                    </a:ln>
                    <a:solidFill>
                      <a:prstClr val="black"/>
                    </a:solidFill>
                    <a:effectLst/>
                    <a:uLnTx/>
                    <a:uFillTx/>
                    <a:latin typeface="Arial" pitchFamily="34" charset="0"/>
                    <a:ea typeface="+mn-ea"/>
                    <a:cs typeface="+mn-cs"/>
                  </a:rPr>
                  <a:t>   </a:t>
                </a:r>
                <a:r>
                  <a:rPr kumimoji="0" lang="vi-VN" sz="14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vi-VN" sz="1400" b="0" i="0" u="none" strike="noStrike" kern="1200" cap="none" spc="0" normalizeH="0" baseline="-25000" noProof="0">
                    <a:ln>
                      <a:noFill/>
                    </a:ln>
                    <a:solidFill>
                      <a:prstClr val="black"/>
                    </a:solidFill>
                    <a:effectLst/>
                    <a:uLnTx/>
                    <a:uFillTx/>
                    <a:latin typeface="Arial" pitchFamily="34" charset="0"/>
                    <a:ea typeface="+mn-ea"/>
                    <a:cs typeface="+mn-cs"/>
                  </a:rPr>
                  <a:t>2</a:t>
                </a:r>
                <a:r>
                  <a:rPr kumimoji="0" lang="vi-VN" sz="1400" b="0" i="0" u="none" strike="noStrike" kern="1200" cap="none" spc="0" normalizeH="0" baseline="0" noProof="0">
                    <a:ln>
                      <a:noFill/>
                    </a:ln>
                    <a:solidFill>
                      <a:prstClr val="black"/>
                    </a:solidFill>
                    <a:effectLst/>
                    <a:uLnTx/>
                    <a:uFillTx/>
                    <a:latin typeface="Arial" pitchFamily="34" charset="0"/>
                    <a:ea typeface="+mn-ea"/>
                    <a:cs typeface="+mn-cs"/>
                  </a:rPr>
                  <a:t>(n)</a:t>
                </a:r>
              </a:p>
            </p:txBody>
          </p:sp>
          <p:sp>
            <p:nvSpPr>
              <p:cNvPr id="56" name="Line 10"/>
              <p:cNvSpPr>
                <a:spLocks noChangeShapeType="1"/>
              </p:cNvSpPr>
              <p:nvPr/>
            </p:nvSpPr>
            <p:spPr bwMode="auto">
              <a:xfrm>
                <a:off x="4147" y="7317"/>
                <a:ext cx="360"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7" name="Line 11"/>
              <p:cNvSpPr>
                <a:spLocks noChangeShapeType="1"/>
              </p:cNvSpPr>
              <p:nvPr/>
            </p:nvSpPr>
            <p:spPr bwMode="auto">
              <a:xfrm>
                <a:off x="4147" y="7317"/>
                <a:ext cx="1" cy="144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 name="Line 12"/>
              <p:cNvSpPr>
                <a:spLocks noChangeShapeType="1"/>
              </p:cNvSpPr>
              <p:nvPr/>
            </p:nvSpPr>
            <p:spPr bwMode="auto">
              <a:xfrm>
                <a:off x="4147" y="8757"/>
                <a:ext cx="360"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 name="Line 13"/>
              <p:cNvSpPr>
                <a:spLocks noChangeShapeType="1"/>
              </p:cNvSpPr>
              <p:nvPr/>
            </p:nvSpPr>
            <p:spPr bwMode="auto">
              <a:xfrm>
                <a:off x="6322" y="7737"/>
                <a:ext cx="1" cy="36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 name="Line 14"/>
              <p:cNvSpPr>
                <a:spLocks noChangeShapeType="1"/>
              </p:cNvSpPr>
              <p:nvPr/>
            </p:nvSpPr>
            <p:spPr bwMode="auto">
              <a:xfrm>
                <a:off x="6142" y="7917"/>
                <a:ext cx="360" cy="1"/>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 name="Line 15"/>
              <p:cNvSpPr>
                <a:spLocks noChangeShapeType="1"/>
              </p:cNvSpPr>
              <p:nvPr/>
            </p:nvSpPr>
            <p:spPr bwMode="auto">
              <a:xfrm>
                <a:off x="5587" y="7317"/>
                <a:ext cx="720"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2" name="Line 16"/>
              <p:cNvSpPr>
                <a:spLocks noChangeShapeType="1"/>
              </p:cNvSpPr>
              <p:nvPr/>
            </p:nvSpPr>
            <p:spPr bwMode="auto">
              <a:xfrm>
                <a:off x="6307" y="7317"/>
                <a:ext cx="0" cy="36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3" name="Line 17"/>
              <p:cNvSpPr>
                <a:spLocks noChangeShapeType="1"/>
              </p:cNvSpPr>
              <p:nvPr/>
            </p:nvSpPr>
            <p:spPr bwMode="auto">
              <a:xfrm>
                <a:off x="5587" y="8757"/>
                <a:ext cx="720" cy="0"/>
              </a:xfrm>
              <a:prstGeom prst="line">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4" name="Line 18"/>
              <p:cNvSpPr>
                <a:spLocks noChangeShapeType="1"/>
              </p:cNvSpPr>
              <p:nvPr/>
            </p:nvSpPr>
            <p:spPr bwMode="auto">
              <a:xfrm flipV="1">
                <a:off x="6307" y="8217"/>
                <a:ext cx="0" cy="54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5" name="Line 19"/>
              <p:cNvSpPr>
                <a:spLocks noChangeShapeType="1"/>
              </p:cNvSpPr>
              <p:nvPr/>
            </p:nvSpPr>
            <p:spPr bwMode="auto">
              <a:xfrm>
                <a:off x="3067" y="8037"/>
                <a:ext cx="1080" cy="0"/>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6" name="Line 20"/>
              <p:cNvSpPr>
                <a:spLocks noChangeShapeType="1"/>
              </p:cNvSpPr>
              <p:nvPr/>
            </p:nvSpPr>
            <p:spPr bwMode="auto">
              <a:xfrm>
                <a:off x="6607" y="7917"/>
                <a:ext cx="900" cy="1"/>
              </a:xfrm>
              <a:prstGeom prst="line">
                <a:avLst/>
              </a:prstGeom>
              <a:noFill/>
              <a:ln w="9525">
                <a:solidFill>
                  <a:srgbClr val="000000"/>
                </a:solidFill>
                <a:round/>
                <a:headEnd/>
                <a:tailEnd type="triangl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7" name="Text Box 21"/>
              <p:cNvSpPr txBox="1">
                <a:spLocks noChangeArrowheads="1"/>
              </p:cNvSpPr>
              <p:nvPr/>
            </p:nvSpPr>
            <p:spPr bwMode="auto">
              <a:xfrm>
                <a:off x="2947" y="7966"/>
                <a:ext cx="1080" cy="5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sz="1400" b="0" i="0" u="none" strike="noStrike" kern="1200" cap="none" spc="0" normalizeH="0" baseline="0" noProof="0">
                    <a:ln>
                      <a:noFill/>
                    </a:ln>
                    <a:solidFill>
                      <a:prstClr val="black"/>
                    </a:solidFill>
                    <a:effectLst/>
                    <a:uLnTx/>
                    <a:uFillTx/>
                    <a:latin typeface="Arial" pitchFamily="34" charset="0"/>
                    <a:ea typeface="+mn-ea"/>
                    <a:cs typeface="+mn-cs"/>
                  </a:rPr>
                  <a:t>x(n)</a:t>
                </a:r>
              </a:p>
            </p:txBody>
          </p:sp>
          <p:sp>
            <p:nvSpPr>
              <p:cNvPr id="68" name="Text Box 22"/>
              <p:cNvSpPr txBox="1">
                <a:spLocks noChangeArrowheads="1"/>
              </p:cNvSpPr>
              <p:nvPr/>
            </p:nvSpPr>
            <p:spPr bwMode="auto">
              <a:xfrm>
                <a:off x="6667" y="7871"/>
                <a:ext cx="1080" cy="5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vi-VN" sz="1600" b="0" i="0" u="none" strike="noStrike" kern="1200" cap="none" spc="0" normalizeH="0" baseline="0" noProof="0">
                    <a:ln>
                      <a:noFill/>
                    </a:ln>
                    <a:solidFill>
                      <a:prstClr val="black"/>
                    </a:solidFill>
                    <a:effectLst/>
                    <a:uLnTx/>
                    <a:uFillTx/>
                    <a:latin typeface="Arial" pitchFamily="34" charset="0"/>
                    <a:ea typeface="+mn-ea"/>
                    <a:cs typeface="+mn-cs"/>
                  </a:rPr>
                  <a:t>y(n)</a:t>
                </a:r>
              </a:p>
            </p:txBody>
          </p:sp>
          <p:sp>
            <p:nvSpPr>
              <p:cNvPr id="69" name="Text Box 23"/>
              <p:cNvSpPr txBox="1">
                <a:spLocks noChangeArrowheads="1"/>
              </p:cNvSpPr>
              <p:nvPr/>
            </p:nvSpPr>
            <p:spPr bwMode="auto">
              <a:xfrm>
                <a:off x="5587" y="6957"/>
                <a:ext cx="1080" cy="5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70" name="Text Box 24"/>
              <p:cNvSpPr txBox="1">
                <a:spLocks noChangeArrowheads="1"/>
              </p:cNvSpPr>
              <p:nvPr/>
            </p:nvSpPr>
            <p:spPr bwMode="auto">
              <a:xfrm>
                <a:off x="5587" y="8397"/>
                <a:ext cx="1080" cy="5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grpSp>
        <p:grpSp>
          <p:nvGrpSpPr>
            <p:cNvPr id="45" name="Group 25"/>
            <p:cNvGrpSpPr>
              <a:grpSpLocks/>
            </p:cNvGrpSpPr>
            <p:nvPr/>
          </p:nvGrpSpPr>
          <p:grpSpPr bwMode="auto">
            <a:xfrm>
              <a:off x="6672" y="10919"/>
              <a:ext cx="4739" cy="1012"/>
              <a:chOff x="6672" y="10919"/>
              <a:chExt cx="4739" cy="1012"/>
            </a:xfrm>
          </p:grpSpPr>
          <p:cxnSp>
            <p:nvCxnSpPr>
              <p:cNvPr id="46" name="AutoShape 26"/>
              <p:cNvCxnSpPr>
                <a:cxnSpLocks noChangeShapeType="1"/>
              </p:cNvCxnSpPr>
              <p:nvPr/>
            </p:nvCxnSpPr>
            <p:spPr bwMode="auto">
              <a:xfrm>
                <a:off x="6672" y="11273"/>
                <a:ext cx="765" cy="0"/>
              </a:xfrm>
              <a:prstGeom prst="straightConnector1">
                <a:avLst/>
              </a:prstGeom>
              <a:noFill/>
              <a:ln w="50800">
                <a:solidFill>
                  <a:srgbClr val="000000"/>
                </a:solidFill>
                <a:round/>
                <a:headEnd type="triangle" w="med" len="med"/>
                <a:tailEnd type="triangle" w="med" len="med"/>
              </a:ln>
            </p:spPr>
          </p:cxnSp>
          <p:grpSp>
            <p:nvGrpSpPr>
              <p:cNvPr id="47" name="Group 27"/>
              <p:cNvGrpSpPr>
                <a:grpSpLocks/>
              </p:cNvGrpSpPr>
              <p:nvPr/>
            </p:nvGrpSpPr>
            <p:grpSpPr bwMode="auto">
              <a:xfrm>
                <a:off x="7083" y="10919"/>
                <a:ext cx="4328" cy="1012"/>
                <a:chOff x="6858" y="10919"/>
                <a:chExt cx="4328" cy="1012"/>
              </a:xfrm>
            </p:grpSpPr>
            <p:sp>
              <p:nvSpPr>
                <p:cNvPr id="48" name="Text Box 28"/>
                <p:cNvSpPr txBox="1">
                  <a:spLocks noChangeArrowheads="1"/>
                </p:cNvSpPr>
                <p:nvPr/>
              </p:nvSpPr>
              <p:spPr bwMode="auto">
                <a:xfrm>
                  <a:off x="10047" y="11195"/>
                  <a:ext cx="1139"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y(n)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49" name="Text Box 29"/>
                <p:cNvSpPr txBox="1">
                  <a:spLocks noChangeArrowheads="1"/>
                </p:cNvSpPr>
                <p:nvPr/>
              </p:nvSpPr>
              <p:spPr bwMode="auto">
                <a:xfrm>
                  <a:off x="6858" y="11376"/>
                  <a:ext cx="1230" cy="555"/>
                </a:xfrm>
                <a:prstGeom prst="rect">
                  <a:avLst/>
                </a:prstGeom>
                <a:solidFill>
                  <a:srgbClr val="FFFFFF"/>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itchFamily="34" charset="0"/>
                      <a:ea typeface="+mn-ea"/>
                      <a:cs typeface="+mn-cs"/>
                    </a:rPr>
                    <a:t>x(n)</a:t>
                  </a:r>
                  <a:endParaRPr kumimoji="0" lang="vi-VN" sz="1600" b="0" i="0" u="none" strike="noStrike" kern="1200" cap="none" spc="0" normalizeH="0" baseline="0" noProof="0">
                    <a:ln>
                      <a:noFill/>
                    </a:ln>
                    <a:solidFill>
                      <a:prstClr val="black"/>
                    </a:solidFill>
                    <a:effectLst/>
                    <a:uLnTx/>
                    <a:uFillTx/>
                    <a:latin typeface="Arial" pitchFamily="34" charset="0"/>
                    <a:ea typeface="+mn-ea"/>
                    <a:cs typeface="+mn-cs"/>
                  </a:endParaRPr>
                </a:p>
              </p:txBody>
            </p:sp>
            <p:sp>
              <p:nvSpPr>
                <p:cNvPr id="50" name="Text Box 30"/>
                <p:cNvSpPr txBox="1">
                  <a:spLocks noChangeArrowheads="1"/>
                </p:cNvSpPr>
                <p:nvPr/>
              </p:nvSpPr>
              <p:spPr bwMode="auto">
                <a:xfrm>
                  <a:off x="8277" y="10919"/>
                  <a:ext cx="1380" cy="630"/>
                </a:xfrm>
                <a:prstGeom prst="rect">
                  <a:avLst/>
                </a:prstGeom>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16200000" scaled="1"/>
                  <a:tileRect/>
                </a:gradFill>
                <a:ln w="9525">
                  <a:solidFill>
                    <a:srgbClr val="000000"/>
                  </a:solidFill>
                  <a:miter lim="800000"/>
                  <a:headEnd/>
                  <a:tailEnd/>
                </a:ln>
              </p:spPr>
              <p:txBody>
                <a:bodyPr vert="horz" wrap="square" lIns="0" tIns="91440" rIns="0" bIns="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h</a:t>
                  </a:r>
                  <a:r>
                    <a:rPr kumimoji="0" lang="en-US" sz="1400" b="0" i="0" u="none" strike="noStrike" kern="1200" cap="none" spc="0" normalizeH="0" baseline="-25000" noProof="0">
                      <a:ln>
                        <a:noFill/>
                      </a:ln>
                      <a:solidFill>
                        <a:prstClr val="black"/>
                      </a:solidFill>
                      <a:effectLst/>
                      <a:uLnTx/>
                      <a:uFillTx/>
                      <a:latin typeface="Arial" pitchFamily="34" charset="0"/>
                      <a:ea typeface="+mn-ea"/>
                      <a:cs typeface="+mn-cs"/>
                    </a:rPr>
                    <a:t>1</a:t>
                  </a: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(n)+h</a:t>
                  </a:r>
                  <a:r>
                    <a:rPr kumimoji="0" lang="en-US" sz="1400" b="0" i="0" u="none" strike="noStrike" kern="1200" cap="none" spc="0" normalizeH="0" baseline="-25000" noProof="0">
                      <a:ln>
                        <a:noFill/>
                      </a:ln>
                      <a:solidFill>
                        <a:prstClr val="black"/>
                      </a:solidFill>
                      <a:effectLst/>
                      <a:uLnTx/>
                      <a:uFillTx/>
                      <a:latin typeface="Arial" pitchFamily="34" charset="0"/>
                      <a:ea typeface="+mn-ea"/>
                      <a:cs typeface="+mn-cs"/>
                    </a:rPr>
                    <a:t>2</a:t>
                  </a:r>
                  <a:r>
                    <a:rPr kumimoji="0" lang="en-US" sz="1400" b="0" i="0" u="none" strike="noStrike" kern="1200" cap="none" spc="0" normalizeH="0" baseline="0" noProof="0">
                      <a:ln>
                        <a:noFill/>
                      </a:ln>
                      <a:solidFill>
                        <a:prstClr val="black"/>
                      </a:solidFill>
                      <a:effectLst/>
                      <a:uLnTx/>
                      <a:uFillTx/>
                      <a:latin typeface="Arial" pitchFamily="34" charset="0"/>
                      <a:ea typeface="+mn-ea"/>
                      <a:cs typeface="+mn-cs"/>
                    </a:rPr>
                    <a:t>(n</a:t>
                  </a:r>
                  <a:r>
                    <a:rPr kumimoji="0" lang="en-US" sz="1100" b="0" i="0" u="none" strike="noStrike" kern="1200" cap="none" spc="0" normalizeH="0" baseline="0" noProof="0">
                      <a:ln>
                        <a:noFill/>
                      </a:ln>
                      <a:solidFill>
                        <a:prstClr val="black"/>
                      </a:solidFill>
                      <a:effectLst/>
                      <a:uLnTx/>
                      <a:uFillTx/>
                      <a:latin typeface="Arial" pitchFamily="34" charset="0"/>
                      <a:ea typeface="+mn-ea"/>
                      <a:cs typeface="+mn-cs"/>
                    </a:rPr>
                    <a:t>)</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cxnSp>
              <p:nvCxnSpPr>
                <p:cNvPr id="51" name="AutoShape 31"/>
                <p:cNvCxnSpPr>
                  <a:cxnSpLocks noChangeShapeType="1"/>
                </p:cNvCxnSpPr>
                <p:nvPr/>
              </p:nvCxnSpPr>
              <p:spPr bwMode="auto">
                <a:xfrm>
                  <a:off x="9657" y="11258"/>
                  <a:ext cx="615" cy="0"/>
                </a:xfrm>
                <a:prstGeom prst="straightConnector1">
                  <a:avLst/>
                </a:prstGeom>
                <a:noFill/>
                <a:ln w="9525">
                  <a:solidFill>
                    <a:srgbClr val="000000"/>
                  </a:solidFill>
                  <a:round/>
                  <a:headEnd/>
                  <a:tailEnd type="triangle" w="med" len="med"/>
                </a:ln>
              </p:spPr>
            </p:cxnSp>
            <p:cxnSp>
              <p:nvCxnSpPr>
                <p:cNvPr id="52" name="AutoShape 32"/>
                <p:cNvCxnSpPr>
                  <a:cxnSpLocks noChangeShapeType="1"/>
                </p:cNvCxnSpPr>
                <p:nvPr/>
              </p:nvCxnSpPr>
              <p:spPr bwMode="auto">
                <a:xfrm>
                  <a:off x="7662" y="11258"/>
                  <a:ext cx="615" cy="0"/>
                </a:xfrm>
                <a:prstGeom prst="straightConnector1">
                  <a:avLst/>
                </a:prstGeom>
                <a:noFill/>
                <a:ln w="9525">
                  <a:solidFill>
                    <a:srgbClr val="000000"/>
                  </a:solidFill>
                  <a:round/>
                  <a:headEnd/>
                  <a:tailEnd type="triangle" w="med" len="med"/>
                </a:ln>
              </p:spPr>
            </p:cxnSp>
          </p:grpSp>
        </p:grpSp>
      </p:grpSp>
    </p:spTree>
    <p:extLst>
      <p:ext uri="{BB962C8B-B14F-4D97-AF65-F5344CB8AC3E}">
        <p14:creationId xmlns:p14="http://schemas.microsoft.com/office/powerpoint/2010/main" val="214425225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3122F6"/>
                </a:solidFill>
              </a:rPr>
              <a:t>1.3.4.2. Tính </a:t>
            </a:r>
            <a:r>
              <a:rPr lang="en-US" err="1">
                <a:solidFill>
                  <a:srgbClr val="3122F6"/>
                </a:solidFill>
              </a:rPr>
              <a:t>chất</a:t>
            </a:r>
            <a:r>
              <a:rPr lang="en-US">
                <a:solidFill>
                  <a:srgbClr val="3122F6"/>
                </a:solidFill>
              </a:rPr>
              <a:t> </a:t>
            </a:r>
            <a:r>
              <a:rPr lang="en-US" err="1">
                <a:solidFill>
                  <a:srgbClr val="3122F6"/>
                </a:solidFill>
              </a:rPr>
              <a:t>nhân</a:t>
            </a:r>
            <a:r>
              <a:rPr lang="en-US">
                <a:solidFill>
                  <a:srgbClr val="3122F6"/>
                </a:solidFill>
              </a:rPr>
              <a:t> </a:t>
            </a:r>
            <a:r>
              <a:rPr lang="en-US" err="1">
                <a:solidFill>
                  <a:srgbClr val="3122F6"/>
                </a:solidFill>
              </a:rPr>
              <a:t>quả</a:t>
            </a:r>
            <a:r>
              <a:rPr lang="en-US">
                <a:solidFill>
                  <a:srgbClr val="3122F6"/>
                </a:solidFill>
              </a:rPr>
              <a:t>:</a:t>
            </a:r>
          </a:p>
          <a:p>
            <a:pPr>
              <a:buNone/>
            </a:pPr>
            <a:r>
              <a:rPr lang="pt-BR"/>
              <a:t>	- Một hệ thống tuyến tính bất biến là nhân quả nếu và chỉ nếu đáp ứng xung của nó thỏa mãn điều kiện sau đây.</a:t>
            </a:r>
            <a:endParaRPr lang="vi-VN"/>
          </a:p>
          <a:p>
            <a:pPr>
              <a:buNone/>
            </a:pPr>
            <a:r>
              <a:rPr lang="pt-BR"/>
              <a:t>			h(n) = 0 với </a:t>
            </a:r>
            <a:r>
              <a:rPr lang="pt-BR">
                <a:sym typeface="Symbol"/>
              </a:rPr>
              <a:t></a:t>
            </a:r>
            <a:r>
              <a:rPr lang="pt-BR"/>
              <a:t>n &lt; 0.</a:t>
            </a:r>
            <a:endParaRPr lang="vi-VN"/>
          </a:p>
          <a:p>
            <a:pPr>
              <a:buNone/>
            </a:pPr>
            <a:r>
              <a:rPr lang="pt-BR"/>
              <a:t>	- Định lý đảo: nếu đáp ứng xung h(n) của một hệ thống tuyến tính bất biến = 0 với </a:t>
            </a:r>
            <a:r>
              <a:rPr lang="pt-BR">
                <a:sym typeface="Symbol"/>
              </a:rPr>
              <a:t></a:t>
            </a:r>
            <a:r>
              <a:rPr lang="pt-BR"/>
              <a:t>n &lt; 0 thì hệ thống đó là nhân quả.</a:t>
            </a:r>
            <a:endParaRPr lang="vi-VN"/>
          </a:p>
          <a:p>
            <a:pPr>
              <a:buNone/>
            </a:pPr>
            <a:r>
              <a:rPr lang="en-US">
                <a:solidFill>
                  <a:srgbClr val="3122F6"/>
                </a:solidFill>
              </a:rPr>
              <a:t>1.3.4.3. Tính </a:t>
            </a:r>
            <a:r>
              <a:rPr lang="en-US" err="1">
                <a:solidFill>
                  <a:srgbClr val="3122F6"/>
                </a:solidFill>
              </a:rPr>
              <a:t>chất</a:t>
            </a:r>
            <a:r>
              <a:rPr lang="en-US">
                <a:solidFill>
                  <a:srgbClr val="3122F6"/>
                </a:solidFill>
              </a:rPr>
              <a:t> </a:t>
            </a:r>
            <a:r>
              <a:rPr lang="en-US" err="1">
                <a:solidFill>
                  <a:srgbClr val="3122F6"/>
                </a:solidFill>
              </a:rPr>
              <a:t>ổn</a:t>
            </a:r>
            <a:r>
              <a:rPr lang="en-US">
                <a:solidFill>
                  <a:srgbClr val="3122F6"/>
                </a:solidFill>
              </a:rPr>
              <a:t> </a:t>
            </a:r>
            <a:r>
              <a:rPr lang="en-US" err="1">
                <a:solidFill>
                  <a:srgbClr val="3122F6"/>
                </a:solidFill>
              </a:rPr>
              <a:t>định</a:t>
            </a:r>
            <a:r>
              <a:rPr lang="en-US">
                <a:solidFill>
                  <a:srgbClr val="3122F6"/>
                </a:solidFill>
              </a:rPr>
              <a:t>:</a:t>
            </a:r>
          </a:p>
          <a:p>
            <a:pPr>
              <a:buNone/>
            </a:pPr>
            <a:r>
              <a:rPr lang="pt-BR"/>
              <a:t>	- Nếu một hệ thống tuyến tính bất biến có tín hiệu và biên độ giới hạn:</a:t>
            </a:r>
            <a:endParaRPr lang="vi-VN"/>
          </a:p>
          <a:p>
            <a:pPr>
              <a:buNone/>
            </a:pPr>
            <a:r>
              <a:rPr lang="pt-BR"/>
              <a:t>			</a:t>
            </a:r>
            <a:r>
              <a:rPr lang="en-US"/>
              <a:t> </a:t>
            </a:r>
            <a:endParaRPr lang="vi-VN"/>
          </a:p>
          <a:p>
            <a:pPr>
              <a:buNone/>
            </a:pPr>
            <a:r>
              <a:rPr lang="en-US"/>
              <a:t>	- </a:t>
            </a:r>
            <a:r>
              <a:rPr lang="en-US" err="1"/>
              <a:t>Thì</a:t>
            </a:r>
            <a:r>
              <a:rPr lang="en-US"/>
              <a:t> </a:t>
            </a:r>
            <a:r>
              <a:rPr lang="en-US" err="1"/>
              <a:t>điều</a:t>
            </a:r>
            <a:r>
              <a:rPr lang="en-US"/>
              <a:t> </a:t>
            </a:r>
            <a:r>
              <a:rPr lang="en-US" err="1"/>
              <a:t>kiện</a:t>
            </a:r>
            <a:r>
              <a:rPr lang="en-US"/>
              <a:t> </a:t>
            </a:r>
            <a:r>
              <a:rPr lang="en-US" err="1"/>
              <a:t>cần</a:t>
            </a:r>
            <a:r>
              <a:rPr lang="en-US"/>
              <a:t> </a:t>
            </a:r>
            <a:r>
              <a:rPr lang="en-US" err="1"/>
              <a:t>và</a:t>
            </a:r>
            <a:r>
              <a:rPr lang="en-US"/>
              <a:t> </a:t>
            </a:r>
            <a:r>
              <a:rPr lang="en-US" err="1"/>
              <a:t>đủ</a:t>
            </a:r>
            <a:r>
              <a:rPr lang="en-US"/>
              <a:t> </a:t>
            </a:r>
            <a:r>
              <a:rPr lang="en-US" err="1"/>
              <a:t>để</a:t>
            </a:r>
            <a:r>
              <a:rPr lang="en-US"/>
              <a:t> </a:t>
            </a:r>
            <a:r>
              <a:rPr lang="en-US" err="1"/>
              <a:t>hệ</a:t>
            </a:r>
            <a:r>
              <a:rPr lang="en-US"/>
              <a:t> </a:t>
            </a:r>
            <a:r>
              <a:rPr lang="en-US" err="1"/>
              <a:t>thống</a:t>
            </a:r>
            <a:r>
              <a:rPr lang="en-US"/>
              <a:t> LTI </a:t>
            </a:r>
            <a:r>
              <a:rPr lang="en-US" err="1"/>
              <a:t>ổn</a:t>
            </a:r>
            <a:r>
              <a:rPr lang="en-US"/>
              <a:t> </a:t>
            </a:r>
            <a:r>
              <a:rPr lang="en-US" err="1"/>
              <a:t>định</a:t>
            </a:r>
            <a:r>
              <a:rPr lang="en-US"/>
              <a:t> </a:t>
            </a:r>
            <a:r>
              <a:rPr lang="en-US" err="1"/>
              <a:t>là</a:t>
            </a:r>
            <a:r>
              <a:rPr lang="en-US"/>
              <a:t>:</a:t>
            </a:r>
            <a:endParaRPr lang="vi-VN"/>
          </a:p>
          <a:p>
            <a:pPr>
              <a:buNone/>
            </a:pPr>
            <a:r>
              <a:rPr lang="en-US"/>
              <a:t>			 </a:t>
            </a:r>
            <a:endParaRPr lang="vi-VN"/>
          </a:p>
          <a:p>
            <a:pPr>
              <a:buNone/>
            </a:pPr>
            <a:endParaRPr lang="vi-VN"/>
          </a:p>
          <a:p>
            <a:pPr>
              <a:buNone/>
            </a:pPr>
            <a:endParaRPr lang="vi-VN"/>
          </a:p>
        </p:txBody>
      </p:sp>
      <p:graphicFrame>
        <p:nvGraphicFramePr>
          <p:cNvPr id="59399" name="Object 7"/>
          <p:cNvGraphicFramePr>
            <a:graphicFrameLocks noChangeAspect="1"/>
          </p:cNvGraphicFramePr>
          <p:nvPr/>
        </p:nvGraphicFramePr>
        <p:xfrm>
          <a:off x="4495800" y="3429000"/>
          <a:ext cx="1066800" cy="381000"/>
        </p:xfrm>
        <a:graphic>
          <a:graphicData uri="http://schemas.openxmlformats.org/presentationml/2006/ole">
            <mc:AlternateContent xmlns:mc="http://schemas.openxmlformats.org/markup-compatibility/2006">
              <mc:Choice xmlns:v="urn:schemas-microsoft-com:vml" Requires="v">
                <p:oleObj spid="_x0000_s65537" name="Equation" r:id="rId3" imgW="622030" imgH="253890" progId="Equation.DSMT4">
                  <p:embed/>
                </p:oleObj>
              </mc:Choice>
              <mc:Fallback>
                <p:oleObj name="Equation" r:id="rId3" imgW="622030" imgH="253890" progId="Equation.DSMT4">
                  <p:embed/>
                  <p:pic>
                    <p:nvPicPr>
                      <p:cNvPr id="5939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429000"/>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3535363" y="4191000"/>
          <a:ext cx="2557462" cy="1008063"/>
        </p:xfrm>
        <a:graphic>
          <a:graphicData uri="http://schemas.openxmlformats.org/presentationml/2006/ole">
            <mc:AlternateContent xmlns:mc="http://schemas.openxmlformats.org/markup-compatibility/2006">
              <mc:Choice xmlns:v="urn:schemas-microsoft-com:vml" Requires="v">
                <p:oleObj spid="_x0000_s65538" name="Equation" r:id="rId5" imgW="1104840" imgH="431640" progId="Equation.DSMT4">
                  <p:embed/>
                </p:oleObj>
              </mc:Choice>
              <mc:Fallback>
                <p:oleObj name="Equation" r:id="rId5" imgW="1104840" imgH="431640" progId="Equation.DSMT4">
                  <p:embed/>
                  <p:pic>
                    <p:nvPicPr>
                      <p:cNvPr id="59398" name="Object 6"/>
                      <p:cNvPicPr>
                        <a:picLocks noChangeAspect="1" noChangeArrowheads="1"/>
                      </p:cNvPicPr>
                      <p:nvPr/>
                    </p:nvPicPr>
                    <p:blipFill>
                      <a:blip r:embed="rId6"/>
                      <a:srcRect/>
                      <a:stretch>
                        <a:fillRect/>
                      </a:stretch>
                    </p:blipFill>
                    <p:spPr bwMode="auto">
                      <a:xfrm>
                        <a:off x="3535363" y="4191000"/>
                        <a:ext cx="2557462" cy="1008063"/>
                      </a:xfrm>
                      <a:prstGeom prst="rect">
                        <a:avLst/>
                      </a:prstGeom>
                      <a:noFill/>
                    </p:spPr>
                  </p:pic>
                </p:oleObj>
              </mc:Fallback>
            </mc:AlternateContent>
          </a:graphicData>
        </a:graphic>
      </p:graphicFrame>
    </p:spTree>
    <p:extLst>
      <p:ext uri="{BB962C8B-B14F-4D97-AF65-F5344CB8AC3E}">
        <p14:creationId xmlns:p14="http://schemas.microsoft.com/office/powerpoint/2010/main" val="35201079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422" y="218943"/>
            <a:ext cx="910045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Câu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Biểu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xung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đúng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cho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LTI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sơ</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đồ</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sau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 name="Rectangle 5"/>
          <p:cNvSpPr/>
          <p:nvPr/>
        </p:nvSpPr>
        <p:spPr>
          <a:xfrm>
            <a:off x="2966900" y="1454876"/>
            <a:ext cx="609600" cy="3048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Calibri" panose="020F0502020204030204" pitchFamily="34" charset="0"/>
                <a:cs typeface="Times New Roman" panose="02020603050405020304" pitchFamily="18" charset="0"/>
              </a:rPr>
              <a:t>h</a:t>
            </a:r>
            <a:r>
              <a:rPr kumimoji="0" lang="en-US" sz="1600" b="0" i="0" u="none" strike="noStrike" kern="1200" cap="none" spc="0" normalizeH="0" baseline="-25000" noProof="0">
                <a:ln>
                  <a:noFill/>
                </a:ln>
                <a:solidFill>
                  <a:prstClr val="black"/>
                </a:solidFill>
                <a:effectLst/>
                <a:uLnTx/>
                <a:uFillTx/>
                <a:latin typeface="Calibri"/>
                <a:ea typeface="Calibri" panose="020F0502020204030204" pitchFamily="34" charset="0"/>
                <a:cs typeface="Times New Roman" panose="02020603050405020304" pitchFamily="18" charset="0"/>
              </a:rPr>
              <a:t>1</a:t>
            </a:r>
            <a:r>
              <a:rPr kumimoji="0" lang="en-US" sz="1600" b="0" i="0" u="none" strike="noStrike" kern="1200" cap="none" spc="0" normalizeH="0" baseline="0" noProof="0">
                <a:ln>
                  <a:noFill/>
                </a:ln>
                <a:solidFill>
                  <a:prstClr val="black"/>
                </a:solidFill>
                <a:effectLst/>
                <a:uLnTx/>
                <a:uFillTx/>
                <a:latin typeface="Calibri"/>
                <a:ea typeface="Calibri" panose="020F0502020204030204" pitchFamily="34" charset="0"/>
                <a:cs typeface="Times New Roman" panose="02020603050405020304" pitchFamily="18" charset="0"/>
              </a:rPr>
              <a:t>(n)</a:t>
            </a:r>
          </a:p>
        </p:txBody>
      </p:sp>
      <p:sp>
        <p:nvSpPr>
          <p:cNvPr id="7" name="Rectangle 6"/>
          <p:cNvSpPr/>
          <p:nvPr/>
        </p:nvSpPr>
        <p:spPr>
          <a:xfrm>
            <a:off x="5167175" y="883376"/>
            <a:ext cx="609600" cy="30480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a:t>
            </a:r>
            <a:r>
              <a:rPr kumimoji="0" lang="en-US" sz="1600" b="0" i="0" u="none" strike="noStrike" kern="1200" cap="none" spc="0" normalizeH="0" baseline="-2500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t>
            </a:r>
          </a:p>
        </p:txBody>
      </p:sp>
      <p:sp>
        <p:nvSpPr>
          <p:cNvPr id="8" name="Rectangle 7"/>
          <p:cNvSpPr/>
          <p:nvPr/>
        </p:nvSpPr>
        <p:spPr>
          <a:xfrm>
            <a:off x="4529000" y="2064476"/>
            <a:ext cx="609600" cy="30480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a:t>
            </a:r>
            <a:r>
              <a:rPr kumimoji="0" lang="en-US" sz="1600" b="0" i="0" u="none" strike="noStrike" kern="1200" cap="none" spc="0" normalizeH="0" baseline="-2500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p:cNvSpPr/>
          <p:nvPr/>
        </p:nvSpPr>
        <p:spPr>
          <a:xfrm>
            <a:off x="4109900" y="883376"/>
            <a:ext cx="609600" cy="304800"/>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h</a:t>
            </a:r>
            <a:r>
              <a:rPr kumimoji="0" lang="en-US" sz="1600" b="0" i="0" u="none" strike="noStrike" kern="1200" cap="none" spc="0" normalizeH="0" baseline="-2500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a:t>
            </a: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t>
            </a: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
        <p:nvSpPr>
          <p:cNvPr id="10" name="Flowchart: Or 9"/>
          <p:cNvSpPr/>
          <p:nvPr/>
        </p:nvSpPr>
        <p:spPr>
          <a:xfrm>
            <a:off x="6129200" y="1464401"/>
            <a:ext cx="295275" cy="304800"/>
          </a:xfrm>
          <a:prstGeom prst="flowChar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1" name="Elbow Connector 10"/>
          <p:cNvCxnSpPr/>
          <p:nvPr/>
        </p:nvCxnSpPr>
        <p:spPr>
          <a:xfrm flipV="1">
            <a:off x="3776525" y="1045301"/>
            <a:ext cx="333375" cy="571500"/>
          </a:xfrm>
          <a:prstGeom prst="bentConnector3">
            <a:avLst>
              <a:gd name="adj1" fmla="val 4286"/>
            </a:avLst>
          </a:prstGeom>
          <a:ln>
            <a:tailEnd type="triangle"/>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a:off x="3795575" y="1616801"/>
            <a:ext cx="742950" cy="590550"/>
          </a:xfrm>
          <a:prstGeom prst="bentConnector3">
            <a:avLst>
              <a:gd name="adj1" fmla="val 0"/>
            </a:avLst>
          </a:prstGeom>
          <a:ln>
            <a:tailEnd type="triangle"/>
          </a:ln>
        </p:spPr>
        <p:style>
          <a:lnRef idx="1">
            <a:schemeClr val="dk1"/>
          </a:lnRef>
          <a:fillRef idx="0">
            <a:schemeClr val="dk1"/>
          </a:fillRef>
          <a:effectRef idx="0">
            <a:schemeClr val="dk1"/>
          </a:effectRef>
          <a:fontRef idx="minor">
            <a:schemeClr val="tx1"/>
          </a:fontRef>
        </p:style>
      </p:cxnSp>
      <p:cxnSp>
        <p:nvCxnSpPr>
          <p:cNvPr id="13" name="Elbow Connector 12"/>
          <p:cNvCxnSpPr/>
          <p:nvPr/>
        </p:nvCxnSpPr>
        <p:spPr>
          <a:xfrm>
            <a:off x="5786300" y="1045301"/>
            <a:ext cx="495300" cy="409575"/>
          </a:xfrm>
          <a:prstGeom prst="bentConnector3">
            <a:avLst>
              <a:gd name="adj1" fmla="val 100000"/>
            </a:avLst>
          </a:prstGeom>
          <a:ln>
            <a:tailEnd type="triangle"/>
          </a:ln>
        </p:spPr>
        <p:style>
          <a:lnRef idx="1">
            <a:schemeClr val="dk1"/>
          </a:lnRef>
          <a:fillRef idx="0">
            <a:schemeClr val="dk1"/>
          </a:fillRef>
          <a:effectRef idx="0">
            <a:schemeClr val="dk1"/>
          </a:effectRef>
          <a:fontRef idx="minor">
            <a:schemeClr val="tx1"/>
          </a:fontRef>
        </p:style>
      </p:cxnSp>
      <p:cxnSp>
        <p:nvCxnSpPr>
          <p:cNvPr id="14" name="Elbow Connector 13"/>
          <p:cNvCxnSpPr/>
          <p:nvPr/>
        </p:nvCxnSpPr>
        <p:spPr>
          <a:xfrm flipV="1">
            <a:off x="5157650" y="1769201"/>
            <a:ext cx="1114425" cy="447675"/>
          </a:xfrm>
          <a:prstGeom prst="bentConnector3">
            <a:avLst>
              <a:gd name="adj1" fmla="val 100000"/>
            </a:avLst>
          </a:prstGeom>
          <a:ln>
            <a:tailEnd type="triangle"/>
          </a:ln>
        </p:spPr>
        <p:style>
          <a:lnRef idx="1">
            <a:schemeClr val="dk1"/>
          </a:lnRef>
          <a:fillRef idx="0">
            <a:schemeClr val="dk1"/>
          </a:fillRef>
          <a:effectRef idx="0">
            <a:schemeClr val="dk1"/>
          </a:effectRef>
          <a:fontRef idx="minor">
            <a:schemeClr val="tx1"/>
          </a:fontRef>
        </p:style>
      </p:cxnSp>
      <p:sp>
        <p:nvSpPr>
          <p:cNvPr id="15" name="Text Box 14"/>
          <p:cNvSpPr txBox="1"/>
          <p:nvPr/>
        </p:nvSpPr>
        <p:spPr>
          <a:xfrm>
            <a:off x="2223950" y="1645376"/>
            <a:ext cx="619125" cy="31432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x(n)</a:t>
            </a:r>
          </a:p>
        </p:txBody>
      </p:sp>
      <p:sp>
        <p:nvSpPr>
          <p:cNvPr id="16" name="Text Box 15"/>
          <p:cNvSpPr txBox="1"/>
          <p:nvPr/>
        </p:nvSpPr>
        <p:spPr>
          <a:xfrm>
            <a:off x="6710225" y="1693001"/>
            <a:ext cx="619125" cy="314325"/>
          </a:xfrm>
          <a:prstGeom prst="rect">
            <a:avLst/>
          </a:prstGeom>
          <a:solidFill>
            <a:sysClr val="window" lastClr="FFFFFF"/>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y(n)</a:t>
            </a:r>
          </a:p>
        </p:txBody>
      </p:sp>
      <p:cxnSp>
        <p:nvCxnSpPr>
          <p:cNvPr id="18" name="Straight Arrow Connector 17"/>
          <p:cNvCxnSpPr>
            <a:endCxn id="6" idx="1"/>
          </p:cNvCxnSpPr>
          <p:nvPr/>
        </p:nvCxnSpPr>
        <p:spPr>
          <a:xfrm>
            <a:off x="2377440" y="1607276"/>
            <a:ext cx="5894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6" idx="3"/>
          </p:cNvCxnSpPr>
          <p:nvPr/>
        </p:nvCxnSpPr>
        <p:spPr>
          <a:xfrm>
            <a:off x="3576500" y="1607276"/>
            <a:ext cx="2000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9" idx="3"/>
            <a:endCxn id="7" idx="1"/>
          </p:cNvCxnSpPr>
          <p:nvPr/>
        </p:nvCxnSpPr>
        <p:spPr>
          <a:xfrm>
            <a:off x="4719500" y="1035776"/>
            <a:ext cx="447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0" idx="6"/>
          </p:cNvCxnSpPr>
          <p:nvPr/>
        </p:nvCxnSpPr>
        <p:spPr>
          <a:xfrm flipV="1">
            <a:off x="6424475" y="1607276"/>
            <a:ext cx="694782" cy="9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287378" y="2621244"/>
            <a:ext cx="10998925" cy="965842"/>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 h(n)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4</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b.  h(n)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4</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a:t>
            </a: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 h(n)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4</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d. h(n)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 *[ 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3</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(n)+h</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4</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(n)].</a:t>
            </a:r>
            <a:endParaRPr kumimoji="0" lang="en-US" sz="2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p:cNvSpPr/>
          <p:nvPr/>
        </p:nvSpPr>
        <p:spPr>
          <a:xfrm>
            <a:off x="226422" y="3839054"/>
            <a:ext cx="619805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Câu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đáp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ứng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y(n)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Calibri" panose="020F0502020204030204" pitchFamily="34" charset="0"/>
                <a:cs typeface="+mn-cs"/>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
          <p:cNvSpPr>
            <a:spLocks noChangeArrowheads="1"/>
          </p:cNvSpPr>
          <p:nvPr/>
        </p:nvSpPr>
        <p:spPr bwMode="auto">
          <a:xfrm>
            <a:off x="6272075" y="3968705"/>
            <a:ext cx="1623215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9" name="Object 28"/>
          <p:cNvGraphicFramePr>
            <a:graphicFrameLocks noChangeAspect="1"/>
          </p:cNvGraphicFramePr>
          <p:nvPr/>
        </p:nvGraphicFramePr>
        <p:xfrm>
          <a:off x="862149" y="4355551"/>
          <a:ext cx="1810021" cy="461665"/>
        </p:xfrm>
        <a:graphic>
          <a:graphicData uri="http://schemas.openxmlformats.org/presentationml/2006/ole">
            <mc:AlternateContent xmlns:mc="http://schemas.openxmlformats.org/markup-compatibility/2006">
              <mc:Choice xmlns:v="urn:schemas-microsoft-com:vml" Requires="v">
                <p:oleObj spid="_x0000_s66561" name="Equation" r:id="rId3" imgW="1117440" imgH="266400" progId="Equation.DSMT4">
                  <p:embed/>
                </p:oleObj>
              </mc:Choice>
              <mc:Fallback>
                <p:oleObj name="Equation" r:id="rId3" imgW="1117440" imgH="266400" progId="Equation.DSMT4">
                  <p:embed/>
                  <p:pic>
                    <p:nvPicPr>
                      <p:cNvPr id="29" name="Object 28"/>
                      <p:cNvPicPr>
                        <a:picLocks noChangeAspect="1" noChangeArrowheads="1"/>
                      </p:cNvPicPr>
                      <p:nvPr/>
                    </p:nvPicPr>
                    <p:blipFill>
                      <a:blip r:embed="rId4"/>
                      <a:srcRect/>
                      <a:stretch>
                        <a:fillRect/>
                      </a:stretch>
                    </p:blipFill>
                    <p:spPr bwMode="auto">
                      <a:xfrm>
                        <a:off x="862149" y="4355551"/>
                        <a:ext cx="1810021" cy="461665"/>
                      </a:xfrm>
                      <a:prstGeom prst="rect">
                        <a:avLst/>
                      </a:prstGeom>
                      <a:noFill/>
                    </p:spPr>
                  </p:pic>
                </p:oleObj>
              </mc:Fallback>
            </mc:AlternateContent>
          </a:graphicData>
        </a:graphic>
      </p:graphicFrame>
      <p:sp>
        <p:nvSpPr>
          <p:cNvPr id="30" name="TextBox 29"/>
          <p:cNvSpPr txBox="1"/>
          <p:nvPr/>
        </p:nvSpPr>
        <p:spPr>
          <a:xfrm>
            <a:off x="2763745" y="4355551"/>
            <a:ext cx="561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1" name="Rectangle 4"/>
          <p:cNvSpPr>
            <a:spLocks noChangeArrowheads="1"/>
          </p:cNvSpPr>
          <p:nvPr/>
        </p:nvSpPr>
        <p:spPr bwMode="auto">
          <a:xfrm>
            <a:off x="8569640" y="3938777"/>
            <a:ext cx="169646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2" name="Object 31"/>
          <p:cNvGraphicFramePr>
            <a:graphicFrameLocks noChangeAspect="1"/>
          </p:cNvGraphicFramePr>
          <p:nvPr/>
        </p:nvGraphicFramePr>
        <p:xfrm>
          <a:off x="3417023" y="4355551"/>
          <a:ext cx="2369277" cy="429121"/>
        </p:xfrm>
        <a:graphic>
          <a:graphicData uri="http://schemas.openxmlformats.org/presentationml/2006/ole">
            <mc:AlternateContent xmlns:mc="http://schemas.openxmlformats.org/markup-compatibility/2006">
              <mc:Choice xmlns:v="urn:schemas-microsoft-com:vml" Requires="v">
                <p:oleObj spid="_x0000_s66562" name="Equation" r:id="rId5" imgW="1307880" imgH="241200" progId="Equation.DSMT4">
                  <p:embed/>
                </p:oleObj>
              </mc:Choice>
              <mc:Fallback>
                <p:oleObj name="Equation" r:id="rId5" imgW="1307880" imgH="241200" progId="Equation.DSMT4">
                  <p:embed/>
                  <p:pic>
                    <p:nvPicPr>
                      <p:cNvPr id="32" name="Object 31"/>
                      <p:cNvPicPr>
                        <a:picLocks noChangeAspect="1" noChangeArrowheads="1"/>
                      </p:cNvPicPr>
                      <p:nvPr/>
                    </p:nvPicPr>
                    <p:blipFill>
                      <a:blip r:embed="rId6"/>
                      <a:srcRect/>
                      <a:stretch>
                        <a:fillRect/>
                      </a:stretch>
                    </p:blipFill>
                    <p:spPr bwMode="auto">
                      <a:xfrm>
                        <a:off x="3417023" y="4355551"/>
                        <a:ext cx="2369277" cy="429121"/>
                      </a:xfrm>
                      <a:prstGeom prst="rect">
                        <a:avLst/>
                      </a:prstGeom>
                      <a:noFill/>
                    </p:spPr>
                  </p:pic>
                </p:oleObj>
              </mc:Fallback>
            </mc:AlternateContent>
          </a:graphicData>
        </a:graphic>
      </p:graphicFrame>
      <p:sp>
        <p:nvSpPr>
          <p:cNvPr id="33" name="TextBox 32"/>
          <p:cNvSpPr txBox="1"/>
          <p:nvPr/>
        </p:nvSpPr>
        <p:spPr>
          <a:xfrm>
            <a:off x="486771" y="4342835"/>
            <a:ext cx="561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a:t>
            </a:r>
          </a:p>
        </p:txBody>
      </p:sp>
      <p:sp>
        <p:nvSpPr>
          <p:cNvPr id="34" name="TextBox 33"/>
          <p:cNvSpPr txBox="1"/>
          <p:nvPr/>
        </p:nvSpPr>
        <p:spPr>
          <a:xfrm>
            <a:off x="486770" y="4941720"/>
            <a:ext cx="561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b.</a:t>
            </a:r>
          </a:p>
        </p:txBody>
      </p:sp>
      <p:sp>
        <p:nvSpPr>
          <p:cNvPr id="35" name="TextBox 34"/>
          <p:cNvSpPr txBox="1"/>
          <p:nvPr/>
        </p:nvSpPr>
        <p:spPr>
          <a:xfrm>
            <a:off x="862149" y="4954436"/>
            <a:ext cx="2463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x(n)=u(n)-u(n-4)</a:t>
            </a:r>
          </a:p>
        </p:txBody>
      </p:sp>
      <p:sp>
        <p:nvSpPr>
          <p:cNvPr id="36" name="TextBox 35"/>
          <p:cNvSpPr txBox="1"/>
          <p:nvPr/>
        </p:nvSpPr>
        <p:spPr>
          <a:xfrm>
            <a:off x="3139124" y="4954435"/>
            <a:ext cx="56170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7" name="Object 36"/>
          <p:cNvGraphicFramePr>
            <a:graphicFrameLocks noChangeAspect="1"/>
          </p:cNvGraphicFramePr>
          <p:nvPr/>
        </p:nvGraphicFramePr>
        <p:xfrm>
          <a:off x="3606166" y="4978400"/>
          <a:ext cx="2854325" cy="428625"/>
        </p:xfrm>
        <a:graphic>
          <a:graphicData uri="http://schemas.openxmlformats.org/presentationml/2006/ole">
            <mc:AlternateContent xmlns:mc="http://schemas.openxmlformats.org/markup-compatibility/2006">
              <mc:Choice xmlns:v="urn:schemas-microsoft-com:vml" Requires="v">
                <p:oleObj spid="_x0000_s66563" name="Equation" r:id="rId7" imgW="1574640" imgH="241200" progId="Equation.DSMT4">
                  <p:embed/>
                </p:oleObj>
              </mc:Choice>
              <mc:Fallback>
                <p:oleObj name="Equation" r:id="rId7" imgW="1574640" imgH="241200" progId="Equation.DSMT4">
                  <p:embed/>
                  <p:pic>
                    <p:nvPicPr>
                      <p:cNvPr id="37" name="Object 36"/>
                      <p:cNvPicPr>
                        <a:picLocks noChangeAspect="1" noChangeArrowheads="1"/>
                      </p:cNvPicPr>
                      <p:nvPr/>
                    </p:nvPicPr>
                    <p:blipFill>
                      <a:blip r:embed="rId8"/>
                      <a:srcRect/>
                      <a:stretch>
                        <a:fillRect/>
                      </a:stretch>
                    </p:blipFill>
                    <p:spPr bwMode="auto">
                      <a:xfrm>
                        <a:off x="3606166" y="4978400"/>
                        <a:ext cx="2854325" cy="428625"/>
                      </a:xfrm>
                      <a:prstGeom prst="rect">
                        <a:avLst/>
                      </a:prstGeom>
                      <a:noFill/>
                    </p:spPr>
                  </p:pic>
                </p:oleObj>
              </mc:Fallback>
            </mc:AlternateContent>
          </a:graphicData>
        </a:graphic>
      </p:graphicFrame>
    </p:spTree>
    <p:extLst>
      <p:ext uri="{BB962C8B-B14F-4D97-AF65-F5344CB8AC3E}">
        <p14:creationId xmlns:p14="http://schemas.microsoft.com/office/powerpoint/2010/main" val="39412075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1732"/>
            <a:ext cx="8658225" cy="584775"/>
          </a:xfrm>
          <a:prstGeom prst="rect">
            <a:avLst/>
          </a:prstGeom>
          <a:solidFill>
            <a:srgbClr val="FFC000"/>
          </a:solidFill>
        </p:spPr>
        <p:txBody>
          <a:bodyPr wrap="square" rtlCol="0">
            <a:spAutoFit/>
          </a:bodyPr>
          <a:lstStyle/>
          <a:p>
            <a:r>
              <a:rPr lang="en-US" sz="3200" err="1">
                <a:latin typeface="Times New Roman" panose="02020603050405020304" pitchFamily="18" charset="0"/>
                <a:cs typeface="Times New Roman" panose="02020603050405020304" pitchFamily="18" charset="0"/>
              </a:rPr>
              <a:t>Kiến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Trúc</a:t>
            </a:r>
            <a:r>
              <a:rPr lang="en-US" sz="3200">
                <a:latin typeface="Times New Roman" panose="02020603050405020304" pitchFamily="18" charset="0"/>
                <a:cs typeface="Times New Roman" panose="02020603050405020304" pitchFamily="18" charset="0"/>
              </a:rPr>
              <a:t> DSP </a:t>
            </a:r>
            <a:r>
              <a:rPr lang="en-US" sz="3200" err="1">
                <a:latin typeface="Times New Roman" panose="02020603050405020304" pitchFamily="18" charset="0"/>
                <a:cs typeface="Times New Roman" panose="02020603050405020304" pitchFamily="18" charset="0"/>
              </a:rPr>
              <a:t>được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thiết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kế</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thỏa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mãn</a:t>
            </a:r>
            <a:r>
              <a:rPr lang="en-US" sz="3200">
                <a:latin typeface="Times New Roman" panose="02020603050405020304" pitchFamily="18" charset="0"/>
                <a:cs typeface="Times New Roman" panose="02020603050405020304" pitchFamily="18" charset="0"/>
              </a:rPr>
              <a:t> các </a:t>
            </a:r>
            <a:r>
              <a:rPr lang="en-US" sz="3200" err="1">
                <a:latin typeface="Times New Roman" panose="02020603050405020304" pitchFamily="18" charset="0"/>
                <a:cs typeface="Times New Roman" panose="02020603050405020304" pitchFamily="18" charset="0"/>
              </a:rPr>
              <a:t>đặc</a:t>
            </a:r>
            <a:r>
              <a:rPr lang="en-US" sz="3200">
                <a:latin typeface="Times New Roman" panose="02020603050405020304" pitchFamily="18" charset="0"/>
                <a:cs typeface="Times New Roman" panose="02020603050405020304" pitchFamily="18" charset="0"/>
              </a:rPr>
              <a:t> tính</a:t>
            </a:r>
          </a:p>
        </p:txBody>
      </p:sp>
      <p:sp>
        <p:nvSpPr>
          <p:cNvPr id="5" name="TextBox 4"/>
          <p:cNvSpPr txBox="1"/>
          <p:nvPr/>
        </p:nvSpPr>
        <p:spPr>
          <a:xfrm>
            <a:off x="-4" y="903372"/>
            <a:ext cx="5229225" cy="1938992"/>
          </a:xfrm>
          <a:prstGeom prst="rect">
            <a:avLst/>
          </a:prstGeom>
          <a:solidFill>
            <a:schemeClr val="accent6"/>
          </a:solidFill>
        </p:spPr>
        <p:txBody>
          <a:bodyPr wrap="square" rtlCol="0">
            <a:spAutoFit/>
          </a:bodyPr>
          <a:lstStyle/>
          <a:p>
            <a:pPr marL="285750" indent="-28575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nhớ</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phép </a:t>
            </a:r>
            <a:r>
              <a:rPr lang="en-US" sz="2400" err="1">
                <a:latin typeface="Times New Roman" panose="02020603050405020304" pitchFamily="18" charset="0"/>
                <a:cs typeface="Times New Roman" panose="02020603050405020304" pitchFamily="18" charset="0"/>
              </a:rPr>
              <a:t>đa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1 </a:t>
            </a:r>
            <a:r>
              <a:rPr lang="en-US" sz="2400" err="1">
                <a:latin typeface="Times New Roman" panose="02020603050405020304" pitchFamily="18" charset="0"/>
                <a:cs typeface="Times New Roman" panose="02020603050405020304" pitchFamily="18" charset="0"/>
              </a:rPr>
              <a:t>chu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Harvard </a:t>
            </a:r>
            <a:r>
              <a:rPr lang="en-US" sz="2400" err="1">
                <a:latin typeface="Times New Roman" panose="02020603050405020304" pitchFamily="18" charset="0"/>
                <a:cs typeface="Times New Roman" panose="02020603050405020304" pitchFamily="18" charset="0"/>
              </a:rPr>
              <a:t>nâng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phép </a:t>
            </a:r>
            <a:r>
              <a:rPr lang="en-US" sz="2400" err="1">
                <a:latin typeface="Times New Roman" panose="02020603050405020304" pitchFamily="18" charset="0"/>
                <a:cs typeface="Times New Roman" panose="02020603050405020304" pitchFamily="18" charset="0"/>
              </a:rPr>
              <a:t>truy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nhớ</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nhớ</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điểm</a:t>
            </a:r>
            <a:r>
              <a:rPr lang="en-US" sz="2400">
                <a:latin typeface="Times New Roman" panose="02020603050405020304" pitchFamily="18" charset="0"/>
                <a:cs typeface="Times New Roman" panose="02020603050405020304" pitchFamily="18" charset="0"/>
              </a:rPr>
              <a:t>.</a:t>
            </a:r>
          </a:p>
        </p:txBody>
      </p:sp>
      <p:sp>
        <p:nvSpPr>
          <p:cNvPr id="6" name="TextBox 5"/>
          <p:cNvSpPr txBox="1"/>
          <p:nvPr/>
        </p:nvSpPr>
        <p:spPr>
          <a:xfrm>
            <a:off x="-3" y="3089643"/>
            <a:ext cx="5229225" cy="1938992"/>
          </a:xfrm>
          <a:prstGeom prst="rect">
            <a:avLst/>
          </a:prstGeom>
          <a:solidFill>
            <a:schemeClr val="accent6"/>
          </a:solidFill>
        </p:spPr>
        <p:txBody>
          <a:bodyPr wrap="square" rtlCol="0">
            <a:spAutoFit/>
          </a:bodyPr>
          <a:lstStyle/>
          <a:p>
            <a:pPr marL="285750" indent="-28575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Trang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nhiều</a:t>
            </a:r>
            <a:r>
              <a:rPr lang="en-US" sz="2400">
                <a:latin typeface="Times New Roman" panose="02020603050405020304" pitchFamily="18" charset="0"/>
                <a:cs typeface="Times New Roman" panose="02020603050405020304" pitchFamily="18" charset="0"/>
              </a:rPr>
              <a:t> bus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phép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2 (</a:t>
            </a:r>
            <a:r>
              <a:rPr lang="en-US" sz="2400" err="1">
                <a:latin typeface="Times New Roman" panose="02020603050405020304" pitchFamily="18" charset="0"/>
                <a:cs typeface="Times New Roman" panose="02020603050405020304" pitchFamily="18" charset="0"/>
              </a:rPr>
              <a:t>hoặc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nhiều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toán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Bus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Bus </a:t>
            </a:r>
            <a:r>
              <a:rPr lang="en-US" sz="2400" err="1">
                <a:latin typeface="Times New Roman" panose="02020603050405020304" pitchFamily="18" charset="0"/>
                <a:cs typeface="Times New Roman" panose="02020603050405020304" pitchFamily="18" charset="0"/>
              </a:rPr>
              <a:t>ghi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độc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phép </a:t>
            </a:r>
            <a:r>
              <a:rPr lang="en-US" sz="2400" err="1">
                <a:latin typeface="Times New Roman" panose="02020603050405020304" pitchFamily="18" charset="0"/>
                <a:cs typeface="Times New Roman" panose="02020603050405020304" pitchFamily="18" charset="0"/>
              </a:rPr>
              <a:t>quá</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ghi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kết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diễn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ra</a:t>
            </a:r>
            <a:r>
              <a:rPr lang="en-US" sz="2400">
                <a:latin typeface="Times New Roman" panose="02020603050405020304" pitchFamily="18" charset="0"/>
                <a:cs typeface="Times New Roman" panose="02020603050405020304" pitchFamily="18" charset="0"/>
              </a:rPr>
              <a:t> song </a:t>
            </a:r>
            <a:r>
              <a:rPr lang="en-US" sz="2400" err="1">
                <a:latin typeface="Times New Roman" panose="02020603050405020304" pitchFamily="18" charset="0"/>
                <a:cs typeface="Times New Roman" panose="02020603050405020304" pitchFamily="18" charset="0"/>
              </a:rPr>
              <a:t>song</a:t>
            </a:r>
            <a:r>
              <a:rPr lang="en-US" sz="2400">
                <a:latin typeface="Times New Roman" panose="02020603050405020304" pitchFamily="18" charset="0"/>
                <a:cs typeface="Times New Roman" panose="02020603050405020304" pitchFamily="18" charset="0"/>
              </a:rPr>
              <a:t>.</a:t>
            </a:r>
          </a:p>
        </p:txBody>
      </p:sp>
      <p:sp>
        <p:nvSpPr>
          <p:cNvPr id="7" name="TextBox 6"/>
          <p:cNvSpPr txBox="1"/>
          <p:nvPr/>
        </p:nvSpPr>
        <p:spPr>
          <a:xfrm>
            <a:off x="-2" y="5301732"/>
            <a:ext cx="5229225" cy="1200329"/>
          </a:xfrm>
          <a:prstGeom prst="rect">
            <a:avLst/>
          </a:prstGeom>
          <a:solidFill>
            <a:schemeClr val="accent6"/>
          </a:solidFill>
        </p:spPr>
        <p:txBody>
          <a:bodyPr wrap="square" rtlCol="0">
            <a:spAutoFit/>
          </a:bodyPr>
          <a:lstStyle/>
          <a:p>
            <a:pPr marL="285750" indent="-285750">
              <a:buFont typeface="Wingdings" panose="05000000000000000000" pitchFamily="2" charset="2"/>
              <a:buChar char="v"/>
            </a:pPr>
            <a:r>
              <a:rPr lang="en-US" sz="2400" err="1">
                <a:latin typeface="Times New Roman" panose="02020603050405020304" pitchFamily="18" charset="0"/>
                <a:cs typeface="Times New Roman" panose="02020603050405020304" pitchFamily="18" charset="0"/>
              </a:rPr>
              <a:t>Hỗ</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trợ</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kiến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trúc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đường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ống</a:t>
            </a:r>
            <a:r>
              <a:rPr lang="en-US" sz="2400">
                <a:latin typeface="Times New Roman" panose="02020603050405020304" pitchFamily="18" charset="0"/>
                <a:cs typeface="Times New Roman" panose="02020603050405020304" pitchFamily="18" charset="0"/>
              </a:rPr>
              <a:t> (pipeline)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phép </a:t>
            </a:r>
            <a:r>
              <a:rPr lang="en-US" sz="2400" err="1">
                <a:latin typeface="Times New Roman" panose="02020603050405020304" pitchFamily="18" charset="0"/>
                <a:cs typeface="Times New Roman" panose="02020603050405020304" pitchFamily="18" charset="0"/>
              </a:rPr>
              <a:t>thực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toàn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lệnh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một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a:t>
            </a:r>
            <a:r>
              <a:rPr lang="en-US" sz="2400">
                <a:latin typeface="Times New Roman" panose="02020603050405020304" pitchFamily="18" charset="0"/>
                <a:cs typeface="Times New Roman" panose="02020603050405020304" pitchFamily="18" charset="0"/>
              </a:rPr>
              <a:t> </a:t>
            </a:r>
          </a:p>
        </p:txBody>
      </p:sp>
      <p:pic>
        <p:nvPicPr>
          <p:cNvPr id="8" name="Picture 7" descr="https://thanhphonglab.files.wordpress.com/2017/08/dsp_1_12.jpg?w=494&amp;h=300"/>
          <p:cNvPicPr/>
          <p:nvPr/>
        </p:nvPicPr>
        <p:blipFill>
          <a:blip r:embed="rId2">
            <a:extLst>
              <a:ext uri="{28A0092B-C50C-407E-A947-70E740481C1C}">
                <a14:useLocalDpi xmlns:a14="http://schemas.microsoft.com/office/drawing/2010/main" val="0"/>
              </a:ext>
            </a:extLst>
          </a:blip>
          <a:srcRect/>
          <a:stretch>
            <a:fillRect/>
          </a:stretch>
        </p:blipFill>
        <p:spPr bwMode="auto">
          <a:xfrm>
            <a:off x="6063175" y="903372"/>
            <a:ext cx="5809737" cy="5556485"/>
          </a:xfrm>
          <a:prstGeom prst="rect">
            <a:avLst/>
          </a:prstGeom>
          <a:noFill/>
          <a:ln>
            <a:noFill/>
          </a:ln>
        </p:spPr>
      </p:pic>
    </p:spTree>
    <p:extLst>
      <p:ext uri="{BB962C8B-B14F-4D97-AF65-F5344CB8AC3E}">
        <p14:creationId xmlns:p14="http://schemas.microsoft.com/office/powerpoint/2010/main" val="2262007935"/>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678764" y="225083"/>
            <a:ext cx="629881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Ta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L[x(n)]=4    L[h(n)]=5 </a:t>
            </a:r>
            <a:r>
              <a:rPr kumimoji="0" lang="en-US" sz="2400" b="0" i="0" u="none" strike="noStrike" kern="1200" cap="none" spc="0" normalizeH="0" baseline="0" noProof="0" err="1">
                <a:ln>
                  <a:noFill/>
                </a:ln>
                <a:solidFill>
                  <a:prstClr val="black"/>
                </a:solidFill>
                <a:effectLst/>
                <a:uLnTx/>
                <a:uFillTx/>
                <a:latin typeface="Calibri"/>
                <a:ea typeface="+mn-ea"/>
                <a:cs typeface="+mn-cs"/>
              </a:rPr>
              <a:t>nên</a:t>
            </a:r>
            <a:r>
              <a:rPr kumimoji="0" lang="en-US" sz="2400" b="0" i="0" u="none" strike="noStrike" kern="1200" cap="none" spc="0" normalizeH="0" baseline="0" noProof="0">
                <a:ln>
                  <a:noFill/>
                </a:ln>
                <a:solidFill>
                  <a:prstClr val="black"/>
                </a:solidFill>
                <a:effectLst/>
                <a:uLnTx/>
                <a:uFillTx/>
                <a:latin typeface="Calibri"/>
                <a:ea typeface="+mn-ea"/>
                <a:cs typeface="+mn-cs"/>
              </a:rPr>
              <a:t>  L[y(n)]=4+5-1=8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a:t>
            </a:r>
            <a:r>
              <a:rPr kumimoji="0" lang="en-US" sz="2400" b="0" i="0" u="none" strike="noStrike" kern="1200" cap="none" spc="0" normalizeH="0" baseline="-25000" noProof="0" err="1">
                <a:ln>
                  <a:noFill/>
                </a:ln>
                <a:solidFill>
                  <a:prstClr val="black"/>
                </a:solidFill>
                <a:effectLst/>
                <a:uLnTx/>
                <a:uFillTx/>
                <a:latin typeface="Calibri"/>
                <a:ea typeface="+mn-ea"/>
                <a:cs typeface="+mn-cs"/>
              </a:rPr>
              <a:t>x</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[0;3]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n</a:t>
            </a:r>
            <a:r>
              <a:rPr kumimoji="0" lang="en-US" sz="2400" b="0" i="0" u="none" strike="noStrike" kern="1200" cap="none" spc="0" normalizeH="0" baseline="-25000" noProof="0" err="1">
                <a:ln>
                  <a:noFill/>
                </a:ln>
                <a:solidFill>
                  <a:prstClr val="black"/>
                </a:solidFill>
                <a:effectLst/>
                <a:uLnTx/>
                <a:uFillTx/>
                <a:latin typeface="Calibri"/>
                <a:ea typeface="+mn-ea"/>
                <a:cs typeface="+mn-cs"/>
                <a:sym typeface="Symbol" panose="05050102010706020507" pitchFamily="18" charset="2"/>
              </a:rPr>
              <a:t>h</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[1;5]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nên</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a:t>
            </a:r>
            <a:r>
              <a:rPr kumimoji="0" lang="en-US" sz="24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n</a:t>
            </a:r>
            <a:r>
              <a:rPr kumimoji="0" lang="en-US" sz="2400" b="0" i="0" u="none" strike="noStrike" kern="1200" cap="none" spc="0" normalizeH="0" baseline="-25000" noProof="0" err="1">
                <a:ln>
                  <a:noFill/>
                </a:ln>
                <a:solidFill>
                  <a:prstClr val="black"/>
                </a:solidFill>
                <a:effectLst/>
                <a:uLnTx/>
                <a:uFillTx/>
                <a:latin typeface="Calibri"/>
                <a:ea typeface="+mn-ea"/>
                <a:cs typeface="+mn-cs"/>
                <a:sym typeface="Symbol" panose="05050102010706020507" pitchFamily="18" charset="2"/>
              </a:rPr>
              <a:t>y</a:t>
            </a:r>
            <a:r>
              <a:rPr kumimoji="0" lang="en-US" sz="2400" b="0" i="0" u="none" strike="noStrike" kern="1200" cap="none" spc="0" normalizeH="0" baseline="0" noProof="0">
                <a:ln>
                  <a:noFill/>
                </a:ln>
                <a:solidFill>
                  <a:prstClr val="black"/>
                </a:solidFill>
                <a:effectLst/>
                <a:uLnTx/>
                <a:uFillTx/>
                <a:latin typeface="Calibri"/>
                <a:ea typeface="+mn-ea"/>
                <a:cs typeface="+mn-cs"/>
                <a:sym typeface="Symbol" panose="05050102010706020507" pitchFamily="18" charset="2"/>
              </a:rPr>
              <a:t> [1;8]</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5" name="TextBox 4"/>
          <p:cNvSpPr txBox="1"/>
          <p:nvPr/>
        </p:nvSpPr>
        <p:spPr>
          <a:xfrm>
            <a:off x="0" y="281356"/>
            <a:ext cx="98473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2.a.</a:t>
            </a:r>
          </a:p>
        </p:txBody>
      </p:sp>
      <p:sp>
        <p:nvSpPr>
          <p:cNvPr id="6" name="TextBox 5"/>
          <p:cNvSpPr txBox="1"/>
          <p:nvPr/>
        </p:nvSpPr>
        <p:spPr>
          <a:xfrm>
            <a:off x="647111" y="1392700"/>
            <a:ext cx="73292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Đáp</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ứng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của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hệ</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thống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được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xác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định</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bởi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công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thức</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7" name="Object 3"/>
          <p:cNvGraphicFramePr>
            <a:graphicFrameLocks noChangeAspect="1"/>
          </p:cNvGraphicFramePr>
          <p:nvPr/>
        </p:nvGraphicFramePr>
        <p:xfrm>
          <a:off x="1753773" y="1854365"/>
          <a:ext cx="4548198" cy="819160"/>
        </p:xfrm>
        <a:graphic>
          <a:graphicData uri="http://schemas.openxmlformats.org/presentationml/2006/ole">
            <mc:AlternateContent xmlns:mc="http://schemas.openxmlformats.org/markup-compatibility/2006">
              <mc:Choice xmlns:v="urn:schemas-microsoft-com:vml" Requires="v">
                <p:oleObj spid="_x0000_s67585" name="Equation" r:id="rId3" imgW="2273040" imgH="431640" progId="Equation.DSMT4">
                  <p:embed/>
                </p:oleObj>
              </mc:Choice>
              <mc:Fallback>
                <p:oleObj name="Equation" r:id="rId3" imgW="2273040" imgH="431640" progId="Equation.DSMT4">
                  <p:embed/>
                  <p:pic>
                    <p:nvPicPr>
                      <p:cNvPr id="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773" y="1854365"/>
                        <a:ext cx="4548198" cy="819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flipH="1">
            <a:off x="6793283" y="2079279"/>
            <a:ext cx="61534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9" name="TextBox 8"/>
          <p:cNvSpPr txBox="1"/>
          <p:nvPr/>
        </p:nvSpPr>
        <p:spPr>
          <a:xfrm>
            <a:off x="647110" y="2898439"/>
            <a:ext cx="92284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Đổi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biến</a:t>
            </a:r>
            <a:r>
              <a:rPr kumimoji="0" lang="en-US" sz="2400" b="0" i="0" u="none" strike="noStrike" kern="1200" cap="none" spc="0" normalizeH="0" baseline="0" noProof="0">
                <a:ln>
                  <a:noFill/>
                </a:ln>
                <a:solidFill>
                  <a:prstClr val="black"/>
                </a:solidFill>
                <a:effectLst/>
                <a:uLnTx/>
                <a:uFillTx/>
                <a:latin typeface="Calibri"/>
                <a:ea typeface="+mn-ea"/>
                <a:cs typeface="+mn-cs"/>
              </a:rPr>
              <a:t> n </a:t>
            </a:r>
            <a:r>
              <a:rPr kumimoji="0" lang="en-US" sz="2400" b="0" i="0" u="none" strike="noStrike" kern="1200" cap="none" spc="0" normalizeH="0" baseline="0" noProof="0" err="1">
                <a:ln>
                  <a:noFill/>
                </a:ln>
                <a:solidFill>
                  <a:prstClr val="black"/>
                </a:solidFill>
                <a:effectLst/>
                <a:uLnTx/>
                <a:uFillTx/>
                <a:latin typeface="Calibri"/>
                <a:ea typeface="+mn-ea"/>
                <a:cs typeface="+mn-cs"/>
              </a:rPr>
              <a:t>thành</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biến</a:t>
            </a:r>
            <a:r>
              <a:rPr kumimoji="0" lang="en-US" sz="2400" b="0" i="0" u="none" strike="noStrike" kern="1200" cap="none" spc="0" normalizeH="0" baseline="0" noProof="0">
                <a:ln>
                  <a:noFill/>
                </a:ln>
                <a:solidFill>
                  <a:prstClr val="black"/>
                </a:solidFill>
                <a:effectLst/>
                <a:uLnTx/>
                <a:uFillTx/>
                <a:latin typeface="Calibri"/>
                <a:ea typeface="+mn-ea"/>
                <a:cs typeface="+mn-cs"/>
              </a:rPr>
              <a:t> k, </a:t>
            </a:r>
            <a:r>
              <a:rPr kumimoji="0" lang="en-US" sz="2400" b="0" i="0" u="none" strike="noStrike" kern="1200" cap="none" spc="0" normalizeH="0" baseline="0" noProof="0" err="1">
                <a:ln>
                  <a:noFill/>
                </a:ln>
                <a:solidFill>
                  <a:prstClr val="black"/>
                </a:solidFill>
                <a:effectLst/>
                <a:uLnTx/>
                <a:uFillTx/>
                <a:latin typeface="Calibri"/>
                <a:ea typeface="+mn-ea"/>
                <a:cs typeface="+mn-cs"/>
              </a:rPr>
              <a:t>cố</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định</a:t>
            </a:r>
            <a:r>
              <a:rPr kumimoji="0" lang="en-US" sz="2400" b="0" i="0" u="none" strike="noStrike" kern="1200" cap="none" spc="0" normalizeH="0" baseline="0" noProof="0">
                <a:ln>
                  <a:noFill/>
                </a:ln>
                <a:solidFill>
                  <a:prstClr val="black"/>
                </a:solidFill>
                <a:effectLst/>
                <a:uLnTx/>
                <a:uFillTx/>
                <a:latin typeface="Calibri"/>
                <a:ea typeface="+mn-ea"/>
                <a:cs typeface="+mn-cs"/>
              </a:rPr>
              <a:t> x(k) </a:t>
            </a:r>
            <a:r>
              <a:rPr kumimoji="0" lang="en-US" sz="2400" b="0" i="0" u="none" strike="noStrike" kern="1200" cap="none" spc="0" normalizeH="0" baseline="0" noProof="0" err="1">
                <a:ln>
                  <a:noFill/>
                </a:ln>
                <a:solidFill>
                  <a:prstClr val="black"/>
                </a:solidFill>
                <a:effectLst/>
                <a:uLnTx/>
                <a:uFillTx/>
                <a:latin typeface="Calibri"/>
                <a:ea typeface="+mn-ea"/>
                <a:cs typeface="+mn-cs"/>
              </a:rPr>
              <a:t>biểu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thức</a:t>
            </a:r>
            <a:r>
              <a:rPr kumimoji="0" lang="en-US" sz="2400" b="0" i="0" u="none" strike="noStrike" kern="1200" cap="none" spc="0" normalizeH="0" baseline="0" noProof="0">
                <a:ln>
                  <a:noFill/>
                </a:ln>
                <a:solidFill>
                  <a:prstClr val="black"/>
                </a:solidFill>
                <a:effectLst/>
                <a:uLnTx/>
                <a:uFillTx/>
                <a:latin typeface="Calibri"/>
                <a:ea typeface="+mn-ea"/>
                <a:cs typeface="+mn-cs"/>
              </a:rPr>
              <a:t> (*) </a:t>
            </a:r>
            <a:r>
              <a:rPr kumimoji="0" lang="en-US" sz="2400" b="0" i="0" u="none" strike="noStrike" kern="1200" cap="none" spc="0" normalizeH="0" baseline="0" noProof="0" err="1">
                <a:ln>
                  <a:noFill/>
                </a:ln>
                <a:solidFill>
                  <a:prstClr val="black"/>
                </a:solidFill>
                <a:effectLst/>
                <a:uLnTx/>
                <a:uFillTx/>
                <a:latin typeface="Calibri"/>
                <a:ea typeface="+mn-ea"/>
                <a:cs typeface="+mn-cs"/>
              </a:rPr>
              <a:t>được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viết</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lại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như</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sau</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0" name="Object 3"/>
          <p:cNvGraphicFramePr>
            <a:graphicFrameLocks noChangeAspect="1"/>
          </p:cNvGraphicFramePr>
          <p:nvPr/>
        </p:nvGraphicFramePr>
        <p:xfrm>
          <a:off x="1804988" y="3584575"/>
          <a:ext cx="4446587" cy="819150"/>
        </p:xfrm>
        <a:graphic>
          <a:graphicData uri="http://schemas.openxmlformats.org/presentationml/2006/ole">
            <mc:AlternateContent xmlns:mc="http://schemas.openxmlformats.org/markup-compatibility/2006">
              <mc:Choice xmlns:v="urn:schemas-microsoft-com:vml" Requires="v">
                <p:oleObj spid="_x0000_s67586" name="Equation" r:id="rId5" imgW="2222280" imgH="431640" progId="Equation.DSMT4">
                  <p:embed/>
                </p:oleObj>
              </mc:Choice>
              <mc:Fallback>
                <p:oleObj name="Equation" r:id="rId5" imgW="2222280" imgH="431640" progId="Equation.DSMT4">
                  <p:embed/>
                  <p:pic>
                    <p:nvPicPr>
                      <p:cNvPr id="10" name="Object 3"/>
                      <p:cNvPicPr>
                        <a:picLocks noChangeAspect="1" noChangeArrowheads="1"/>
                      </p:cNvPicPr>
                      <p:nvPr/>
                    </p:nvPicPr>
                    <p:blipFill>
                      <a:blip r:embed="rId6"/>
                      <a:srcRect/>
                      <a:stretch>
                        <a:fillRect/>
                      </a:stretch>
                    </p:blipFill>
                    <p:spPr bwMode="auto">
                      <a:xfrm>
                        <a:off x="1804988" y="3584575"/>
                        <a:ext cx="4446587"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76409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405247" y="1717431"/>
            <a:ext cx="872197" cy="424541"/>
            <a:chOff x="3319975" y="983456"/>
            <a:chExt cx="872197" cy="424541"/>
          </a:xfrm>
        </p:grpSpPr>
        <p:sp>
          <p:nvSpPr>
            <p:cNvPr id="25" name="Right Arrow 24"/>
            <p:cNvSpPr/>
            <p:nvPr/>
          </p:nvSpPr>
          <p:spPr bwMode="auto">
            <a:xfrm>
              <a:off x="3418449" y="1361552"/>
              <a:ext cx="478302" cy="46445"/>
            </a:xfrm>
            <a:prstGeom prst="rightArrow">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26" name="TextBox 25"/>
            <p:cNvSpPr txBox="1"/>
            <p:nvPr/>
          </p:nvSpPr>
          <p:spPr>
            <a:xfrm>
              <a:off x="3319975" y="983456"/>
              <a:ext cx="872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n</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k</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3" name="Group 42"/>
          <p:cNvGrpSpPr/>
          <p:nvPr/>
        </p:nvGrpSpPr>
        <p:grpSpPr>
          <a:xfrm>
            <a:off x="58524" y="573820"/>
            <a:ext cx="2614337" cy="1948258"/>
            <a:chOff x="512966" y="194604"/>
            <a:chExt cx="2497520" cy="1948258"/>
          </a:xfrm>
        </p:grpSpPr>
        <p:grpSp>
          <p:nvGrpSpPr>
            <p:cNvPr id="19" name="Group 18"/>
            <p:cNvGrpSpPr/>
            <p:nvPr/>
          </p:nvGrpSpPr>
          <p:grpSpPr>
            <a:xfrm>
              <a:off x="600891" y="351694"/>
              <a:ext cx="2184512" cy="1632856"/>
              <a:chOff x="600891" y="1"/>
              <a:chExt cx="2184512" cy="1632856"/>
            </a:xfrm>
          </p:grpSpPr>
          <p:cxnSp>
            <p:nvCxnSpPr>
              <p:cNvPr id="5" name="Straight Arrow Connector 4"/>
              <p:cNvCxnSpPr/>
              <p:nvPr/>
            </p:nvCxnSpPr>
            <p:spPr>
              <a:xfrm flipV="1">
                <a:off x="992777" y="1"/>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600891" y="1358537"/>
                <a:ext cx="21845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992777" y="101890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1364566" y="661182"/>
                <a:ext cx="0" cy="697355"/>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1730327" y="196948"/>
                <a:ext cx="0" cy="116159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2087712" y="101890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sp>
          <p:nvSpPr>
            <p:cNvPr id="20" name="TextBox 19"/>
            <p:cNvSpPr txBox="1"/>
            <p:nvPr/>
          </p:nvSpPr>
          <p:spPr>
            <a:xfrm flipH="1">
              <a:off x="791307" y="1773530"/>
              <a:ext cx="22191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      1     2     3         n</a:t>
              </a:r>
            </a:p>
          </p:txBody>
        </p:sp>
        <p:sp>
          <p:nvSpPr>
            <p:cNvPr id="21" name="TextBox 20"/>
            <p:cNvSpPr txBox="1"/>
            <p:nvPr/>
          </p:nvSpPr>
          <p:spPr>
            <a:xfrm>
              <a:off x="689320" y="1125416"/>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22" name="TextBox 21"/>
            <p:cNvSpPr txBox="1"/>
            <p:nvPr/>
          </p:nvSpPr>
          <p:spPr>
            <a:xfrm>
              <a:off x="1221548" y="630703"/>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23" name="TextBox 22"/>
            <p:cNvSpPr txBox="1"/>
            <p:nvPr/>
          </p:nvSpPr>
          <p:spPr>
            <a:xfrm>
              <a:off x="1573237" y="194604"/>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24" name="TextBox 23"/>
            <p:cNvSpPr txBox="1"/>
            <p:nvPr/>
          </p:nvSpPr>
          <p:spPr>
            <a:xfrm>
              <a:off x="1939002" y="1038665"/>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41" name="TextBox 40"/>
            <p:cNvSpPr txBox="1"/>
            <p:nvPr/>
          </p:nvSpPr>
          <p:spPr>
            <a:xfrm>
              <a:off x="512966" y="264328"/>
              <a:ext cx="7169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grpSp>
      <p:grpSp>
        <p:nvGrpSpPr>
          <p:cNvPr id="44" name="Group 43"/>
          <p:cNvGrpSpPr/>
          <p:nvPr/>
        </p:nvGrpSpPr>
        <p:grpSpPr>
          <a:xfrm>
            <a:off x="3094890" y="588502"/>
            <a:ext cx="2497520" cy="1948258"/>
            <a:chOff x="512966" y="194604"/>
            <a:chExt cx="2497520" cy="1948258"/>
          </a:xfrm>
        </p:grpSpPr>
        <p:grpSp>
          <p:nvGrpSpPr>
            <p:cNvPr id="45" name="Group 44"/>
            <p:cNvGrpSpPr/>
            <p:nvPr/>
          </p:nvGrpSpPr>
          <p:grpSpPr>
            <a:xfrm>
              <a:off x="600891" y="351694"/>
              <a:ext cx="2184512" cy="1632856"/>
              <a:chOff x="600891" y="1"/>
              <a:chExt cx="2184512" cy="1632856"/>
            </a:xfrm>
          </p:grpSpPr>
          <p:cxnSp>
            <p:nvCxnSpPr>
              <p:cNvPr id="52" name="Straight Arrow Connector 51"/>
              <p:cNvCxnSpPr/>
              <p:nvPr/>
            </p:nvCxnSpPr>
            <p:spPr>
              <a:xfrm flipV="1">
                <a:off x="992777" y="1"/>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a:off x="600891" y="1358537"/>
                <a:ext cx="21845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992777" y="101890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1364566" y="661182"/>
                <a:ext cx="0" cy="697355"/>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1730327" y="196948"/>
                <a:ext cx="0" cy="116159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2087712" y="101890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flipH="1">
              <a:off x="791307" y="1773530"/>
              <a:ext cx="22191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      1     2     3         k</a:t>
              </a:r>
            </a:p>
          </p:txBody>
        </p:sp>
        <p:sp>
          <p:nvSpPr>
            <p:cNvPr id="47" name="TextBox 46"/>
            <p:cNvSpPr txBox="1"/>
            <p:nvPr/>
          </p:nvSpPr>
          <p:spPr>
            <a:xfrm>
              <a:off x="689320" y="1125416"/>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48" name="TextBox 47"/>
            <p:cNvSpPr txBox="1"/>
            <p:nvPr/>
          </p:nvSpPr>
          <p:spPr>
            <a:xfrm>
              <a:off x="1221548" y="630703"/>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49" name="TextBox 48"/>
            <p:cNvSpPr txBox="1"/>
            <p:nvPr/>
          </p:nvSpPr>
          <p:spPr>
            <a:xfrm>
              <a:off x="1573237" y="194604"/>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50" name="TextBox 49"/>
            <p:cNvSpPr txBox="1"/>
            <p:nvPr/>
          </p:nvSpPr>
          <p:spPr>
            <a:xfrm>
              <a:off x="1939002" y="1038665"/>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51" name="TextBox 50"/>
            <p:cNvSpPr txBox="1"/>
            <p:nvPr/>
          </p:nvSpPr>
          <p:spPr>
            <a:xfrm>
              <a:off x="512966" y="264328"/>
              <a:ext cx="7169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x(k)</a:t>
              </a:r>
            </a:p>
          </p:txBody>
        </p:sp>
      </p:grpSp>
      <p:grpSp>
        <p:nvGrpSpPr>
          <p:cNvPr id="77" name="Group 76"/>
          <p:cNvGrpSpPr/>
          <p:nvPr/>
        </p:nvGrpSpPr>
        <p:grpSpPr>
          <a:xfrm>
            <a:off x="5740669" y="655885"/>
            <a:ext cx="3056917" cy="1862685"/>
            <a:chOff x="6387782" y="247920"/>
            <a:chExt cx="3056917" cy="1862685"/>
          </a:xfrm>
        </p:grpSpPr>
        <p:cxnSp>
          <p:nvCxnSpPr>
            <p:cNvPr id="67" name="Straight Arrow Connector 66"/>
            <p:cNvCxnSpPr/>
            <p:nvPr/>
          </p:nvCxnSpPr>
          <p:spPr>
            <a:xfrm flipV="1">
              <a:off x="6867593" y="335286"/>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V="1">
              <a:off x="6475707" y="1678803"/>
              <a:ext cx="2612022" cy="15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V="1">
              <a:off x="7247423" y="1354188"/>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V="1">
              <a:off x="7962528" y="1354188"/>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flipH="1">
              <a:off x="6661305" y="1741273"/>
              <a:ext cx="27833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      1     2     3   4     5     n</a:t>
              </a:r>
            </a:p>
          </p:txBody>
        </p:sp>
        <p:sp>
          <p:nvSpPr>
            <p:cNvPr id="62" name="TextBox 61"/>
            <p:cNvSpPr txBox="1"/>
            <p:nvPr/>
          </p:nvSpPr>
          <p:spPr>
            <a:xfrm>
              <a:off x="6564136" y="1109008"/>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66" name="TextBox 65"/>
            <p:cNvSpPr txBox="1"/>
            <p:nvPr/>
          </p:nvSpPr>
          <p:spPr>
            <a:xfrm>
              <a:off x="6387782" y="247920"/>
              <a:ext cx="7169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h(n)</a:t>
              </a:r>
            </a:p>
          </p:txBody>
        </p:sp>
        <p:cxnSp>
          <p:nvCxnSpPr>
            <p:cNvPr id="73" name="Straight Connector 72"/>
            <p:cNvCxnSpPr/>
            <p:nvPr/>
          </p:nvCxnSpPr>
          <p:spPr>
            <a:xfrm flipV="1">
              <a:off x="7596775" y="135184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8300158" y="1351845"/>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V="1">
              <a:off x="8637780" y="135184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grpSp>
        <p:nvGrpSpPr>
          <p:cNvPr id="78" name="Group 77"/>
          <p:cNvGrpSpPr/>
          <p:nvPr/>
        </p:nvGrpSpPr>
        <p:grpSpPr>
          <a:xfrm>
            <a:off x="9264878" y="614267"/>
            <a:ext cx="3056917" cy="1862685"/>
            <a:chOff x="6387782" y="247920"/>
            <a:chExt cx="3056917" cy="1862685"/>
          </a:xfrm>
        </p:grpSpPr>
        <p:cxnSp>
          <p:nvCxnSpPr>
            <p:cNvPr id="79" name="Straight Arrow Connector 78"/>
            <p:cNvCxnSpPr/>
            <p:nvPr/>
          </p:nvCxnSpPr>
          <p:spPr>
            <a:xfrm flipV="1">
              <a:off x="6867593" y="335286"/>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flipV="1">
              <a:off x="6475707" y="1678803"/>
              <a:ext cx="2612022" cy="150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7247423" y="1354188"/>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flipV="1">
              <a:off x="7962528" y="1354188"/>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flipH="1">
              <a:off x="6661305" y="1741273"/>
              <a:ext cx="27833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0      1     2     3   4     5     k</a:t>
              </a:r>
            </a:p>
          </p:txBody>
        </p:sp>
        <p:sp>
          <p:nvSpPr>
            <p:cNvPr id="84" name="TextBox 83"/>
            <p:cNvSpPr txBox="1"/>
            <p:nvPr/>
          </p:nvSpPr>
          <p:spPr>
            <a:xfrm>
              <a:off x="6564136" y="1109008"/>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85" name="TextBox 84"/>
            <p:cNvSpPr txBox="1"/>
            <p:nvPr/>
          </p:nvSpPr>
          <p:spPr>
            <a:xfrm>
              <a:off x="6387782" y="247920"/>
              <a:ext cx="7169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h(k)</a:t>
              </a:r>
            </a:p>
          </p:txBody>
        </p:sp>
        <p:cxnSp>
          <p:nvCxnSpPr>
            <p:cNvPr id="86" name="Straight Connector 85"/>
            <p:cNvCxnSpPr/>
            <p:nvPr/>
          </p:nvCxnSpPr>
          <p:spPr>
            <a:xfrm flipV="1">
              <a:off x="7596775" y="135184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V="1">
              <a:off x="8300158" y="1351845"/>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V="1">
              <a:off x="8637780" y="135184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grpSp>
        <p:nvGrpSpPr>
          <p:cNvPr id="90" name="Group 89"/>
          <p:cNvGrpSpPr/>
          <p:nvPr/>
        </p:nvGrpSpPr>
        <p:grpSpPr>
          <a:xfrm>
            <a:off x="8550735" y="1885249"/>
            <a:ext cx="872197" cy="424541"/>
            <a:chOff x="3319975" y="983456"/>
            <a:chExt cx="872197" cy="424541"/>
          </a:xfrm>
        </p:grpSpPr>
        <p:sp>
          <p:nvSpPr>
            <p:cNvPr id="91" name="Right Arrow 90"/>
            <p:cNvSpPr/>
            <p:nvPr/>
          </p:nvSpPr>
          <p:spPr bwMode="auto">
            <a:xfrm>
              <a:off x="3418449" y="1361552"/>
              <a:ext cx="478302" cy="46445"/>
            </a:xfrm>
            <a:prstGeom prst="rightArrow">
              <a:avLst/>
            </a:prstGeom>
            <a:ln>
              <a:headEnd/>
              <a:tailEnd/>
            </a:ln>
          </p:spPr>
          <p:style>
            <a:lnRef idx="2">
              <a:schemeClr val="dk1"/>
            </a:lnRef>
            <a:fillRef idx="1">
              <a:schemeClr val="lt1"/>
            </a:fillRef>
            <a:effectRef idx="0">
              <a:schemeClr val="dk1"/>
            </a:effectRef>
            <a:fontRef idx="minor">
              <a:schemeClr val="dk1"/>
            </a:fontRef>
          </p:style>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92" name="TextBox 91"/>
            <p:cNvSpPr txBox="1"/>
            <p:nvPr/>
          </p:nvSpPr>
          <p:spPr>
            <a:xfrm>
              <a:off x="3319975" y="983456"/>
              <a:ext cx="8721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n</a:t>
              </a:r>
              <a:r>
                <a:rPr kumimoji="0" lang="en-US" sz="1800" b="0" i="0" u="none" strike="noStrike" kern="1200" cap="none" spc="0" normalizeH="0" baseline="0" noProof="0" err="1">
                  <a:ln>
                    <a:noFill/>
                  </a:ln>
                  <a:solidFill>
                    <a:prstClr val="black"/>
                  </a:solidFill>
                  <a:effectLst/>
                  <a:uLnTx/>
                  <a:uFillTx/>
                  <a:latin typeface="Calibri"/>
                  <a:ea typeface="+mn-ea"/>
                  <a:cs typeface="+mn-cs"/>
                  <a:sym typeface="Symbol" panose="05050102010706020507" pitchFamily="18" charset="2"/>
                </a:rPr>
                <a:t>k</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5" name="Group 104"/>
          <p:cNvGrpSpPr/>
          <p:nvPr/>
        </p:nvGrpSpPr>
        <p:grpSpPr>
          <a:xfrm>
            <a:off x="160817" y="2786801"/>
            <a:ext cx="3292549" cy="1804676"/>
            <a:chOff x="626261" y="2199037"/>
            <a:chExt cx="3292549" cy="1804676"/>
          </a:xfrm>
        </p:grpSpPr>
        <p:cxnSp>
          <p:nvCxnSpPr>
            <p:cNvPr id="94" name="Straight Arrow Connector 93"/>
            <p:cNvCxnSpPr/>
            <p:nvPr/>
          </p:nvCxnSpPr>
          <p:spPr>
            <a:xfrm flipV="1">
              <a:off x="3170503" y="2228394"/>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flipV="1">
              <a:off x="626261" y="3579172"/>
              <a:ext cx="3185582" cy="7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a:xfrm flipV="1">
              <a:off x="1397977" y="3247296"/>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V="1">
              <a:off x="2113082" y="3247296"/>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98" name="TextBox 97"/>
            <p:cNvSpPr txBox="1"/>
            <p:nvPr/>
          </p:nvSpPr>
          <p:spPr>
            <a:xfrm flipH="1">
              <a:off x="1135416" y="3634381"/>
              <a:ext cx="27833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-5   -4    -3    -2    -1     0       k</a:t>
              </a:r>
            </a:p>
          </p:txBody>
        </p:sp>
        <p:sp>
          <p:nvSpPr>
            <p:cNvPr id="99" name="TextBox 98"/>
            <p:cNvSpPr txBox="1"/>
            <p:nvPr/>
          </p:nvSpPr>
          <p:spPr>
            <a:xfrm>
              <a:off x="2613834" y="2931776"/>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00" name="TextBox 99"/>
            <p:cNvSpPr txBox="1"/>
            <p:nvPr/>
          </p:nvSpPr>
          <p:spPr>
            <a:xfrm>
              <a:off x="2567274" y="2199037"/>
              <a:ext cx="7169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h(-k)</a:t>
              </a:r>
            </a:p>
          </p:txBody>
        </p:sp>
        <p:cxnSp>
          <p:nvCxnSpPr>
            <p:cNvPr id="101" name="Straight Connector 100"/>
            <p:cNvCxnSpPr/>
            <p:nvPr/>
          </p:nvCxnSpPr>
          <p:spPr>
            <a:xfrm flipV="1">
              <a:off x="1747329" y="3244952"/>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flipV="1">
              <a:off x="2450712" y="324495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a:xfrm flipV="1">
              <a:off x="2788334" y="3244952"/>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grpSp>
        <p:nvGrpSpPr>
          <p:cNvPr id="106" name="Group 105"/>
          <p:cNvGrpSpPr/>
          <p:nvPr/>
        </p:nvGrpSpPr>
        <p:grpSpPr>
          <a:xfrm>
            <a:off x="3706440" y="2777604"/>
            <a:ext cx="3292549" cy="1804676"/>
            <a:chOff x="626261" y="2199037"/>
            <a:chExt cx="3292549" cy="1804676"/>
          </a:xfrm>
        </p:grpSpPr>
        <p:cxnSp>
          <p:nvCxnSpPr>
            <p:cNvPr id="107" name="Straight Arrow Connector 106"/>
            <p:cNvCxnSpPr/>
            <p:nvPr/>
          </p:nvCxnSpPr>
          <p:spPr>
            <a:xfrm flipV="1">
              <a:off x="3170503" y="2228394"/>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flipV="1">
              <a:off x="626261" y="3579172"/>
              <a:ext cx="3185582" cy="7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Connector 108"/>
            <p:cNvCxnSpPr/>
            <p:nvPr/>
          </p:nvCxnSpPr>
          <p:spPr>
            <a:xfrm flipV="1">
              <a:off x="1749672" y="3247296"/>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10" name="Straight Connector 109"/>
            <p:cNvCxnSpPr/>
            <p:nvPr/>
          </p:nvCxnSpPr>
          <p:spPr>
            <a:xfrm flipV="1">
              <a:off x="2478844" y="3247296"/>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flipH="1">
              <a:off x="1135416" y="3634381"/>
              <a:ext cx="27833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-5   -4    -3    -2    -1     0       k</a:t>
              </a:r>
            </a:p>
          </p:txBody>
        </p:sp>
        <p:sp>
          <p:nvSpPr>
            <p:cNvPr id="112" name="TextBox 111"/>
            <p:cNvSpPr txBox="1"/>
            <p:nvPr/>
          </p:nvSpPr>
          <p:spPr>
            <a:xfrm>
              <a:off x="2867056" y="2931776"/>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13" name="TextBox 112"/>
            <p:cNvSpPr txBox="1"/>
            <p:nvPr/>
          </p:nvSpPr>
          <p:spPr>
            <a:xfrm>
              <a:off x="2303920" y="2199037"/>
              <a:ext cx="980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h(1-k)</a:t>
              </a:r>
            </a:p>
          </p:txBody>
        </p:sp>
        <p:cxnSp>
          <p:nvCxnSpPr>
            <p:cNvPr id="114" name="Straight Connector 113"/>
            <p:cNvCxnSpPr/>
            <p:nvPr/>
          </p:nvCxnSpPr>
          <p:spPr>
            <a:xfrm flipV="1">
              <a:off x="2127161" y="3244952"/>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15" name="Straight Connector 114"/>
            <p:cNvCxnSpPr/>
            <p:nvPr/>
          </p:nvCxnSpPr>
          <p:spPr>
            <a:xfrm flipV="1">
              <a:off x="2830544" y="3244953"/>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flipV="1">
              <a:off x="3168163" y="3244952"/>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sp>
        <p:nvSpPr>
          <p:cNvPr id="117" name="TextBox 116"/>
          <p:cNvSpPr txBox="1"/>
          <p:nvPr/>
        </p:nvSpPr>
        <p:spPr>
          <a:xfrm>
            <a:off x="6330460" y="3677970"/>
            <a:ext cx="28528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y(1)=1.1+2.0+3.0+1.0=1</a:t>
            </a:r>
          </a:p>
        </p:txBody>
      </p:sp>
      <p:grpSp>
        <p:nvGrpSpPr>
          <p:cNvPr id="129" name="Group 128"/>
          <p:cNvGrpSpPr/>
          <p:nvPr/>
        </p:nvGrpSpPr>
        <p:grpSpPr>
          <a:xfrm>
            <a:off x="33910" y="4914870"/>
            <a:ext cx="3194073" cy="1804676"/>
            <a:chOff x="146450" y="4338095"/>
            <a:chExt cx="3194073" cy="1804676"/>
          </a:xfrm>
        </p:grpSpPr>
        <p:cxnSp>
          <p:nvCxnSpPr>
            <p:cNvPr id="119" name="Straight Arrow Connector 118"/>
            <p:cNvCxnSpPr/>
            <p:nvPr/>
          </p:nvCxnSpPr>
          <p:spPr>
            <a:xfrm flipV="1">
              <a:off x="2353063" y="4367452"/>
              <a:ext cx="0" cy="1632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p:cNvCxnSpPr/>
            <p:nvPr/>
          </p:nvCxnSpPr>
          <p:spPr>
            <a:xfrm flipV="1">
              <a:off x="146450" y="5718230"/>
              <a:ext cx="3185582" cy="7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V="1">
              <a:off x="1269861" y="538635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22" name="Straight Connector 121"/>
            <p:cNvCxnSpPr/>
            <p:nvPr/>
          </p:nvCxnSpPr>
          <p:spPr>
            <a:xfrm flipV="1">
              <a:off x="1999033" y="5386354"/>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123" name="TextBox 122"/>
            <p:cNvSpPr txBox="1"/>
            <p:nvPr/>
          </p:nvSpPr>
          <p:spPr>
            <a:xfrm flipH="1">
              <a:off x="557129" y="5773439"/>
              <a:ext cx="27833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         -3   -2    -1    0     1       k</a:t>
              </a:r>
            </a:p>
          </p:txBody>
        </p:sp>
        <p:sp>
          <p:nvSpPr>
            <p:cNvPr id="124" name="TextBox 123"/>
            <p:cNvSpPr txBox="1"/>
            <p:nvPr/>
          </p:nvSpPr>
          <p:spPr>
            <a:xfrm>
              <a:off x="2387245" y="5070834"/>
              <a:ext cx="444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1</a:t>
              </a:r>
            </a:p>
          </p:txBody>
        </p:sp>
        <p:sp>
          <p:nvSpPr>
            <p:cNvPr id="125" name="TextBox 124"/>
            <p:cNvSpPr txBox="1"/>
            <p:nvPr/>
          </p:nvSpPr>
          <p:spPr>
            <a:xfrm>
              <a:off x="1669361" y="4338095"/>
              <a:ext cx="980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h(2-k)</a:t>
              </a:r>
            </a:p>
          </p:txBody>
        </p:sp>
        <p:cxnSp>
          <p:nvCxnSpPr>
            <p:cNvPr id="126" name="Straight Connector 125"/>
            <p:cNvCxnSpPr/>
            <p:nvPr/>
          </p:nvCxnSpPr>
          <p:spPr>
            <a:xfrm flipV="1">
              <a:off x="1647350" y="5384010"/>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V="1">
              <a:off x="2350733" y="5384011"/>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flipV="1">
              <a:off x="2688352" y="5384010"/>
              <a:ext cx="0" cy="339634"/>
            </a:xfrm>
            <a:prstGeom prst="line">
              <a:avLst/>
            </a:prstGeom>
            <a:ln>
              <a:tailEnd type="oval"/>
            </a:ln>
          </p:spPr>
          <p:style>
            <a:lnRef idx="1">
              <a:schemeClr val="dk1"/>
            </a:lnRef>
            <a:fillRef idx="0">
              <a:schemeClr val="dk1"/>
            </a:fillRef>
            <a:effectRef idx="0">
              <a:schemeClr val="dk1"/>
            </a:effectRef>
            <a:fontRef idx="minor">
              <a:schemeClr val="tx1"/>
            </a:fontRef>
          </p:style>
        </p:cxnSp>
      </p:grpSp>
      <p:sp>
        <p:nvSpPr>
          <p:cNvPr id="130" name="TextBox 129"/>
          <p:cNvSpPr txBox="1"/>
          <p:nvPr/>
        </p:nvSpPr>
        <p:spPr>
          <a:xfrm>
            <a:off x="2789182" y="5720632"/>
            <a:ext cx="28528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y(2)=1.1+2.1+3.0+1.0=3</a:t>
            </a:r>
          </a:p>
        </p:txBody>
      </p:sp>
    </p:spTree>
    <p:extLst>
      <p:ext uri="{BB962C8B-B14F-4D97-AF65-F5344CB8AC3E}">
        <p14:creationId xmlns:p14="http://schemas.microsoft.com/office/powerpoint/2010/main" val="860755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a:solidFill>
                  <a:srgbClr val="3122F6"/>
                </a:solidFill>
              </a:rPr>
              <a:t>1.4. Các </a:t>
            </a:r>
            <a:r>
              <a:rPr lang="en-US" err="1">
                <a:solidFill>
                  <a:srgbClr val="3122F6"/>
                </a:solidFill>
              </a:rPr>
              <a:t>hệ</a:t>
            </a:r>
            <a:r>
              <a:rPr lang="en-US">
                <a:solidFill>
                  <a:srgbClr val="3122F6"/>
                </a:solidFill>
              </a:rPr>
              <a:t> </a:t>
            </a:r>
            <a:r>
              <a:rPr lang="en-US" err="1">
                <a:solidFill>
                  <a:srgbClr val="3122F6"/>
                </a:solidFill>
              </a:rPr>
              <a:t>thống</a:t>
            </a:r>
            <a:r>
              <a:rPr lang="en-US">
                <a:solidFill>
                  <a:srgbClr val="3122F6"/>
                </a:solidFill>
              </a:rPr>
              <a:t> </a:t>
            </a:r>
            <a:r>
              <a:rPr lang="en-US" err="1">
                <a:solidFill>
                  <a:srgbClr val="3122F6"/>
                </a:solidFill>
              </a:rPr>
              <a:t>với</a:t>
            </a:r>
            <a:r>
              <a:rPr lang="en-US">
                <a:solidFill>
                  <a:srgbClr val="3122F6"/>
                </a:solidFill>
              </a:rPr>
              <a:t> </a:t>
            </a:r>
            <a:r>
              <a:rPr lang="en-US" err="1">
                <a:solidFill>
                  <a:srgbClr val="3122F6"/>
                </a:solidFill>
              </a:rPr>
              <a:t>thời</a:t>
            </a:r>
            <a:r>
              <a:rPr lang="en-US">
                <a:solidFill>
                  <a:srgbClr val="3122F6"/>
                </a:solidFill>
              </a:rPr>
              <a:t> </a:t>
            </a:r>
            <a:r>
              <a:rPr lang="en-US" err="1">
                <a:solidFill>
                  <a:srgbClr val="3122F6"/>
                </a:solidFill>
              </a:rPr>
              <a:t>gian</a:t>
            </a:r>
            <a:r>
              <a:rPr lang="en-US">
                <a:solidFill>
                  <a:srgbClr val="3122F6"/>
                </a:solidFill>
              </a:rPr>
              <a:t> </a:t>
            </a:r>
            <a:r>
              <a:rPr lang="en-US" err="1">
                <a:solidFill>
                  <a:srgbClr val="3122F6"/>
                </a:solidFill>
              </a:rPr>
              <a:t>rời</a:t>
            </a:r>
            <a:r>
              <a:rPr lang="en-US">
                <a:solidFill>
                  <a:srgbClr val="3122F6"/>
                </a:solidFill>
              </a:rPr>
              <a:t> </a:t>
            </a:r>
            <a:r>
              <a:rPr lang="en-US" err="1">
                <a:solidFill>
                  <a:srgbClr val="3122F6"/>
                </a:solidFill>
              </a:rPr>
              <a:t>rạc</a:t>
            </a:r>
            <a:r>
              <a:rPr lang="en-US">
                <a:solidFill>
                  <a:srgbClr val="3122F6"/>
                </a:solidFill>
              </a:rPr>
              <a:t> </a:t>
            </a:r>
            <a:r>
              <a:rPr lang="en-US" err="1">
                <a:solidFill>
                  <a:srgbClr val="3122F6"/>
                </a:solidFill>
              </a:rPr>
              <a:t>được</a:t>
            </a:r>
            <a:r>
              <a:rPr lang="en-US">
                <a:solidFill>
                  <a:srgbClr val="3122F6"/>
                </a:solidFill>
              </a:rPr>
              <a:t> </a:t>
            </a:r>
            <a:r>
              <a:rPr lang="en-US" err="1">
                <a:solidFill>
                  <a:srgbClr val="3122F6"/>
                </a:solidFill>
              </a:rPr>
              <a:t>mô</a:t>
            </a:r>
            <a:r>
              <a:rPr lang="en-US">
                <a:solidFill>
                  <a:srgbClr val="3122F6"/>
                </a:solidFill>
              </a:rPr>
              <a:t> </a:t>
            </a:r>
            <a:r>
              <a:rPr lang="en-US" err="1">
                <a:solidFill>
                  <a:srgbClr val="3122F6"/>
                </a:solidFill>
              </a:rPr>
              <a:t>tả</a:t>
            </a:r>
            <a:r>
              <a:rPr lang="en-US">
                <a:solidFill>
                  <a:srgbClr val="3122F6"/>
                </a:solidFill>
              </a:rPr>
              <a:t> </a:t>
            </a:r>
            <a:r>
              <a:rPr lang="en-US" err="1">
                <a:solidFill>
                  <a:srgbClr val="3122F6"/>
                </a:solidFill>
              </a:rPr>
              <a:t>bởi</a:t>
            </a:r>
            <a:r>
              <a:rPr lang="en-US">
                <a:solidFill>
                  <a:srgbClr val="3122F6"/>
                </a:solidFill>
              </a:rPr>
              <a:t> </a:t>
            </a:r>
            <a:r>
              <a:rPr lang="en-US" err="1">
                <a:solidFill>
                  <a:srgbClr val="3122F6"/>
                </a:solidFill>
              </a:rPr>
              <a:t>phương</a:t>
            </a:r>
            <a:r>
              <a:rPr lang="en-US">
                <a:solidFill>
                  <a:srgbClr val="3122F6"/>
                </a:solidFill>
              </a:rPr>
              <a:t> </a:t>
            </a:r>
            <a:r>
              <a:rPr lang="en-US" err="1">
                <a:solidFill>
                  <a:srgbClr val="3122F6"/>
                </a:solidFill>
              </a:rPr>
              <a:t>trình</a:t>
            </a:r>
            <a:r>
              <a:rPr lang="en-US">
                <a:solidFill>
                  <a:srgbClr val="3122F6"/>
                </a:solidFill>
              </a:rPr>
              <a:t> </a:t>
            </a:r>
            <a:r>
              <a:rPr lang="en-US" err="1">
                <a:solidFill>
                  <a:srgbClr val="3122F6"/>
                </a:solidFill>
              </a:rPr>
              <a:t>sai</a:t>
            </a:r>
            <a:r>
              <a:rPr lang="en-US">
                <a:solidFill>
                  <a:srgbClr val="3122F6"/>
                </a:solidFill>
              </a:rPr>
              <a:t> </a:t>
            </a:r>
            <a:r>
              <a:rPr lang="en-US" err="1">
                <a:solidFill>
                  <a:srgbClr val="3122F6"/>
                </a:solidFill>
              </a:rPr>
              <a:t>phân</a:t>
            </a:r>
            <a:r>
              <a:rPr lang="en-US">
                <a:solidFill>
                  <a:srgbClr val="3122F6"/>
                </a:solidFill>
              </a:rPr>
              <a:t> </a:t>
            </a:r>
            <a:r>
              <a:rPr lang="en-US" err="1">
                <a:solidFill>
                  <a:srgbClr val="3122F6"/>
                </a:solidFill>
              </a:rPr>
              <a:t>tuyến</a:t>
            </a:r>
            <a:r>
              <a:rPr lang="en-US">
                <a:solidFill>
                  <a:srgbClr val="3122F6"/>
                </a:solidFill>
              </a:rPr>
              <a:t> tính </a:t>
            </a:r>
            <a:r>
              <a:rPr lang="en-US" err="1">
                <a:solidFill>
                  <a:srgbClr val="3122F6"/>
                </a:solidFill>
              </a:rPr>
              <a:t>hệ</a:t>
            </a:r>
            <a:r>
              <a:rPr lang="en-US">
                <a:solidFill>
                  <a:srgbClr val="3122F6"/>
                </a:solidFill>
              </a:rPr>
              <a:t> </a:t>
            </a:r>
            <a:r>
              <a:rPr lang="en-US" err="1">
                <a:solidFill>
                  <a:srgbClr val="3122F6"/>
                </a:solidFill>
              </a:rPr>
              <a:t>số</a:t>
            </a:r>
            <a:r>
              <a:rPr lang="en-US">
                <a:solidFill>
                  <a:srgbClr val="3122F6"/>
                </a:solidFill>
              </a:rPr>
              <a:t> </a:t>
            </a:r>
            <a:r>
              <a:rPr lang="en-US" err="1">
                <a:solidFill>
                  <a:srgbClr val="3122F6"/>
                </a:solidFill>
              </a:rPr>
              <a:t>hằng</a:t>
            </a:r>
            <a:endParaRPr lang="en-US">
              <a:solidFill>
                <a:srgbClr val="3122F6"/>
              </a:solidFill>
            </a:endParaRPr>
          </a:p>
          <a:p>
            <a:pPr>
              <a:buNone/>
            </a:pPr>
            <a:r>
              <a:rPr lang="en-US">
                <a:solidFill>
                  <a:srgbClr val="3122F6"/>
                </a:solidFill>
              </a:rPr>
              <a:t>1.4.1. </a:t>
            </a:r>
            <a:r>
              <a:rPr lang="en-US" err="1">
                <a:solidFill>
                  <a:srgbClr val="3122F6"/>
                </a:solidFill>
              </a:rPr>
              <a:t>Phương</a:t>
            </a:r>
            <a:r>
              <a:rPr lang="en-US">
                <a:solidFill>
                  <a:srgbClr val="3122F6"/>
                </a:solidFill>
              </a:rPr>
              <a:t> </a:t>
            </a:r>
            <a:r>
              <a:rPr lang="en-US" err="1">
                <a:solidFill>
                  <a:srgbClr val="3122F6"/>
                </a:solidFill>
              </a:rPr>
              <a:t>trình</a:t>
            </a:r>
            <a:r>
              <a:rPr lang="en-US">
                <a:solidFill>
                  <a:srgbClr val="3122F6"/>
                </a:solidFill>
              </a:rPr>
              <a:t> </a:t>
            </a:r>
            <a:r>
              <a:rPr lang="en-US" err="1">
                <a:solidFill>
                  <a:srgbClr val="3122F6"/>
                </a:solidFill>
              </a:rPr>
              <a:t>sai</a:t>
            </a:r>
            <a:r>
              <a:rPr lang="en-US">
                <a:solidFill>
                  <a:srgbClr val="3122F6"/>
                </a:solidFill>
              </a:rPr>
              <a:t> </a:t>
            </a:r>
            <a:r>
              <a:rPr lang="en-US" err="1">
                <a:solidFill>
                  <a:srgbClr val="3122F6"/>
                </a:solidFill>
              </a:rPr>
              <a:t>phân</a:t>
            </a:r>
            <a:r>
              <a:rPr lang="en-US">
                <a:solidFill>
                  <a:srgbClr val="3122F6"/>
                </a:solidFill>
              </a:rPr>
              <a:t> </a:t>
            </a:r>
            <a:r>
              <a:rPr lang="en-US" err="1">
                <a:solidFill>
                  <a:srgbClr val="3122F6"/>
                </a:solidFill>
              </a:rPr>
              <a:t>tuyến</a:t>
            </a:r>
            <a:r>
              <a:rPr lang="en-US">
                <a:solidFill>
                  <a:srgbClr val="3122F6"/>
                </a:solidFill>
              </a:rPr>
              <a:t> tính </a:t>
            </a:r>
            <a:r>
              <a:rPr lang="en-US" err="1">
                <a:solidFill>
                  <a:srgbClr val="3122F6"/>
                </a:solidFill>
              </a:rPr>
              <a:t>hệ</a:t>
            </a:r>
            <a:r>
              <a:rPr lang="en-US">
                <a:solidFill>
                  <a:srgbClr val="3122F6"/>
                </a:solidFill>
              </a:rPr>
              <a:t> </a:t>
            </a:r>
            <a:r>
              <a:rPr lang="en-US" err="1">
                <a:solidFill>
                  <a:srgbClr val="3122F6"/>
                </a:solidFill>
              </a:rPr>
              <a:t>số</a:t>
            </a:r>
            <a:r>
              <a:rPr lang="en-US">
                <a:solidFill>
                  <a:srgbClr val="3122F6"/>
                </a:solidFill>
              </a:rPr>
              <a:t> </a:t>
            </a:r>
            <a:r>
              <a:rPr lang="en-US" err="1">
                <a:solidFill>
                  <a:srgbClr val="3122F6"/>
                </a:solidFill>
              </a:rPr>
              <a:t>hằng</a:t>
            </a:r>
            <a:r>
              <a:rPr lang="en-US">
                <a:solidFill>
                  <a:srgbClr val="3122F6"/>
                </a:solidFill>
              </a:rPr>
              <a:t>:</a:t>
            </a:r>
          </a:p>
          <a:p>
            <a:pPr marL="457200" indent="-457200">
              <a:buAutoNum type="alphaLcPeriod"/>
            </a:pPr>
            <a:r>
              <a:rPr lang="en-US" i="1" err="1">
                <a:solidFill>
                  <a:srgbClr val="3122F6"/>
                </a:solidFill>
              </a:rPr>
              <a:t>Dạng</a:t>
            </a:r>
            <a:r>
              <a:rPr lang="en-US" i="1">
                <a:solidFill>
                  <a:srgbClr val="3122F6"/>
                </a:solidFill>
              </a:rPr>
              <a:t> </a:t>
            </a:r>
            <a:r>
              <a:rPr lang="en-US" i="1" err="1">
                <a:solidFill>
                  <a:srgbClr val="3122F6"/>
                </a:solidFill>
              </a:rPr>
              <a:t>tổng</a:t>
            </a:r>
            <a:r>
              <a:rPr lang="en-US" i="1">
                <a:solidFill>
                  <a:srgbClr val="3122F6"/>
                </a:solidFill>
              </a:rPr>
              <a:t> </a:t>
            </a:r>
            <a:r>
              <a:rPr lang="en-US" i="1" err="1">
                <a:solidFill>
                  <a:srgbClr val="3122F6"/>
                </a:solidFill>
              </a:rPr>
              <a:t>quát</a:t>
            </a:r>
            <a:r>
              <a:rPr lang="en-US" i="1">
                <a:solidFill>
                  <a:srgbClr val="3122F6"/>
                </a:solidFill>
              </a:rPr>
              <a:t>:</a:t>
            </a:r>
          </a:p>
          <a:p>
            <a:pPr marL="457200" indent="-457200">
              <a:buNone/>
            </a:pPr>
            <a:r>
              <a:rPr lang="en-US"/>
              <a:t>	- </a:t>
            </a:r>
            <a:r>
              <a:rPr lang="en-US" err="1"/>
              <a:t>Dạng</a:t>
            </a:r>
            <a:r>
              <a:rPr lang="en-US"/>
              <a:t> </a:t>
            </a:r>
            <a:r>
              <a:rPr lang="en-US" err="1"/>
              <a:t>tổng</a:t>
            </a:r>
            <a:r>
              <a:rPr lang="en-US"/>
              <a:t> </a:t>
            </a:r>
            <a:r>
              <a:rPr lang="en-US" err="1"/>
              <a:t>quát</a:t>
            </a:r>
            <a:r>
              <a:rPr lang="en-US"/>
              <a:t> </a:t>
            </a:r>
            <a:r>
              <a:rPr lang="en-US" err="1"/>
              <a:t>của</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như</a:t>
            </a:r>
            <a:r>
              <a:rPr lang="en-US"/>
              <a:t> </a:t>
            </a:r>
            <a:r>
              <a:rPr lang="en-US" err="1"/>
              <a:t>sau</a:t>
            </a:r>
            <a:r>
              <a:rPr lang="en-US"/>
              <a:t>:</a:t>
            </a:r>
          </a:p>
          <a:p>
            <a:pPr>
              <a:buNone/>
            </a:pPr>
            <a:r>
              <a:rPr lang="en-US"/>
              <a:t>									(1.4.1)</a:t>
            </a:r>
          </a:p>
          <a:p>
            <a:pPr>
              <a:buNone/>
            </a:pPr>
            <a:endParaRPr lang="vi-VN"/>
          </a:p>
          <a:p>
            <a:pPr>
              <a:buNone/>
            </a:pPr>
            <a:r>
              <a:rPr lang="en-US"/>
              <a:t>	- </a:t>
            </a:r>
            <a:r>
              <a:rPr lang="en-US" err="1"/>
              <a:t>Trong</a:t>
            </a:r>
            <a:r>
              <a:rPr lang="en-US"/>
              <a:t> </a:t>
            </a:r>
            <a:r>
              <a:rPr lang="en-US" err="1"/>
              <a:t>đó</a:t>
            </a:r>
            <a:r>
              <a:rPr lang="en-US"/>
              <a:t>:	</a:t>
            </a:r>
            <a:r>
              <a:rPr lang="en-US" err="1"/>
              <a:t>a</a:t>
            </a:r>
            <a:r>
              <a:rPr lang="en-US" baseline="-25000" err="1"/>
              <a:t>k</a:t>
            </a:r>
            <a:r>
              <a:rPr lang="en-US"/>
              <a:t>, </a:t>
            </a:r>
            <a:r>
              <a:rPr lang="en-US" err="1"/>
              <a:t>b</a:t>
            </a:r>
            <a:r>
              <a:rPr lang="en-US" baseline="-25000" err="1"/>
              <a:t>r</a:t>
            </a:r>
            <a:r>
              <a:rPr lang="en-US"/>
              <a:t>: </a:t>
            </a:r>
            <a:r>
              <a:rPr lang="en-US" err="1"/>
              <a:t>là</a:t>
            </a:r>
            <a:r>
              <a:rPr lang="en-US"/>
              <a:t> các </a:t>
            </a:r>
            <a:r>
              <a:rPr lang="en-US" err="1"/>
              <a:t>hệ</a:t>
            </a:r>
            <a:r>
              <a:rPr lang="en-US"/>
              <a:t> </a:t>
            </a:r>
            <a:r>
              <a:rPr lang="en-US" err="1"/>
              <a:t>số</a:t>
            </a:r>
            <a:r>
              <a:rPr lang="en-US"/>
              <a:t> </a:t>
            </a:r>
            <a:r>
              <a:rPr lang="en-US" err="1"/>
              <a:t>xác</a:t>
            </a:r>
            <a:r>
              <a:rPr lang="en-US"/>
              <a:t> </a:t>
            </a:r>
            <a:r>
              <a:rPr lang="en-US" err="1"/>
              <a:t>định</a:t>
            </a:r>
            <a:r>
              <a:rPr lang="en-US"/>
              <a:t> </a:t>
            </a:r>
            <a:r>
              <a:rPr lang="en-US" err="1"/>
              <a:t>của</a:t>
            </a:r>
            <a:r>
              <a:rPr lang="en-US"/>
              <a:t> </a:t>
            </a:r>
            <a:r>
              <a:rPr lang="en-US" err="1"/>
              <a:t>hệ</a:t>
            </a:r>
            <a:r>
              <a:rPr lang="en-US"/>
              <a:t> </a:t>
            </a:r>
            <a:r>
              <a:rPr lang="en-US" err="1"/>
              <a:t>thống</a:t>
            </a:r>
            <a:r>
              <a:rPr lang="en-US"/>
              <a:t>.</a:t>
            </a:r>
            <a:endParaRPr lang="vi-VN"/>
          </a:p>
          <a:p>
            <a:pPr>
              <a:buNone/>
            </a:pPr>
            <a:r>
              <a:rPr lang="en-US"/>
              <a:t>			x(n), y(n): </a:t>
            </a:r>
            <a:r>
              <a:rPr lang="en-US" err="1"/>
              <a:t>là</a:t>
            </a:r>
            <a:r>
              <a:rPr lang="en-US"/>
              <a:t> các </a:t>
            </a:r>
            <a:r>
              <a:rPr lang="en-US" err="1"/>
              <a:t>tín</a:t>
            </a:r>
            <a:r>
              <a:rPr lang="en-US"/>
              <a:t> </a:t>
            </a:r>
            <a:r>
              <a:rPr lang="en-US" err="1"/>
              <a:t>hiệu</a:t>
            </a:r>
            <a:r>
              <a:rPr lang="en-US"/>
              <a:t> </a:t>
            </a:r>
            <a:r>
              <a:rPr lang="en-US" err="1"/>
              <a:t>vào</a:t>
            </a:r>
            <a:r>
              <a:rPr lang="en-US"/>
              <a:t> </a:t>
            </a:r>
            <a:r>
              <a:rPr lang="en-US" err="1"/>
              <a:t>ra</a:t>
            </a:r>
            <a:r>
              <a:rPr lang="en-US"/>
              <a:t> </a:t>
            </a:r>
            <a:r>
              <a:rPr lang="en-US" err="1"/>
              <a:t>tương</a:t>
            </a:r>
            <a:r>
              <a:rPr lang="en-US"/>
              <a:t> </a:t>
            </a:r>
            <a:r>
              <a:rPr lang="en-US" err="1"/>
              <a:t>ứng</a:t>
            </a:r>
            <a:r>
              <a:rPr lang="en-US"/>
              <a:t>.</a:t>
            </a:r>
            <a:endParaRPr lang="vi-VN"/>
          </a:p>
          <a:p>
            <a:pPr>
              <a:buNone/>
            </a:pPr>
            <a:r>
              <a:rPr lang="en-US"/>
              <a:t>			N: </a:t>
            </a:r>
            <a:r>
              <a:rPr lang="en-US" err="1"/>
              <a:t>là</a:t>
            </a:r>
            <a:r>
              <a:rPr lang="en-US"/>
              <a:t> </a:t>
            </a:r>
            <a:r>
              <a:rPr lang="en-US" err="1"/>
              <a:t>bậc</a:t>
            </a:r>
            <a:r>
              <a:rPr lang="en-US"/>
              <a:t> </a:t>
            </a:r>
            <a:r>
              <a:rPr lang="en-US" err="1"/>
              <a:t>của</a:t>
            </a:r>
            <a:r>
              <a:rPr lang="en-US"/>
              <a:t> </a:t>
            </a:r>
            <a:r>
              <a:rPr lang="en-US" err="1"/>
              <a:t>phương</a:t>
            </a:r>
            <a:r>
              <a:rPr lang="en-US"/>
              <a:t> </a:t>
            </a:r>
            <a:r>
              <a:rPr lang="en-US" err="1"/>
              <a:t>trình</a:t>
            </a:r>
            <a:r>
              <a:rPr lang="en-US"/>
              <a:t>.</a:t>
            </a:r>
            <a:endParaRPr lang="vi-VN"/>
          </a:p>
          <a:p>
            <a:pPr>
              <a:buNone/>
            </a:pPr>
            <a:r>
              <a:rPr lang="en-US"/>
              <a:t>	</a:t>
            </a:r>
            <a:r>
              <a:rPr lang="en-US" err="1"/>
              <a:t>Với</a:t>
            </a:r>
            <a:r>
              <a:rPr lang="en-US"/>
              <a:t> a</a:t>
            </a:r>
            <a:r>
              <a:rPr lang="en-US" baseline="-25000"/>
              <a:t>0</a:t>
            </a:r>
            <a:r>
              <a:rPr lang="en-US"/>
              <a:t> = 1, ta </a:t>
            </a:r>
            <a:r>
              <a:rPr lang="en-US" err="1"/>
              <a:t>có</a:t>
            </a:r>
            <a:r>
              <a:rPr lang="en-US"/>
              <a:t> </a:t>
            </a:r>
            <a:r>
              <a:rPr lang="en-US" err="1"/>
              <a:t>thể</a:t>
            </a:r>
            <a:r>
              <a:rPr lang="en-US"/>
              <a:t> </a:t>
            </a:r>
            <a:r>
              <a:rPr lang="en-US" err="1"/>
              <a:t>viết</a:t>
            </a:r>
            <a:r>
              <a:rPr lang="en-US"/>
              <a:t> </a:t>
            </a:r>
            <a:r>
              <a:rPr lang="en-US" err="1"/>
              <a:t>lại</a:t>
            </a:r>
            <a:r>
              <a:rPr lang="en-US"/>
              <a:t> </a:t>
            </a:r>
            <a:r>
              <a:rPr lang="en-US" err="1"/>
              <a:t>phương</a:t>
            </a:r>
            <a:r>
              <a:rPr lang="en-US"/>
              <a:t> </a:t>
            </a:r>
            <a:r>
              <a:rPr lang="en-US" err="1"/>
              <a:t>trình</a:t>
            </a:r>
            <a:r>
              <a:rPr lang="en-US"/>
              <a:t>  (1.4.1) </a:t>
            </a:r>
            <a:r>
              <a:rPr lang="en-US" err="1"/>
              <a:t>dưới</a:t>
            </a:r>
            <a:r>
              <a:rPr lang="en-US"/>
              <a:t> </a:t>
            </a:r>
            <a:r>
              <a:rPr lang="en-US" err="1"/>
              <a:t>dạng</a:t>
            </a:r>
            <a:r>
              <a:rPr lang="en-US"/>
              <a:t> </a:t>
            </a:r>
            <a:r>
              <a:rPr lang="en-US" err="1"/>
              <a:t>sau</a:t>
            </a:r>
            <a:r>
              <a:rPr lang="en-US"/>
              <a:t>:</a:t>
            </a:r>
            <a:endParaRPr lang="vi-VN"/>
          </a:p>
          <a:p>
            <a:pPr>
              <a:buNone/>
            </a:pPr>
            <a:r>
              <a:rPr lang="en-US"/>
              <a:t>			 </a:t>
            </a:r>
            <a:endParaRPr lang="vi-VN"/>
          </a:p>
        </p:txBody>
      </p:sp>
      <p:graphicFrame>
        <p:nvGraphicFramePr>
          <p:cNvPr id="63490" name="Object 2"/>
          <p:cNvGraphicFramePr>
            <a:graphicFrameLocks noChangeAspect="1"/>
          </p:cNvGraphicFramePr>
          <p:nvPr/>
        </p:nvGraphicFramePr>
        <p:xfrm>
          <a:off x="3435532" y="1685379"/>
          <a:ext cx="3276600" cy="809625"/>
        </p:xfrm>
        <a:graphic>
          <a:graphicData uri="http://schemas.openxmlformats.org/presentationml/2006/ole">
            <mc:AlternateContent xmlns:mc="http://schemas.openxmlformats.org/markup-compatibility/2006">
              <mc:Choice xmlns:v="urn:schemas-microsoft-com:vml" Requires="v">
                <p:oleObj spid="_x0000_s69633" name="Equation" r:id="rId3" imgW="1765300" imgH="431800" progId="Equation.DSMT4">
                  <p:embed/>
                </p:oleObj>
              </mc:Choice>
              <mc:Fallback>
                <p:oleObj name="Equation" r:id="rId3" imgW="1765300" imgH="431800" progId="Equation.DSMT4">
                  <p:embed/>
                  <p:pic>
                    <p:nvPicPr>
                      <p:cNvPr id="634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532" y="1685379"/>
                        <a:ext cx="327660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89" name="Object 1"/>
          <p:cNvGraphicFramePr>
            <a:graphicFrameLocks noChangeAspect="1"/>
          </p:cNvGraphicFramePr>
          <p:nvPr/>
        </p:nvGraphicFramePr>
        <p:xfrm>
          <a:off x="3206931" y="4711335"/>
          <a:ext cx="4826726" cy="1637213"/>
        </p:xfrm>
        <a:graphic>
          <a:graphicData uri="http://schemas.openxmlformats.org/presentationml/2006/ole">
            <mc:AlternateContent xmlns:mc="http://schemas.openxmlformats.org/markup-compatibility/2006">
              <mc:Choice xmlns:v="urn:schemas-microsoft-com:vml" Requires="v">
                <p:oleObj spid="_x0000_s69634" name="Equation" r:id="rId5" imgW="2362200" imgH="863600" progId="Equation.DSMT4">
                  <p:embed/>
                </p:oleObj>
              </mc:Choice>
              <mc:Fallback>
                <p:oleObj name="Equation" r:id="rId5" imgW="2362200" imgH="863600" progId="Equation.DSMT4">
                  <p:embed/>
                  <p:pic>
                    <p:nvPicPr>
                      <p:cNvPr id="63489"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931" y="4711335"/>
                        <a:ext cx="4826726" cy="1637213"/>
                      </a:xfrm>
                      <a:prstGeom prst="rect">
                        <a:avLst/>
                      </a:prstGeom>
                      <a:noFill/>
                    </p:spPr>
                  </p:pic>
                </p:oleObj>
              </mc:Fallback>
            </mc:AlternateContent>
          </a:graphicData>
        </a:graphic>
      </p:graphicFrame>
      <p:sp>
        <p:nvSpPr>
          <p:cNvPr id="63493" name="Rectangle 5"/>
          <p:cNvSpPr>
            <a:spLocks noChangeArrowheads="1"/>
          </p:cNvSpPr>
          <p:nvPr/>
        </p:nvSpPr>
        <p:spPr bwMode="auto">
          <a:xfrm>
            <a:off x="1524000" y="1644878"/>
            <a:ext cx="213520" cy="21544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vi-VN" sz="800" b="0" i="0" u="none" strike="noStrike" kern="1200" cap="none" spc="0" normalizeH="0" baseline="0" noProof="0">
                <a:ln>
                  <a:noFill/>
                </a:ln>
                <a:solidFill>
                  <a:prstClr val="black"/>
                </a:solidFill>
                <a:effectLst/>
                <a:uLnTx/>
                <a:uFillTx/>
                <a:latin typeface="Arial" pitchFamily="34" charset="0"/>
                <a:ea typeface="+mn-ea"/>
                <a:cs typeface="+mn-cs"/>
              </a:rPr>
              <a:t> </a:t>
            </a:r>
            <a:endParaRPr kumimoji="0" lang="vi-VN" sz="18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3584438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4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3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3998913" y="339725"/>
          <a:ext cx="3275012" cy="809625"/>
        </p:xfrm>
        <a:graphic>
          <a:graphicData uri="http://schemas.openxmlformats.org/presentationml/2006/ole">
            <mc:AlternateContent xmlns:mc="http://schemas.openxmlformats.org/markup-compatibility/2006">
              <mc:Choice xmlns:v="urn:schemas-microsoft-com:vml" Requires="v">
                <p:oleObj spid="_x0000_s70657" name="Equation" r:id="rId3" imgW="1765080" imgH="431640" progId="Equation.DSMT4">
                  <p:embed/>
                </p:oleObj>
              </mc:Choice>
              <mc:Fallback>
                <p:oleObj name="Equation" r:id="rId3" imgW="1765080" imgH="431640" progId="Equation.DSMT4">
                  <p:embed/>
                  <p:pic>
                    <p:nvPicPr>
                      <p:cNvPr id="4" name="Object 2"/>
                      <p:cNvPicPr>
                        <a:picLocks noChangeAspect="1" noChangeArrowheads="1"/>
                      </p:cNvPicPr>
                      <p:nvPr/>
                    </p:nvPicPr>
                    <p:blipFill>
                      <a:blip r:embed="rId4"/>
                      <a:srcRect/>
                      <a:stretch>
                        <a:fillRect/>
                      </a:stretch>
                    </p:blipFill>
                    <p:spPr bwMode="auto">
                      <a:xfrm>
                        <a:off x="3998913" y="339725"/>
                        <a:ext cx="327501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2"/>
          <p:cNvGraphicFramePr>
            <a:graphicFrameLocks noChangeAspect="1"/>
          </p:cNvGraphicFramePr>
          <p:nvPr/>
        </p:nvGraphicFramePr>
        <p:xfrm>
          <a:off x="735013" y="1322838"/>
          <a:ext cx="10109200" cy="428625"/>
        </p:xfrm>
        <a:graphic>
          <a:graphicData uri="http://schemas.openxmlformats.org/presentationml/2006/ole">
            <mc:AlternateContent xmlns:mc="http://schemas.openxmlformats.org/markup-compatibility/2006">
              <mc:Choice xmlns:v="urn:schemas-microsoft-com:vml" Requires="v">
                <p:oleObj spid="_x0000_s70658" name="Equation" r:id="rId5" imgW="5448240" imgH="228600" progId="Equation.DSMT4">
                  <p:embed/>
                </p:oleObj>
              </mc:Choice>
              <mc:Fallback>
                <p:oleObj name="Equation" r:id="rId5" imgW="5448240" imgH="228600" progId="Equation.DSMT4">
                  <p:embed/>
                  <p:pic>
                    <p:nvPicPr>
                      <p:cNvPr id="7" name="Object 2"/>
                      <p:cNvPicPr>
                        <a:picLocks noChangeAspect="1" noChangeArrowheads="1"/>
                      </p:cNvPicPr>
                      <p:nvPr/>
                    </p:nvPicPr>
                    <p:blipFill>
                      <a:blip r:embed="rId6"/>
                      <a:srcRect/>
                      <a:stretch>
                        <a:fillRect/>
                      </a:stretch>
                    </p:blipFill>
                    <p:spPr bwMode="auto">
                      <a:xfrm>
                        <a:off x="735013" y="1322838"/>
                        <a:ext cx="101092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62053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a:buNone/>
            </a:pPr>
            <a:r>
              <a:rPr lang="en-US" i="1">
                <a:solidFill>
                  <a:srgbClr val="3122F6"/>
                </a:solidFill>
              </a:rPr>
              <a:t>b. Các </a:t>
            </a:r>
            <a:r>
              <a:rPr lang="en-US" i="1" err="1">
                <a:solidFill>
                  <a:srgbClr val="3122F6"/>
                </a:solidFill>
              </a:rPr>
              <a:t>phương</a:t>
            </a:r>
            <a:r>
              <a:rPr lang="en-US" i="1">
                <a:solidFill>
                  <a:srgbClr val="3122F6"/>
                </a:solidFill>
              </a:rPr>
              <a:t> </a:t>
            </a:r>
            <a:r>
              <a:rPr lang="en-US" i="1" err="1">
                <a:solidFill>
                  <a:srgbClr val="3122F6"/>
                </a:solidFill>
              </a:rPr>
              <a:t>pháp</a:t>
            </a:r>
            <a:r>
              <a:rPr lang="en-US" i="1">
                <a:solidFill>
                  <a:srgbClr val="3122F6"/>
                </a:solidFill>
              </a:rPr>
              <a:t> </a:t>
            </a:r>
            <a:r>
              <a:rPr lang="en-US" i="1" err="1">
                <a:solidFill>
                  <a:srgbClr val="3122F6"/>
                </a:solidFill>
              </a:rPr>
              <a:t>giải</a:t>
            </a:r>
            <a:r>
              <a:rPr lang="en-US" i="1">
                <a:solidFill>
                  <a:srgbClr val="3122F6"/>
                </a:solidFill>
              </a:rPr>
              <a:t> </a:t>
            </a:r>
            <a:r>
              <a:rPr lang="en-US" i="1" err="1">
                <a:solidFill>
                  <a:srgbClr val="3122F6"/>
                </a:solidFill>
              </a:rPr>
              <a:t>phương</a:t>
            </a:r>
            <a:r>
              <a:rPr lang="en-US" i="1">
                <a:solidFill>
                  <a:srgbClr val="3122F6"/>
                </a:solidFill>
              </a:rPr>
              <a:t> </a:t>
            </a:r>
            <a:r>
              <a:rPr lang="en-US" i="1" err="1">
                <a:solidFill>
                  <a:srgbClr val="3122F6"/>
                </a:solidFill>
              </a:rPr>
              <a:t>trình</a:t>
            </a:r>
            <a:r>
              <a:rPr lang="en-US" i="1">
                <a:solidFill>
                  <a:srgbClr val="3122F6"/>
                </a:solidFill>
              </a:rPr>
              <a:t> </a:t>
            </a:r>
            <a:r>
              <a:rPr lang="en-US" i="1" err="1">
                <a:solidFill>
                  <a:srgbClr val="3122F6"/>
                </a:solidFill>
              </a:rPr>
              <a:t>sai</a:t>
            </a:r>
            <a:r>
              <a:rPr lang="en-US" i="1">
                <a:solidFill>
                  <a:srgbClr val="3122F6"/>
                </a:solidFill>
              </a:rPr>
              <a:t> </a:t>
            </a:r>
            <a:r>
              <a:rPr lang="en-US" i="1" err="1">
                <a:solidFill>
                  <a:srgbClr val="3122F6"/>
                </a:solidFill>
              </a:rPr>
              <a:t>phân</a:t>
            </a:r>
            <a:r>
              <a:rPr lang="en-US" i="1">
                <a:solidFill>
                  <a:srgbClr val="3122F6"/>
                </a:solidFill>
              </a:rPr>
              <a:t> </a:t>
            </a:r>
            <a:r>
              <a:rPr lang="en-US" i="1" err="1">
                <a:solidFill>
                  <a:srgbClr val="3122F6"/>
                </a:solidFill>
              </a:rPr>
              <a:t>tuyến</a:t>
            </a:r>
            <a:r>
              <a:rPr lang="en-US" i="1">
                <a:solidFill>
                  <a:srgbClr val="3122F6"/>
                </a:solidFill>
              </a:rPr>
              <a:t> tính </a:t>
            </a:r>
            <a:r>
              <a:rPr lang="en-US" i="1" err="1">
                <a:solidFill>
                  <a:srgbClr val="3122F6"/>
                </a:solidFill>
              </a:rPr>
              <a:t>hệ</a:t>
            </a:r>
            <a:r>
              <a:rPr lang="en-US" i="1">
                <a:solidFill>
                  <a:srgbClr val="3122F6"/>
                </a:solidFill>
              </a:rPr>
              <a:t> </a:t>
            </a:r>
            <a:r>
              <a:rPr lang="en-US" i="1" err="1">
                <a:solidFill>
                  <a:srgbClr val="3122F6"/>
                </a:solidFill>
              </a:rPr>
              <a:t>số</a:t>
            </a:r>
            <a:r>
              <a:rPr lang="en-US" i="1">
                <a:solidFill>
                  <a:srgbClr val="3122F6"/>
                </a:solidFill>
              </a:rPr>
              <a:t> </a:t>
            </a:r>
            <a:r>
              <a:rPr lang="en-US" i="1" err="1">
                <a:solidFill>
                  <a:srgbClr val="3122F6"/>
                </a:solidFill>
              </a:rPr>
              <a:t>hằng</a:t>
            </a:r>
            <a:endParaRPr lang="en-US" i="1">
              <a:solidFill>
                <a:srgbClr val="3122F6"/>
              </a:solidFill>
            </a:endParaRPr>
          </a:p>
          <a:p>
            <a:pPr>
              <a:buNone/>
            </a:pPr>
            <a:r>
              <a:rPr lang="en-US"/>
              <a:t>	- </a:t>
            </a:r>
            <a:r>
              <a:rPr lang="en-US" err="1"/>
              <a:t>Mục</a:t>
            </a:r>
            <a:r>
              <a:rPr lang="en-US"/>
              <a:t> </a:t>
            </a:r>
            <a:r>
              <a:rPr lang="en-US" err="1"/>
              <a:t>đích</a:t>
            </a:r>
            <a:r>
              <a:rPr lang="en-US"/>
              <a:t> </a:t>
            </a:r>
            <a:r>
              <a:rPr lang="en-US" err="1"/>
              <a:t>giải</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là</a:t>
            </a:r>
            <a:r>
              <a:rPr lang="en-US"/>
              <a:t> </a:t>
            </a:r>
            <a:r>
              <a:rPr lang="en-US" err="1"/>
              <a:t>tìm</a:t>
            </a:r>
            <a:r>
              <a:rPr lang="en-US"/>
              <a:t> </a:t>
            </a:r>
            <a:r>
              <a:rPr lang="en-US" err="1"/>
              <a:t>đáp</a:t>
            </a:r>
            <a:r>
              <a:rPr lang="en-US"/>
              <a:t> </a:t>
            </a:r>
            <a:r>
              <a:rPr lang="en-US" err="1"/>
              <a:t>ứng</a:t>
            </a:r>
            <a:r>
              <a:rPr lang="en-US"/>
              <a:t> y(n) </a:t>
            </a:r>
            <a:r>
              <a:rPr lang="en-US" err="1"/>
              <a:t>của</a:t>
            </a:r>
            <a:r>
              <a:rPr lang="en-US"/>
              <a:t> </a:t>
            </a:r>
            <a:r>
              <a:rPr lang="en-US" err="1"/>
              <a:t>hệ</a:t>
            </a:r>
            <a:r>
              <a:rPr lang="en-US"/>
              <a:t> </a:t>
            </a:r>
            <a:r>
              <a:rPr lang="en-US" err="1"/>
              <a:t>thống</a:t>
            </a:r>
            <a:r>
              <a:rPr lang="en-US"/>
              <a:t> </a:t>
            </a:r>
            <a:r>
              <a:rPr lang="en-US" err="1"/>
              <a:t>tuyến</a:t>
            </a:r>
            <a:r>
              <a:rPr lang="en-US"/>
              <a:t> tính </a:t>
            </a:r>
            <a:r>
              <a:rPr lang="en-US" err="1"/>
              <a:t>bất</a:t>
            </a:r>
            <a:r>
              <a:rPr lang="en-US"/>
              <a:t> </a:t>
            </a:r>
            <a:r>
              <a:rPr lang="en-US" err="1"/>
              <a:t>biến</a:t>
            </a:r>
            <a:r>
              <a:rPr lang="en-US"/>
              <a:t>, y(n) </a:t>
            </a:r>
            <a:r>
              <a:rPr lang="en-US" err="1"/>
              <a:t>là</a:t>
            </a:r>
            <a:r>
              <a:rPr lang="en-US"/>
              <a:t> </a:t>
            </a:r>
            <a:r>
              <a:rPr lang="en-US" err="1"/>
              <a:t>nghiệm</a:t>
            </a:r>
            <a:r>
              <a:rPr lang="en-US"/>
              <a:t> </a:t>
            </a:r>
            <a:r>
              <a:rPr lang="en-US" err="1"/>
              <a:t>của</a:t>
            </a:r>
            <a:r>
              <a:rPr lang="en-US"/>
              <a:t> </a:t>
            </a:r>
            <a:r>
              <a:rPr lang="en-US" err="1"/>
              <a:t>phương</a:t>
            </a:r>
            <a:r>
              <a:rPr lang="en-US"/>
              <a:t> </a:t>
            </a:r>
            <a:r>
              <a:rPr lang="en-US" err="1"/>
              <a:t>trình</a:t>
            </a:r>
            <a:r>
              <a:rPr lang="en-US"/>
              <a:t>.</a:t>
            </a:r>
          </a:p>
          <a:p>
            <a:pPr>
              <a:buNone/>
            </a:pPr>
            <a:r>
              <a:rPr lang="en-US"/>
              <a:t> 	- </a:t>
            </a:r>
            <a:r>
              <a:rPr lang="en-US" err="1"/>
              <a:t>Phương</a:t>
            </a:r>
            <a:r>
              <a:rPr lang="en-US"/>
              <a:t> </a:t>
            </a:r>
            <a:r>
              <a:rPr lang="en-US" err="1"/>
              <a:t>pháp</a:t>
            </a:r>
            <a:r>
              <a:rPr lang="en-US"/>
              <a:t> </a:t>
            </a:r>
            <a:r>
              <a:rPr lang="en-US" err="1"/>
              <a:t>tìm</a:t>
            </a:r>
            <a:r>
              <a:rPr lang="en-US"/>
              <a:t> </a:t>
            </a:r>
            <a:r>
              <a:rPr lang="en-US" err="1"/>
              <a:t>nghiệm</a:t>
            </a:r>
            <a:r>
              <a:rPr lang="en-US"/>
              <a:t> y(n): </a:t>
            </a:r>
            <a:r>
              <a:rPr lang="en-US" err="1"/>
              <a:t>gồm</a:t>
            </a:r>
            <a:r>
              <a:rPr lang="en-US"/>
              <a:t> 2 </a:t>
            </a:r>
            <a:r>
              <a:rPr lang="en-US" err="1"/>
              <a:t>phương</a:t>
            </a:r>
            <a:r>
              <a:rPr lang="en-US"/>
              <a:t> </a:t>
            </a:r>
            <a:r>
              <a:rPr lang="en-US" err="1"/>
              <a:t>pháp</a:t>
            </a:r>
            <a:r>
              <a:rPr lang="en-US"/>
              <a:t>.</a:t>
            </a:r>
          </a:p>
          <a:p>
            <a:pPr>
              <a:buNone/>
            </a:pPr>
            <a:r>
              <a:rPr lang="en-US"/>
              <a:t>	+ </a:t>
            </a:r>
            <a:r>
              <a:rPr lang="en-US" err="1"/>
              <a:t>Phương</a:t>
            </a:r>
            <a:r>
              <a:rPr lang="en-US"/>
              <a:t> </a:t>
            </a:r>
            <a:r>
              <a:rPr lang="en-US" err="1"/>
              <a:t>pháp</a:t>
            </a:r>
            <a:r>
              <a:rPr lang="en-US"/>
              <a:t> </a:t>
            </a:r>
            <a:r>
              <a:rPr lang="en-US" err="1"/>
              <a:t>thế</a:t>
            </a:r>
            <a:r>
              <a:rPr lang="en-US"/>
              <a:t>.</a:t>
            </a:r>
          </a:p>
          <a:p>
            <a:pPr>
              <a:buNone/>
            </a:pPr>
            <a:r>
              <a:rPr lang="en-US"/>
              <a:t>	+ </a:t>
            </a:r>
            <a:r>
              <a:rPr lang="en-US" err="1"/>
              <a:t>Phương</a:t>
            </a:r>
            <a:r>
              <a:rPr lang="en-US"/>
              <a:t> </a:t>
            </a:r>
            <a:r>
              <a:rPr lang="en-US" err="1"/>
              <a:t>pháp</a:t>
            </a:r>
            <a:r>
              <a:rPr lang="en-US"/>
              <a:t> </a:t>
            </a:r>
            <a:r>
              <a:rPr lang="en-US" err="1"/>
              <a:t>tìm</a:t>
            </a:r>
            <a:r>
              <a:rPr lang="en-US"/>
              <a:t> </a:t>
            </a:r>
            <a:r>
              <a:rPr lang="en-US" err="1"/>
              <a:t>nghiệm</a:t>
            </a:r>
            <a:r>
              <a:rPr lang="en-US"/>
              <a:t> </a:t>
            </a:r>
            <a:r>
              <a:rPr lang="en-US" err="1"/>
              <a:t>tổng</a:t>
            </a:r>
            <a:r>
              <a:rPr lang="en-US"/>
              <a:t> </a:t>
            </a:r>
            <a:r>
              <a:rPr lang="en-US" err="1"/>
              <a:t>quát</a:t>
            </a:r>
            <a:r>
              <a:rPr lang="en-US"/>
              <a:t> y(n) </a:t>
            </a:r>
            <a:r>
              <a:rPr lang="en-US" err="1"/>
              <a:t>của</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a:t>
            </a:r>
          </a:p>
          <a:p>
            <a:pPr>
              <a:buNone/>
            </a:pPr>
            <a:r>
              <a:rPr lang="en-US"/>
              <a:t> 	* </a:t>
            </a:r>
            <a:r>
              <a:rPr lang="en-US" err="1"/>
              <a:t>Phương</a:t>
            </a:r>
            <a:r>
              <a:rPr lang="en-US"/>
              <a:t> </a:t>
            </a:r>
            <a:r>
              <a:rPr lang="en-US" err="1"/>
              <a:t>pháp</a:t>
            </a:r>
            <a:r>
              <a:rPr lang="en-US"/>
              <a:t> </a:t>
            </a:r>
            <a:r>
              <a:rPr lang="en-US" err="1"/>
              <a:t>thế</a:t>
            </a:r>
            <a:r>
              <a:rPr lang="en-US"/>
              <a:t>:</a:t>
            </a:r>
          </a:p>
          <a:p>
            <a:pPr>
              <a:buNone/>
            </a:pPr>
            <a:r>
              <a:rPr lang="en-US"/>
              <a:t>	- </a:t>
            </a:r>
            <a:r>
              <a:rPr lang="en-US" err="1"/>
              <a:t>Xét</a:t>
            </a:r>
            <a:r>
              <a:rPr lang="en-US"/>
              <a:t> </a:t>
            </a:r>
            <a:r>
              <a:rPr lang="en-US" err="1"/>
              <a:t>ví</a:t>
            </a:r>
            <a:r>
              <a:rPr lang="en-US"/>
              <a:t> </a:t>
            </a:r>
            <a:r>
              <a:rPr lang="en-US" err="1"/>
              <a:t>dụ</a:t>
            </a:r>
            <a:r>
              <a:rPr lang="en-US"/>
              <a:t>:</a:t>
            </a:r>
          </a:p>
          <a:p>
            <a:pPr>
              <a:buNone/>
            </a:pPr>
            <a:r>
              <a:rPr lang="en-US"/>
              <a:t>	Cho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p>
          <a:p>
            <a:pPr>
              <a:buNone/>
            </a:pPr>
            <a:r>
              <a:rPr lang="en-US"/>
              <a:t>				y(n) = Ay(n-1) + x(n).</a:t>
            </a:r>
          </a:p>
          <a:p>
            <a:pPr>
              <a:buNone/>
            </a:pPr>
            <a:r>
              <a:rPr lang="en-US"/>
              <a:t>	</a:t>
            </a:r>
            <a:r>
              <a:rPr lang="en-US" err="1"/>
              <a:t>Hãy</a:t>
            </a:r>
            <a:r>
              <a:rPr lang="en-US"/>
              <a:t> </a:t>
            </a:r>
            <a:r>
              <a:rPr lang="en-US" err="1"/>
              <a:t>tìm</a:t>
            </a:r>
            <a:r>
              <a:rPr lang="en-US"/>
              <a:t> </a:t>
            </a:r>
            <a:r>
              <a:rPr lang="en-US" err="1"/>
              <a:t>đáp</a:t>
            </a:r>
            <a:r>
              <a:rPr lang="en-US"/>
              <a:t> </a:t>
            </a:r>
            <a:r>
              <a:rPr lang="en-US" err="1"/>
              <a:t>ứng</a:t>
            </a:r>
            <a:r>
              <a:rPr lang="en-US"/>
              <a:t> </a:t>
            </a:r>
            <a:r>
              <a:rPr lang="en-US" err="1"/>
              <a:t>xung</a:t>
            </a:r>
            <a:r>
              <a:rPr lang="en-US"/>
              <a:t> h(n) </a:t>
            </a:r>
            <a:r>
              <a:rPr lang="en-US" err="1"/>
              <a:t>của</a:t>
            </a:r>
            <a:r>
              <a:rPr lang="en-US"/>
              <a:t> PTSP </a:t>
            </a:r>
            <a:r>
              <a:rPr lang="en-US" err="1"/>
              <a:t>đã</a:t>
            </a:r>
            <a:r>
              <a:rPr lang="en-US"/>
              <a:t> </a:t>
            </a:r>
            <a:r>
              <a:rPr lang="en-US" err="1"/>
              <a:t>mô</a:t>
            </a:r>
            <a:r>
              <a:rPr lang="en-US"/>
              <a:t> </a:t>
            </a:r>
            <a:r>
              <a:rPr lang="en-US" err="1"/>
              <a:t>tả</a:t>
            </a:r>
            <a:r>
              <a:rPr lang="en-US"/>
              <a:t> </a:t>
            </a:r>
            <a:r>
              <a:rPr lang="en-US" err="1"/>
              <a:t>với</a:t>
            </a:r>
            <a:r>
              <a:rPr lang="en-US"/>
              <a:t> </a:t>
            </a:r>
            <a:r>
              <a:rPr lang="en-US" err="1"/>
              <a:t>điều</a:t>
            </a:r>
            <a:r>
              <a:rPr lang="en-US"/>
              <a:t> </a:t>
            </a:r>
            <a:r>
              <a:rPr lang="en-US" err="1"/>
              <a:t>kiện</a:t>
            </a:r>
            <a:r>
              <a:rPr lang="en-US"/>
              <a:t>: y(-1) =0</a:t>
            </a:r>
            <a:endParaRPr lang="vi-VN"/>
          </a:p>
        </p:txBody>
      </p:sp>
    </p:spTree>
    <p:extLst>
      <p:ext uri="{BB962C8B-B14F-4D97-AF65-F5344CB8AC3E}">
        <p14:creationId xmlns:p14="http://schemas.microsoft.com/office/powerpoint/2010/main" val="268507754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1" name="Rectangle 5"/>
          <p:cNvSpPr>
            <a:spLocks noChangeArrowheads="1"/>
          </p:cNvSpPr>
          <p:nvPr/>
        </p:nvSpPr>
        <p:spPr bwMode="auto">
          <a:xfrm>
            <a:off x="1524001" y="2977634"/>
            <a:ext cx="184731" cy="36933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23554" name="Object 4"/>
          <p:cNvGraphicFramePr>
            <a:graphicFrameLocks noChangeAspect="1"/>
          </p:cNvGraphicFramePr>
          <p:nvPr/>
        </p:nvGraphicFramePr>
        <p:xfrm>
          <a:off x="6400800" y="1985964"/>
          <a:ext cx="3733800" cy="604837"/>
        </p:xfrm>
        <a:graphic>
          <a:graphicData uri="http://schemas.openxmlformats.org/presentationml/2006/ole">
            <mc:AlternateContent xmlns:mc="http://schemas.openxmlformats.org/markup-compatibility/2006">
              <mc:Choice xmlns:v="urn:schemas-microsoft-com:vml" Requires="v">
                <p:oleObj spid="_x0000_s72705" r:id="rId3" imgW="2706624" imgH="528828" progId="">
                  <p:embed/>
                </p:oleObj>
              </mc:Choice>
              <mc:Fallback>
                <p:oleObj r:id="rId3" imgW="2706624" imgH="528828" progId="">
                  <p:embed/>
                  <p:pic>
                    <p:nvPicPr>
                      <p:cNvPr id="235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985964"/>
                        <a:ext cx="3733800"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32"/>
          <p:cNvSpPr>
            <a:spLocks noChangeArrowheads="1"/>
          </p:cNvSpPr>
          <p:nvPr/>
        </p:nvSpPr>
        <p:spPr bwMode="auto">
          <a:xfrm>
            <a:off x="2133600" y="1828801"/>
            <a:ext cx="3276600" cy="581025"/>
          </a:xfrm>
          <a:prstGeom prst="rect">
            <a:avLst/>
          </a:prstGeom>
          <a:noFill/>
          <a:ln w="9525">
            <a:noFill/>
            <a:miter lim="800000"/>
            <a:headEnd/>
            <a:tailEnd/>
          </a:ln>
        </p:spPr>
        <p:txBody>
          <a:bodyPr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Thay</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a:t>
            </a:r>
            <a:r>
              <a:rPr kumimoji="0" lang="en-US" sz="1600" b="0" i="0" u="none" strike="noStrike" kern="1200" cap="none" spc="0" normalizeH="0" baseline="0" noProof="0" err="1">
                <a:ln>
                  <a:noFill/>
                </a:ln>
                <a:solidFill>
                  <a:prstClr val="black"/>
                </a:solidFill>
                <a:effectLst/>
                <a:uLnTx/>
                <a:uFillTx/>
                <a:latin typeface="Arial" charset="0"/>
                <a:ea typeface="+mn-ea"/>
                <a:cs typeface="Times New Roman" pitchFamily="18" charset="0"/>
              </a:rPr>
              <a:t>vào</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c</a:t>
            </a:r>
            <a:r>
              <a:rPr kumimoji="0" lang="en-US" sz="1600" b="0" i="0" u="none" strike="noStrike" kern="1200" cap="none" spc="0" normalizeH="0" baseline="0" noProof="0">
                <a:ln>
                  <a:noFill/>
                </a:ln>
                <a:solidFill>
                  <a:prstClr val="black"/>
                </a:solidFill>
                <a:effectLst/>
                <a:uLnTx/>
                <a:uFillTx/>
                <a:latin typeface="Arial" charset="0"/>
                <a:ea typeface="+mn-ea"/>
                <a:cs typeface="+mn-cs"/>
              </a:rPr>
              <a:t>ác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giá</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trị</a:t>
            </a:r>
            <a:r>
              <a:rPr kumimoji="0" lang="en-US" sz="1600" b="0" i="0" u="none" strike="noStrike" kern="1200" cap="none" spc="0" normalizeH="0" baseline="0" noProof="0">
                <a:ln>
                  <a:noFill/>
                </a:ln>
                <a:solidFill>
                  <a:prstClr val="black"/>
                </a:solidFill>
                <a:effectLst/>
                <a:uLnTx/>
                <a:uFillTx/>
                <a:latin typeface="Arial" charset="0"/>
                <a:ea typeface="+mn-ea"/>
                <a:cs typeface="+mn-cs"/>
              </a:rPr>
              <a:t> </a:t>
            </a:r>
            <a:r>
              <a:rPr kumimoji="0" lang="en-US" sz="1600" b="0" i="0" u="none" strike="noStrike" kern="1200" cap="none" spc="0" normalizeH="0" baseline="0" noProof="0" err="1">
                <a:ln>
                  <a:noFill/>
                </a:ln>
                <a:solidFill>
                  <a:prstClr val="black"/>
                </a:solidFill>
                <a:effectLst/>
                <a:uLnTx/>
                <a:uFillTx/>
                <a:latin typeface="Arial" charset="0"/>
                <a:ea typeface="+mn-ea"/>
                <a:cs typeface="+mn-cs"/>
              </a:rPr>
              <a:t>của</a:t>
            </a:r>
            <a:r>
              <a:rPr kumimoji="0" lang="en-US" sz="1600" b="0" i="0" u="none" strike="noStrike" kern="1200" cap="none" spc="0" normalizeH="0" baseline="0" noProof="0">
                <a:ln>
                  <a:noFill/>
                </a:ln>
                <a:solidFill>
                  <a:prstClr val="black"/>
                </a:solidFill>
                <a:effectLst/>
                <a:uLnTx/>
                <a:uFillTx/>
                <a:latin typeface="Arial" charset="0"/>
                <a:ea typeface="+mn-ea"/>
                <a:cs typeface="+mn-cs"/>
              </a:rPr>
              <a:t> n </a:t>
            </a:r>
          </a:p>
          <a:p>
            <a:pPr marL="0" marR="0" lvl="0" indent="457200" algn="just"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     n = 0:	</a:t>
            </a:r>
          </a:p>
        </p:txBody>
      </p:sp>
      <p:graphicFrame>
        <p:nvGraphicFramePr>
          <p:cNvPr id="23555" name="Object 31"/>
          <p:cNvGraphicFramePr>
            <a:graphicFrameLocks noChangeAspect="1"/>
          </p:cNvGraphicFramePr>
          <p:nvPr/>
        </p:nvGraphicFramePr>
        <p:xfrm>
          <a:off x="2971800" y="2332039"/>
          <a:ext cx="2590800" cy="338137"/>
        </p:xfrm>
        <a:graphic>
          <a:graphicData uri="http://schemas.openxmlformats.org/presentationml/2006/ole">
            <mc:AlternateContent xmlns:mc="http://schemas.openxmlformats.org/markup-compatibility/2006">
              <mc:Choice xmlns:v="urn:schemas-microsoft-com:vml" Requires="v">
                <p:oleObj spid="_x0000_s72706" name="Equation" r:id="rId5" imgW="1803400" imgH="254000" progId="Equation.DSMT4">
                  <p:embed/>
                </p:oleObj>
              </mc:Choice>
              <mc:Fallback>
                <p:oleObj name="Equation" r:id="rId5" imgW="1803400" imgH="254000" progId="Equation.DSMT4">
                  <p:embed/>
                  <p:pic>
                    <p:nvPicPr>
                      <p:cNvPr id="23555"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332039"/>
                        <a:ext cx="2590800"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3" name="Rectangle 33"/>
          <p:cNvSpPr>
            <a:spLocks noChangeArrowheads="1"/>
          </p:cNvSpPr>
          <p:nvPr/>
        </p:nvSpPr>
        <p:spPr bwMode="auto">
          <a:xfrm>
            <a:off x="2465388" y="2674939"/>
            <a:ext cx="3173412" cy="581025"/>
          </a:xfrm>
          <a:prstGeom prst="rect">
            <a:avLst/>
          </a:prstGeom>
          <a:noFill/>
          <a:ln w="9525">
            <a:noFill/>
            <a:miter lim="800000"/>
            <a:headEnd/>
            <a:tailEnd/>
          </a:ln>
        </p:spPr>
        <p:txBody>
          <a:bodyPr wrap="none"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Arial" charset="0"/>
                <a:ea typeface="+mn-ea"/>
                <a:cs typeface="Times New Roman" pitchFamily="18" charset="0"/>
              </a:rPr>
              <a:t>h</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(0) = 1   (Do h(-1)=y(-1)=0)</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just"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n = 1:	</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23556" name="Object 30"/>
          <p:cNvGraphicFramePr>
            <a:graphicFrameLocks noChangeAspect="1"/>
          </p:cNvGraphicFramePr>
          <p:nvPr/>
        </p:nvGraphicFramePr>
        <p:xfrm>
          <a:off x="2994026" y="3179764"/>
          <a:ext cx="2873375" cy="371475"/>
        </p:xfrm>
        <a:graphic>
          <a:graphicData uri="http://schemas.openxmlformats.org/presentationml/2006/ole">
            <mc:AlternateContent xmlns:mc="http://schemas.openxmlformats.org/markup-compatibility/2006">
              <mc:Choice xmlns:v="urn:schemas-microsoft-com:vml" Requires="v">
                <p:oleObj spid="_x0000_s72707" name="Equation" r:id="rId7" imgW="1815312" imgH="253890" progId="Equation.DSMT4">
                  <p:embed/>
                </p:oleObj>
              </mc:Choice>
              <mc:Fallback>
                <p:oleObj name="Equation" r:id="rId7" imgW="1815312" imgH="253890" progId="Equation.DSMT4">
                  <p:embed/>
                  <p:pic>
                    <p:nvPicPr>
                      <p:cNvPr id="23556"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026" y="3179764"/>
                        <a:ext cx="2873375"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4" name="Rectangle 34"/>
          <p:cNvSpPr>
            <a:spLocks noChangeArrowheads="1"/>
          </p:cNvSpPr>
          <p:nvPr/>
        </p:nvSpPr>
        <p:spPr bwMode="auto">
          <a:xfrm>
            <a:off x="2438400" y="3475039"/>
            <a:ext cx="2012950" cy="581025"/>
          </a:xfrm>
          <a:prstGeom prst="rect">
            <a:avLst/>
          </a:prstGeom>
          <a:noFill/>
          <a:ln w="9525">
            <a:noFill/>
            <a:miter lim="800000"/>
            <a:headEnd/>
            <a:tailEnd/>
          </a:ln>
        </p:spPr>
        <p:txBody>
          <a:bodyPr wrap="none"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Arial" charset="0"/>
                <a:ea typeface="+mn-ea"/>
                <a:cs typeface="Times New Roman" pitchFamily="18" charset="0"/>
              </a:rPr>
              <a:t>h</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(1) = A</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just"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n = 2:	</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23557" name="Object 29"/>
          <p:cNvGraphicFramePr>
            <a:graphicFrameLocks noChangeAspect="1"/>
          </p:cNvGraphicFramePr>
          <p:nvPr/>
        </p:nvGraphicFramePr>
        <p:xfrm>
          <a:off x="2895600" y="4008438"/>
          <a:ext cx="3048000" cy="381000"/>
        </p:xfrm>
        <a:graphic>
          <a:graphicData uri="http://schemas.openxmlformats.org/presentationml/2006/ole">
            <mc:AlternateContent xmlns:mc="http://schemas.openxmlformats.org/markup-compatibility/2006">
              <mc:Choice xmlns:v="urn:schemas-microsoft-com:vml" Requires="v">
                <p:oleObj spid="_x0000_s72708" name="Equation" r:id="rId9" imgW="1879600" imgH="254000" progId="Equation.DSMT4">
                  <p:embed/>
                </p:oleObj>
              </mc:Choice>
              <mc:Fallback>
                <p:oleObj name="Equation" r:id="rId9" imgW="1879600" imgH="254000" progId="Equation.DSMT4">
                  <p:embed/>
                  <p:pic>
                    <p:nvPicPr>
                      <p:cNvPr id="23557"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4008438"/>
                        <a:ext cx="3048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5" name="Rectangle 35"/>
          <p:cNvSpPr>
            <a:spLocks noChangeArrowheads="1"/>
          </p:cNvSpPr>
          <p:nvPr/>
        </p:nvSpPr>
        <p:spPr bwMode="auto">
          <a:xfrm>
            <a:off x="2406650" y="4341814"/>
            <a:ext cx="2012950" cy="581025"/>
          </a:xfrm>
          <a:prstGeom prst="rect">
            <a:avLst/>
          </a:prstGeom>
          <a:noFill/>
          <a:ln w="9525">
            <a:noFill/>
            <a:miter lim="800000"/>
            <a:headEnd/>
            <a:tailEnd/>
          </a:ln>
        </p:spPr>
        <p:txBody>
          <a:bodyPr wrap="none" anchor="ctr">
            <a:spAutoFit/>
          </a:bodyP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Arial" charset="0"/>
                <a:ea typeface="+mn-ea"/>
                <a:cs typeface="Times New Roman" pitchFamily="18" charset="0"/>
              </a:rPr>
              <a:t>h</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(2) = A</a:t>
            </a:r>
            <a:r>
              <a:rPr kumimoji="0" lang="en-US" sz="1600" b="0" i="0" u="none" strike="noStrike" kern="1200" cap="none" spc="0" normalizeH="0" baseline="30000" noProof="0">
                <a:ln>
                  <a:noFill/>
                </a:ln>
                <a:solidFill>
                  <a:prstClr val="black"/>
                </a:solidFill>
                <a:effectLst/>
                <a:uLnTx/>
                <a:uFillTx/>
                <a:latin typeface="Arial" charset="0"/>
                <a:ea typeface="+mn-ea"/>
                <a:cs typeface="Times New Roman" pitchFamily="18" charset="0"/>
              </a:rPr>
              <a:t>2</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just"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n = 3:	</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23558" name="Object 28"/>
          <p:cNvGraphicFramePr>
            <a:graphicFrameLocks noChangeAspect="1"/>
          </p:cNvGraphicFramePr>
          <p:nvPr/>
        </p:nvGraphicFramePr>
        <p:xfrm>
          <a:off x="2895600" y="4846638"/>
          <a:ext cx="2590800" cy="419100"/>
        </p:xfrm>
        <a:graphic>
          <a:graphicData uri="http://schemas.openxmlformats.org/presentationml/2006/ole">
            <mc:AlternateContent xmlns:mc="http://schemas.openxmlformats.org/markup-compatibility/2006">
              <mc:Choice xmlns:v="urn:schemas-microsoft-com:vml" Requires="v">
                <p:oleObj spid="_x0000_s72709" name="Equation" r:id="rId11" imgW="1954951" imgH="253890" progId="Equation.DSMT4">
                  <p:embed/>
                </p:oleObj>
              </mc:Choice>
              <mc:Fallback>
                <p:oleObj name="Equation" r:id="rId11" imgW="1954951" imgH="253890" progId="Equation.DSMT4">
                  <p:embed/>
                  <p:pic>
                    <p:nvPicPr>
                      <p:cNvPr id="23558"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4846638"/>
                        <a:ext cx="25908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6" name="Rectangle 36"/>
          <p:cNvSpPr>
            <a:spLocks noChangeArrowheads="1"/>
          </p:cNvSpPr>
          <p:nvPr/>
        </p:nvSpPr>
        <p:spPr bwMode="auto">
          <a:xfrm>
            <a:off x="2438400" y="5262991"/>
            <a:ext cx="2555508" cy="830997"/>
          </a:xfrm>
          <a:prstGeom prst="rect">
            <a:avLst/>
          </a:prstGeom>
          <a:noFill/>
          <a:ln w="9525">
            <a:noFill/>
            <a:miter lim="800000"/>
            <a:headEnd/>
            <a:tailEnd/>
          </a:ln>
        </p:spPr>
        <p:txBody>
          <a:bodyPr wrap="none" anchor="ctr">
            <a:spAutoFit/>
          </a:bodyPr>
          <a:lstStyle/>
          <a:p>
            <a:pPr marL="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Arial" charset="0"/>
                <a:ea typeface="+mn-ea"/>
                <a:cs typeface="Times New Roman" pitchFamily="18" charset="0"/>
              </a:rPr>
              <a:t>h</a:t>
            </a: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(3) = A</a:t>
            </a:r>
            <a:r>
              <a:rPr kumimoji="0" lang="en-US" sz="1600" b="0" i="0" u="none" strike="noStrike" kern="1200" cap="none" spc="0" normalizeH="0" baseline="30000" noProof="0">
                <a:ln>
                  <a:noFill/>
                </a:ln>
                <a:solidFill>
                  <a:prstClr val="black"/>
                </a:solidFill>
                <a:effectLst/>
                <a:uLnTx/>
                <a:uFillTx/>
                <a:latin typeface="Arial" charset="0"/>
                <a:ea typeface="+mn-ea"/>
                <a:cs typeface="Times New Roman" pitchFamily="18" charset="0"/>
              </a:rPr>
              <a:t>3</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a:p>
            <a:pPr marL="0" marR="0" lvl="0" indent="457200" algn="l" defTabSz="914400" rtl="0" eaLnBrk="0"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charset="0"/>
                <a:ea typeface="+mn-ea"/>
                <a:cs typeface="Times New Roman" pitchFamily="18" charset="0"/>
              </a:rPr>
              <a:t>Cứ thế tiếp tục ta có:</a:t>
            </a:r>
            <a:endParaRPr kumimoji="0" lang="en-US" sz="1600" b="0" i="0" u="none" strike="noStrike" kern="1200" cap="none" spc="0" normalizeH="0" baseline="0" noProof="0">
              <a:ln>
                <a:noFill/>
              </a:ln>
              <a:solidFill>
                <a:prstClr val="black"/>
              </a:solidFill>
              <a:effectLst/>
              <a:uLnTx/>
              <a:uFillTx/>
              <a:latin typeface="Arial" charset="0"/>
              <a:ea typeface="+mn-ea"/>
              <a:cs typeface="+mn-cs"/>
            </a:endParaRPr>
          </a:p>
        </p:txBody>
      </p:sp>
      <p:graphicFrame>
        <p:nvGraphicFramePr>
          <p:cNvPr id="23559" name="Object 27"/>
          <p:cNvGraphicFramePr>
            <a:graphicFrameLocks noChangeAspect="1"/>
          </p:cNvGraphicFramePr>
          <p:nvPr/>
        </p:nvGraphicFramePr>
        <p:xfrm>
          <a:off x="5791200" y="5410200"/>
          <a:ext cx="2590800" cy="831850"/>
        </p:xfrm>
        <a:graphic>
          <a:graphicData uri="http://schemas.openxmlformats.org/presentationml/2006/ole">
            <mc:AlternateContent xmlns:mc="http://schemas.openxmlformats.org/markup-compatibility/2006">
              <mc:Choice xmlns:v="urn:schemas-microsoft-com:vml" Requires="v">
                <p:oleObj spid="_x0000_s72710" name="Equation" r:id="rId13" imgW="1384300" imgH="482600" progId="Equation.DSMT4">
                  <p:embed/>
                </p:oleObj>
              </mc:Choice>
              <mc:Fallback>
                <p:oleObj name="Equation" r:id="rId13" imgW="1384300" imgH="482600" progId="Equation.DSMT4">
                  <p:embed/>
                  <p:pic>
                    <p:nvPicPr>
                      <p:cNvPr id="23559"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1200" y="5410200"/>
                        <a:ext cx="25908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Content Placeholder 14"/>
          <p:cNvSpPr>
            <a:spLocks noGrp="1"/>
          </p:cNvSpPr>
          <p:nvPr>
            <p:ph idx="1"/>
          </p:nvPr>
        </p:nvSpPr>
        <p:spPr>
          <a:xfrm>
            <a:off x="1981200" y="304801"/>
            <a:ext cx="8229600" cy="4297363"/>
          </a:xfrm>
        </p:spPr>
        <p:txBody>
          <a:bodyPr/>
          <a:lstStyle/>
          <a:p>
            <a:pPr>
              <a:buNone/>
            </a:pPr>
            <a:endParaRPr lang="en-US"/>
          </a:p>
          <a:p>
            <a:pPr>
              <a:buNone/>
            </a:pPr>
            <a:endParaRPr lang="en-US"/>
          </a:p>
          <a:p>
            <a:pPr>
              <a:buNone/>
            </a:pPr>
            <a:endParaRPr lang="en-US"/>
          </a:p>
          <a:p>
            <a:pPr>
              <a:buNone/>
            </a:pPr>
            <a:endParaRPr lang="vi-VN"/>
          </a:p>
        </p:txBody>
      </p:sp>
    </p:spTree>
    <p:extLst>
      <p:ext uri="{BB962C8B-B14F-4D97-AF65-F5344CB8AC3E}">
        <p14:creationId xmlns:p14="http://schemas.microsoft.com/office/powerpoint/2010/main" val="58384961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r>
              <a:rPr lang="en-US" err="1"/>
              <a:t>Phương</a:t>
            </a:r>
            <a:r>
              <a:rPr lang="en-US"/>
              <a:t> </a:t>
            </a:r>
            <a:r>
              <a:rPr lang="en-US" err="1"/>
              <a:t>pháp</a:t>
            </a:r>
            <a:r>
              <a:rPr lang="en-US"/>
              <a:t> </a:t>
            </a:r>
            <a:r>
              <a:rPr lang="en-US" err="1"/>
              <a:t>tìm</a:t>
            </a:r>
            <a:r>
              <a:rPr lang="en-US"/>
              <a:t> </a:t>
            </a:r>
            <a:r>
              <a:rPr lang="en-US" err="1"/>
              <a:t>nghiệm</a:t>
            </a:r>
            <a:r>
              <a:rPr lang="en-US"/>
              <a:t> </a:t>
            </a:r>
            <a:r>
              <a:rPr lang="en-US" err="1"/>
              <a:t>tổng</a:t>
            </a:r>
            <a:r>
              <a:rPr lang="en-US"/>
              <a:t> </a:t>
            </a:r>
            <a:r>
              <a:rPr lang="en-US" err="1"/>
              <a:t>quát</a:t>
            </a:r>
            <a:r>
              <a:rPr lang="en-US"/>
              <a:t>:</a:t>
            </a:r>
          </a:p>
          <a:p>
            <a:pPr>
              <a:buNone/>
            </a:pPr>
            <a:r>
              <a:rPr lang="en-US"/>
              <a:t>	- </a:t>
            </a:r>
            <a:r>
              <a:rPr lang="en-US" err="1"/>
              <a:t>Phương</a:t>
            </a:r>
            <a:r>
              <a:rPr lang="en-US"/>
              <a:t> </a:t>
            </a:r>
            <a:r>
              <a:rPr lang="en-US" err="1"/>
              <a:t>pháp</a:t>
            </a:r>
            <a:r>
              <a:rPr lang="en-US"/>
              <a:t> </a:t>
            </a:r>
            <a:r>
              <a:rPr lang="en-US" err="1"/>
              <a:t>tìm</a:t>
            </a:r>
            <a:r>
              <a:rPr lang="en-US"/>
              <a:t> </a:t>
            </a:r>
            <a:r>
              <a:rPr lang="en-US" err="1"/>
              <a:t>nghiệm</a:t>
            </a:r>
            <a:r>
              <a:rPr lang="en-US"/>
              <a:t> </a:t>
            </a:r>
            <a:r>
              <a:rPr lang="en-US" err="1"/>
              <a:t>tổng</a:t>
            </a:r>
            <a:r>
              <a:rPr lang="en-US"/>
              <a:t> </a:t>
            </a:r>
            <a:r>
              <a:rPr lang="en-US" err="1"/>
              <a:t>quát</a:t>
            </a:r>
            <a:r>
              <a:rPr lang="en-US"/>
              <a:t> </a:t>
            </a:r>
            <a:r>
              <a:rPr lang="en-US" err="1"/>
              <a:t>của</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tuyến</a:t>
            </a:r>
            <a:r>
              <a:rPr lang="en-US"/>
              <a:t> tính </a:t>
            </a:r>
            <a:r>
              <a:rPr lang="en-US" err="1"/>
              <a:t>hệ</a:t>
            </a:r>
            <a:r>
              <a:rPr lang="en-US"/>
              <a:t> </a:t>
            </a:r>
            <a:r>
              <a:rPr lang="en-US" err="1"/>
              <a:t>số</a:t>
            </a:r>
            <a:r>
              <a:rPr lang="en-US"/>
              <a:t> </a:t>
            </a:r>
            <a:r>
              <a:rPr lang="en-US" err="1"/>
              <a:t>hằng</a:t>
            </a:r>
            <a:r>
              <a:rPr lang="en-US"/>
              <a:t> </a:t>
            </a:r>
            <a:r>
              <a:rPr lang="en-US" err="1"/>
              <a:t>gồm</a:t>
            </a:r>
            <a:r>
              <a:rPr lang="en-US"/>
              <a:t> các </a:t>
            </a:r>
            <a:r>
              <a:rPr lang="en-US" err="1"/>
              <a:t>bước</a:t>
            </a:r>
            <a:r>
              <a:rPr lang="en-US"/>
              <a:t> </a:t>
            </a:r>
            <a:r>
              <a:rPr lang="en-US" err="1"/>
              <a:t>sau</a:t>
            </a:r>
            <a:r>
              <a:rPr lang="en-US"/>
              <a:t> </a:t>
            </a:r>
            <a:r>
              <a:rPr lang="en-US" err="1"/>
              <a:t>đây</a:t>
            </a:r>
            <a:r>
              <a:rPr lang="en-US"/>
              <a:t>:</a:t>
            </a:r>
            <a:endParaRPr lang="vi-VN"/>
          </a:p>
          <a:p>
            <a:pPr>
              <a:buNone/>
            </a:pPr>
            <a:r>
              <a:rPr lang="pt-BR"/>
              <a:t>	- Ta có: 	y(n) = y</a:t>
            </a:r>
            <a:r>
              <a:rPr lang="pt-BR" baseline="-25000"/>
              <a:t>0</a:t>
            </a:r>
            <a:r>
              <a:rPr lang="pt-BR"/>
              <a:t>(n) +y</a:t>
            </a:r>
            <a:r>
              <a:rPr lang="pt-BR" baseline="-25000"/>
              <a:t>p</a:t>
            </a:r>
            <a:r>
              <a:rPr lang="pt-BR"/>
              <a:t>(n)</a:t>
            </a:r>
            <a:endParaRPr lang="vi-VN"/>
          </a:p>
          <a:p>
            <a:pPr>
              <a:buNone/>
            </a:pPr>
            <a:r>
              <a:rPr lang="pt-BR"/>
              <a:t>	- Trong đó: 	y(n): nghiệm tổng quát của phương trình sai phân.</a:t>
            </a:r>
            <a:endParaRPr lang="vi-VN"/>
          </a:p>
          <a:p>
            <a:pPr>
              <a:buNone/>
            </a:pPr>
            <a:r>
              <a:rPr lang="pt-BR"/>
              <a:t>			y</a:t>
            </a:r>
            <a:r>
              <a:rPr lang="pt-BR" baseline="-25000"/>
              <a:t>0</a:t>
            </a:r>
            <a:r>
              <a:rPr lang="pt-BR"/>
              <a:t>(n): nghiệm của phương trình sai phân thuần nhất khi x(n) = 0.</a:t>
            </a:r>
            <a:endParaRPr lang="vi-VN"/>
          </a:p>
          <a:p>
            <a:pPr>
              <a:buNone/>
            </a:pPr>
            <a:r>
              <a:rPr lang="pt-BR"/>
              <a:t>			y</a:t>
            </a:r>
            <a:r>
              <a:rPr lang="pt-BR" baseline="-25000"/>
              <a:t>p</a:t>
            </a:r>
            <a:r>
              <a:rPr lang="pt-BR"/>
              <a:t>(n): nghiệm riêng của phương trình sai phân với đầu vào x(n) </a:t>
            </a:r>
            <a:r>
              <a:rPr lang="pt-BR">
                <a:sym typeface="Symbol"/>
              </a:rPr>
              <a:t></a:t>
            </a:r>
            <a:r>
              <a:rPr lang="en-US"/>
              <a:t> </a:t>
            </a:r>
            <a:r>
              <a:rPr lang="pt-BR"/>
              <a:t>0.</a:t>
            </a:r>
            <a:endParaRPr lang="vi-VN"/>
          </a:p>
          <a:p>
            <a:pPr>
              <a:buNone/>
            </a:pPr>
            <a:r>
              <a:rPr lang="en-US"/>
              <a:t>	+ </a:t>
            </a:r>
            <a:r>
              <a:rPr lang="en-US" err="1"/>
              <a:t>Bước</a:t>
            </a:r>
            <a:r>
              <a:rPr lang="en-US"/>
              <a:t> 1: </a:t>
            </a:r>
            <a:r>
              <a:rPr lang="en-US" err="1"/>
              <a:t>Tìm</a:t>
            </a:r>
            <a:r>
              <a:rPr lang="en-US"/>
              <a:t> y</a:t>
            </a:r>
            <a:r>
              <a:rPr lang="en-US" baseline="-25000"/>
              <a:t>0</a:t>
            </a:r>
            <a:r>
              <a:rPr lang="en-US"/>
              <a:t>(n)</a:t>
            </a:r>
            <a:endParaRPr lang="vi-VN"/>
          </a:p>
          <a:p>
            <a:pPr lvl="0">
              <a:buNone/>
            </a:pPr>
            <a:r>
              <a:rPr lang="en-US"/>
              <a:t>	- y</a:t>
            </a:r>
            <a:r>
              <a:rPr lang="en-US" baseline="-25000"/>
              <a:t>0</a:t>
            </a:r>
            <a:r>
              <a:rPr lang="en-US"/>
              <a:t>(n) </a:t>
            </a:r>
            <a:r>
              <a:rPr lang="en-US" err="1"/>
              <a:t>là</a:t>
            </a:r>
            <a:r>
              <a:rPr lang="en-US"/>
              <a:t> </a:t>
            </a:r>
            <a:r>
              <a:rPr lang="en-US" err="1"/>
              <a:t>nghiệm</a:t>
            </a:r>
            <a:r>
              <a:rPr lang="en-US"/>
              <a:t> </a:t>
            </a:r>
            <a:r>
              <a:rPr lang="en-US" err="1"/>
              <a:t>của</a:t>
            </a:r>
            <a:r>
              <a:rPr lang="en-US"/>
              <a:t> </a:t>
            </a:r>
            <a:r>
              <a:rPr lang="en-US" err="1"/>
              <a:t>phương</a:t>
            </a:r>
            <a:r>
              <a:rPr lang="en-US"/>
              <a:t> </a:t>
            </a:r>
            <a:r>
              <a:rPr lang="en-US" err="1"/>
              <a:t>trình</a:t>
            </a:r>
            <a:r>
              <a:rPr lang="en-US"/>
              <a:t> </a:t>
            </a:r>
            <a:r>
              <a:rPr lang="en-US" err="1"/>
              <a:t>thuần</a:t>
            </a:r>
            <a:r>
              <a:rPr lang="en-US"/>
              <a:t> </a:t>
            </a:r>
            <a:r>
              <a:rPr lang="en-US" err="1"/>
              <a:t>nhất</a:t>
            </a:r>
            <a:r>
              <a:rPr lang="en-US"/>
              <a:t>.</a:t>
            </a:r>
            <a:endParaRPr lang="vi-VN"/>
          </a:p>
          <a:p>
            <a:pPr lvl="0">
              <a:buNone/>
            </a:pPr>
            <a:r>
              <a:rPr lang="en-US"/>
              <a:t>	- </a:t>
            </a:r>
            <a:r>
              <a:rPr lang="en-US" err="1"/>
              <a:t>Phương</a:t>
            </a:r>
            <a:r>
              <a:rPr lang="en-US"/>
              <a:t> </a:t>
            </a:r>
            <a:r>
              <a:rPr lang="en-US" err="1"/>
              <a:t>trình</a:t>
            </a:r>
            <a:r>
              <a:rPr lang="en-US"/>
              <a:t> </a:t>
            </a:r>
            <a:r>
              <a:rPr lang="en-US" err="1"/>
              <a:t>thuần</a:t>
            </a:r>
            <a:r>
              <a:rPr lang="en-US"/>
              <a:t> </a:t>
            </a:r>
            <a:r>
              <a:rPr lang="en-US" err="1"/>
              <a:t>nhất</a:t>
            </a:r>
            <a:r>
              <a:rPr lang="en-US"/>
              <a:t> </a:t>
            </a:r>
            <a:r>
              <a:rPr lang="en-US" err="1"/>
              <a:t>là</a:t>
            </a:r>
            <a:r>
              <a:rPr lang="en-US"/>
              <a:t> </a:t>
            </a:r>
            <a:r>
              <a:rPr lang="en-US" err="1"/>
              <a:t>phương</a:t>
            </a:r>
            <a:r>
              <a:rPr lang="en-US"/>
              <a:t> </a:t>
            </a:r>
            <a:r>
              <a:rPr lang="en-US" err="1"/>
              <a:t>trình</a:t>
            </a:r>
            <a:r>
              <a:rPr lang="en-US"/>
              <a:t> </a:t>
            </a:r>
            <a:r>
              <a:rPr lang="en-US" err="1"/>
              <a:t>sai</a:t>
            </a:r>
            <a:r>
              <a:rPr lang="en-US"/>
              <a:t> </a:t>
            </a:r>
            <a:r>
              <a:rPr lang="en-US" err="1"/>
              <a:t>phân</a:t>
            </a:r>
            <a:r>
              <a:rPr lang="en-US"/>
              <a:t> </a:t>
            </a:r>
            <a:r>
              <a:rPr lang="en-US" err="1"/>
              <a:t>mà</a:t>
            </a:r>
            <a:r>
              <a:rPr lang="en-US"/>
              <a:t> </a:t>
            </a:r>
            <a:r>
              <a:rPr lang="en-US" err="1"/>
              <a:t>đầu</a:t>
            </a:r>
            <a:r>
              <a:rPr lang="en-US"/>
              <a:t> </a:t>
            </a:r>
            <a:r>
              <a:rPr lang="en-US" err="1"/>
              <a:t>vào</a:t>
            </a:r>
            <a:r>
              <a:rPr lang="en-US"/>
              <a:t> x(n) = 0. </a:t>
            </a:r>
            <a:r>
              <a:rPr lang="en-US" err="1"/>
              <a:t>Có</a:t>
            </a:r>
            <a:r>
              <a:rPr lang="en-US"/>
              <a:t> </a:t>
            </a:r>
            <a:r>
              <a:rPr lang="en-US" err="1"/>
              <a:t>dạng</a:t>
            </a:r>
            <a:r>
              <a:rPr lang="en-US"/>
              <a:t> </a:t>
            </a:r>
            <a:r>
              <a:rPr lang="en-US" err="1"/>
              <a:t>sau</a:t>
            </a:r>
            <a:r>
              <a:rPr lang="en-US"/>
              <a:t>:</a:t>
            </a:r>
          </a:p>
          <a:p>
            <a:pPr lvl="0">
              <a:buNone/>
            </a:pPr>
            <a:r>
              <a:rPr lang="en-US"/>
              <a:t>								</a:t>
            </a:r>
          </a:p>
          <a:p>
            <a:pPr lvl="0">
              <a:buNone/>
            </a:pPr>
            <a:r>
              <a:rPr lang="en-US"/>
              <a:t>											(1.4.2)</a:t>
            </a:r>
          </a:p>
          <a:p>
            <a:pPr lvl="0">
              <a:buNone/>
            </a:pPr>
            <a:endParaRPr lang="en-US"/>
          </a:p>
          <a:p>
            <a:pPr lvl="0">
              <a:buNone/>
            </a:pPr>
            <a:endParaRPr lang="vi-VN"/>
          </a:p>
          <a:p>
            <a:pPr>
              <a:buNone/>
            </a:pPr>
            <a:endParaRPr lang="vi-VN"/>
          </a:p>
        </p:txBody>
      </p:sp>
      <p:sp>
        <p:nvSpPr>
          <p:cNvPr id="6144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1441" name="Object 1"/>
          <p:cNvGraphicFramePr>
            <a:graphicFrameLocks noChangeAspect="1"/>
          </p:cNvGraphicFramePr>
          <p:nvPr/>
        </p:nvGraphicFramePr>
        <p:xfrm>
          <a:off x="3015342" y="4495801"/>
          <a:ext cx="2895600" cy="990600"/>
        </p:xfrm>
        <a:graphic>
          <a:graphicData uri="http://schemas.openxmlformats.org/presentationml/2006/ole">
            <mc:AlternateContent xmlns:mc="http://schemas.openxmlformats.org/markup-compatibility/2006">
              <mc:Choice xmlns:v="urn:schemas-microsoft-com:vml" Requires="v">
                <p:oleObj spid="_x0000_s73729" name="Equation" r:id="rId3" imgW="1079032" imgH="431613" progId="Equation.DSMT4">
                  <p:embed/>
                </p:oleObj>
              </mc:Choice>
              <mc:Fallback>
                <p:oleObj name="Equation" r:id="rId3" imgW="1079032" imgH="431613" progId="Equation.DSMT4">
                  <p:embed/>
                  <p:pic>
                    <p:nvPicPr>
                      <p:cNvPr id="61441"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342" y="4495801"/>
                        <a:ext cx="2895600" cy="990600"/>
                      </a:xfrm>
                      <a:prstGeom prst="rect">
                        <a:avLst/>
                      </a:prstGeom>
                      <a:noFill/>
                    </p:spPr>
                  </p:pic>
                </p:oleObj>
              </mc:Fallback>
            </mc:AlternateContent>
          </a:graphicData>
        </a:graphic>
      </p:graphicFrame>
      <p:graphicFrame>
        <p:nvGraphicFramePr>
          <p:cNvPr id="5" name="Object 2"/>
          <p:cNvGraphicFramePr>
            <a:graphicFrameLocks noChangeAspect="1"/>
          </p:cNvGraphicFramePr>
          <p:nvPr/>
        </p:nvGraphicFramePr>
        <p:xfrm>
          <a:off x="2654300" y="5581650"/>
          <a:ext cx="6269038" cy="428625"/>
        </p:xfrm>
        <a:graphic>
          <a:graphicData uri="http://schemas.openxmlformats.org/presentationml/2006/ole">
            <mc:AlternateContent xmlns:mc="http://schemas.openxmlformats.org/markup-compatibility/2006">
              <mc:Choice xmlns:v="urn:schemas-microsoft-com:vml" Requires="v">
                <p:oleObj spid="_x0000_s73730" name="Equation" r:id="rId5" imgW="3377880" imgH="228600" progId="Equation.DSMT4">
                  <p:embed/>
                </p:oleObj>
              </mc:Choice>
              <mc:Fallback>
                <p:oleObj name="Equation" r:id="rId5" imgW="3377880" imgH="228600" progId="Equation.DSMT4">
                  <p:embed/>
                  <p:pic>
                    <p:nvPicPr>
                      <p:cNvPr id="5" name="Object 2"/>
                      <p:cNvPicPr>
                        <a:picLocks noChangeAspect="1" noChangeArrowheads="1"/>
                      </p:cNvPicPr>
                      <p:nvPr/>
                    </p:nvPicPr>
                    <p:blipFill>
                      <a:blip r:embed="rId6"/>
                      <a:srcRect/>
                      <a:stretch>
                        <a:fillRect/>
                      </a:stretch>
                    </p:blipFill>
                    <p:spPr bwMode="auto">
                      <a:xfrm>
                        <a:off x="2654300" y="5581650"/>
                        <a:ext cx="6269038"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6540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10"/>
          <p:cNvSpPr>
            <a:spLocks noChangeArrowheads="1"/>
          </p:cNvSpPr>
          <p:nvPr/>
        </p:nvSpPr>
        <p:spPr bwMode="auto">
          <a:xfrm>
            <a:off x="226423" y="1497379"/>
            <a:ext cx="5826595" cy="1200329"/>
          </a:xfrm>
          <a:prstGeom prst="rect">
            <a:avLst/>
          </a:prstGeom>
          <a:noFill/>
          <a:ln w="12700" cap="sq">
            <a:noFill/>
            <a:miter lim="800000"/>
            <a:headEnd type="none" w="sm" len="sm"/>
            <a:tailEnd type="none" w="sm" len="sm"/>
          </a:ln>
        </p:spPr>
        <p:txBody>
          <a:bodyPr wrap="none" anchor="ct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lphaLcPeriod"/>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Bậc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1, a</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-2, a</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2</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-3, b</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=2</a:t>
            </a:r>
          </a:p>
        </p:txBody>
      </p:sp>
      <p:sp>
        <p:nvSpPr>
          <p:cNvPr id="146447" name="Rectangle 34"/>
          <p:cNvSpPr>
            <a:spLocks noChangeArrowheads="1"/>
          </p:cNvSpPr>
          <p:nvPr/>
        </p:nvSpPr>
        <p:spPr bwMode="auto">
          <a:xfrm>
            <a:off x="226423" y="2822575"/>
            <a:ext cx="5778500" cy="461963"/>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a:t>
            </a:r>
            <a:r>
              <a:rPr kumimoji="0" lang="en-US" sz="2400" b="0" i="0"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2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 - 2</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 - 3 = 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146449" name="Rectangle 36"/>
          <p:cNvSpPr>
            <a:spLocks noChangeArrowheads="1"/>
          </p:cNvSpPr>
          <p:nvPr/>
        </p:nvSpPr>
        <p:spPr bwMode="auto">
          <a:xfrm>
            <a:off x="5630702" y="2822575"/>
            <a:ext cx="3173413"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146445" name="Rectangle 40"/>
          <p:cNvSpPr>
            <a:spLocks noChangeArrowheads="1"/>
          </p:cNvSpPr>
          <p:nvPr/>
        </p:nvSpPr>
        <p:spPr bwMode="auto">
          <a:xfrm>
            <a:off x="226423" y="4002718"/>
            <a:ext cx="4095993"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Calibri"/>
                <a:ea typeface="+mn-ea"/>
                <a:cs typeface="+mn-cs"/>
              </a:rPr>
              <a:t> </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a:t>
            </a:r>
            <a:r>
              <a:rPr kumimoji="0" lang="pt-BR" sz="2400" b="0" i="0" u="none" strike="noStrike" kern="1200" cap="none" spc="0" normalizeH="0" baseline="0" noProof="0">
                <a:ln>
                  <a:noFill/>
                </a:ln>
                <a:solidFill>
                  <a:prstClr val="black"/>
                </a:solidFill>
                <a:effectLst/>
                <a:uLnTx/>
                <a:uFillTx/>
                <a:latin typeface="Calibri"/>
                <a:ea typeface="+mn-ea"/>
                <a:cs typeface="+mn-cs"/>
              </a:rPr>
              <a:t> </a:t>
            </a:r>
            <a:r>
              <a:rPr kumimoji="0" lang="pt-B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Nghiệm thuần nhất là : y</a:t>
            </a:r>
            <a:r>
              <a:rPr kumimoji="0" lang="pt-BR"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pt-B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9" name="Object 8"/>
          <p:cNvGraphicFramePr>
            <a:graphicFrameLocks noChangeAspect="1"/>
          </p:cNvGraphicFramePr>
          <p:nvPr/>
        </p:nvGraphicFramePr>
        <p:xfrm>
          <a:off x="2279468" y="4636248"/>
          <a:ext cx="2697162" cy="469900"/>
        </p:xfrm>
        <a:graphic>
          <a:graphicData uri="http://schemas.openxmlformats.org/presentationml/2006/ole">
            <mc:AlternateContent xmlns:mc="http://schemas.openxmlformats.org/markup-compatibility/2006">
              <mc:Choice xmlns:v="urn:schemas-microsoft-com:vml" Requires="v">
                <p:oleObj spid="_x0000_s74753" name="Equation" r:id="rId4" imgW="1498320" imgH="241200" progId="Equation.DSMT4">
                  <p:embed/>
                </p:oleObj>
              </mc:Choice>
              <mc:Fallback>
                <p:oleObj name="Equation" r:id="rId4" imgW="1498320" imgH="241200" progId="Equation.DSMT4">
                  <p:embed/>
                  <p:pic>
                    <p:nvPicPr>
                      <p:cNvPr id="9" name="Object 8"/>
                      <p:cNvPicPr/>
                      <p:nvPr/>
                    </p:nvPicPr>
                    <p:blipFill>
                      <a:blip r:embed="rId5"/>
                      <a:stretch>
                        <a:fillRect/>
                      </a:stretch>
                    </p:blipFill>
                    <p:spPr>
                      <a:xfrm>
                        <a:off x="2279468" y="4636248"/>
                        <a:ext cx="2697162" cy="469900"/>
                      </a:xfrm>
                      <a:prstGeom prst="rect">
                        <a:avLst/>
                      </a:prstGeom>
                    </p:spPr>
                  </p:pic>
                </p:oleObj>
              </mc:Fallback>
            </mc:AlternateContent>
          </a:graphicData>
        </a:graphic>
      </p:graphicFrame>
      <p:sp>
        <p:nvSpPr>
          <p:cNvPr id="2" name="TextBox 1"/>
          <p:cNvSpPr txBox="1"/>
          <p:nvPr/>
        </p:nvSpPr>
        <p:spPr>
          <a:xfrm>
            <a:off x="226423" y="14118"/>
            <a:ext cx="930075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Cho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LTI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PTSP TT HSH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y(n) – 2y(n-1) – 3y(n-2)= 2x(n)</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số</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Viết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đặc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trưng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Tìm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t>
            </a:r>
          </a:p>
        </p:txBody>
      </p:sp>
      <p:sp>
        <p:nvSpPr>
          <p:cNvPr id="6" name="TextBox 5"/>
          <p:cNvSpPr txBox="1"/>
          <p:nvPr/>
        </p:nvSpPr>
        <p:spPr>
          <a:xfrm flipH="1">
            <a:off x="2279468" y="3409406"/>
            <a:ext cx="24580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a:t>
            </a:r>
            <a:r>
              <a:rPr kumimoji="0" lang="en-US" sz="18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1</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 = -1, </a:t>
            </a:r>
            <a:r>
              <a:rPr kumimoji="0" lang="en-US" sz="18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2</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 = 3 </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4395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64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64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p:bldP spid="146447" grpId="0"/>
      <p:bldP spid="146449" grpId="0"/>
      <p:bldP spid="146445" grpId="0"/>
      <p:bldP spid="2"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lstStyle/>
          <a:p>
            <a:pPr lvl="0">
              <a:buNone/>
            </a:pPr>
            <a:r>
              <a:rPr lang="en-US"/>
              <a:t>	- Ta </a:t>
            </a:r>
            <a:r>
              <a:rPr lang="en-US" err="1"/>
              <a:t>thường</a:t>
            </a:r>
            <a:r>
              <a:rPr lang="en-US"/>
              <a:t> </a:t>
            </a:r>
            <a:r>
              <a:rPr lang="en-US" err="1"/>
              <a:t>tìm</a:t>
            </a:r>
            <a:r>
              <a:rPr lang="en-US"/>
              <a:t> </a:t>
            </a:r>
            <a:r>
              <a:rPr lang="en-US" err="1"/>
              <a:t>nghiệm</a:t>
            </a:r>
            <a:r>
              <a:rPr lang="en-US"/>
              <a:t> </a:t>
            </a:r>
            <a:r>
              <a:rPr lang="en-US" err="1"/>
              <a:t>của</a:t>
            </a:r>
            <a:r>
              <a:rPr lang="en-US"/>
              <a:t> </a:t>
            </a:r>
            <a:r>
              <a:rPr lang="en-US" err="1"/>
              <a:t>phương</a:t>
            </a:r>
            <a:r>
              <a:rPr lang="en-US"/>
              <a:t> </a:t>
            </a:r>
            <a:r>
              <a:rPr lang="en-US" err="1"/>
              <a:t>trình</a:t>
            </a:r>
            <a:r>
              <a:rPr lang="en-US"/>
              <a:t> </a:t>
            </a:r>
            <a:r>
              <a:rPr lang="en-US" err="1"/>
              <a:t>thuần</a:t>
            </a:r>
            <a:r>
              <a:rPr lang="en-US"/>
              <a:t> </a:t>
            </a:r>
            <a:r>
              <a:rPr lang="en-US" err="1"/>
              <a:t>nhất</a:t>
            </a:r>
            <a:r>
              <a:rPr lang="en-US"/>
              <a:t> </a:t>
            </a:r>
            <a:r>
              <a:rPr lang="en-US" err="1"/>
              <a:t>dưới</a:t>
            </a:r>
            <a:r>
              <a:rPr lang="en-US"/>
              <a:t> </a:t>
            </a:r>
            <a:r>
              <a:rPr lang="en-US" err="1"/>
              <a:t>dạng</a:t>
            </a:r>
            <a:r>
              <a:rPr lang="en-US"/>
              <a:t> </a:t>
            </a:r>
            <a:r>
              <a:rPr lang="en-US" err="1"/>
              <a:t>mũ</a:t>
            </a:r>
            <a:r>
              <a:rPr lang="en-US"/>
              <a:t> </a:t>
            </a:r>
          </a:p>
          <a:p>
            <a:pPr lvl="0">
              <a:buNone/>
            </a:pPr>
            <a:r>
              <a:rPr lang="en-US"/>
              <a:t>	</a:t>
            </a:r>
            <a:r>
              <a:rPr lang="en-US" err="1"/>
              <a:t>thay</a:t>
            </a:r>
            <a:r>
              <a:rPr lang="en-US"/>
              <a:t> </a:t>
            </a:r>
            <a:r>
              <a:rPr lang="en-US" err="1"/>
              <a:t>vào</a:t>
            </a:r>
            <a:r>
              <a:rPr lang="en-US"/>
              <a:t> </a:t>
            </a:r>
            <a:r>
              <a:rPr lang="en-US" err="1"/>
              <a:t>phương</a:t>
            </a:r>
            <a:r>
              <a:rPr lang="en-US"/>
              <a:t> </a:t>
            </a:r>
            <a:r>
              <a:rPr lang="en-US" err="1"/>
              <a:t>trình</a:t>
            </a:r>
            <a:r>
              <a:rPr lang="en-US"/>
              <a:t> (1.4.2) ta </a:t>
            </a:r>
            <a:r>
              <a:rPr lang="en-US" err="1"/>
              <a:t>được</a:t>
            </a:r>
            <a:r>
              <a:rPr lang="en-US"/>
              <a:t>:</a:t>
            </a:r>
            <a:endParaRPr lang="vi-VN"/>
          </a:p>
          <a:p>
            <a:endParaRPr lang="en-US"/>
          </a:p>
          <a:p>
            <a:pPr marL="0" indent="0">
              <a:buNone/>
            </a:pPr>
            <a:endParaRPr lang="en-US"/>
          </a:p>
          <a:p>
            <a:pPr>
              <a:buNone/>
            </a:pPr>
            <a:r>
              <a:rPr lang="en-US"/>
              <a:t>	- </a:t>
            </a:r>
            <a:r>
              <a:rPr lang="en-US" err="1"/>
              <a:t>Nghiệm</a:t>
            </a:r>
            <a:r>
              <a:rPr lang="en-US"/>
              <a:t>:              </a:t>
            </a:r>
            <a:r>
              <a:rPr lang="en-US" err="1"/>
              <a:t>tức</a:t>
            </a:r>
            <a:r>
              <a:rPr lang="en-US"/>
              <a:t> </a:t>
            </a:r>
            <a:r>
              <a:rPr lang="en-US" err="1"/>
              <a:t>là</a:t>
            </a:r>
            <a:r>
              <a:rPr lang="en-US"/>
              <a:t>            </a:t>
            </a:r>
            <a:r>
              <a:rPr lang="en-US" err="1"/>
              <a:t>là</a:t>
            </a:r>
            <a:r>
              <a:rPr lang="en-US"/>
              <a:t> </a:t>
            </a:r>
            <a:r>
              <a:rPr lang="en-US" err="1"/>
              <a:t>nghiệm</a:t>
            </a:r>
            <a:r>
              <a:rPr lang="en-US"/>
              <a:t> </a:t>
            </a:r>
            <a:r>
              <a:rPr lang="en-US" err="1"/>
              <a:t>tầm</a:t>
            </a:r>
            <a:r>
              <a:rPr lang="en-US"/>
              <a:t> </a:t>
            </a:r>
            <a:r>
              <a:rPr lang="en-US" err="1"/>
              <a:t>thường</a:t>
            </a:r>
            <a:r>
              <a:rPr lang="en-US"/>
              <a:t>.</a:t>
            </a:r>
            <a:endParaRPr lang="vi-VN"/>
          </a:p>
          <a:p>
            <a:pPr>
              <a:buNone/>
            </a:pPr>
            <a:r>
              <a:rPr lang="en-US"/>
              <a:t>	- </a:t>
            </a:r>
            <a:r>
              <a:rPr lang="en-US" err="1"/>
              <a:t>Phương</a:t>
            </a:r>
            <a:r>
              <a:rPr lang="en-US"/>
              <a:t> </a:t>
            </a:r>
            <a:r>
              <a:rPr lang="en-US" err="1"/>
              <a:t>trình</a:t>
            </a:r>
            <a:r>
              <a:rPr lang="en-US"/>
              <a:t>:                                          </a:t>
            </a:r>
            <a:r>
              <a:rPr lang="en-US" err="1"/>
              <a:t>gọi</a:t>
            </a:r>
            <a:r>
              <a:rPr lang="en-US"/>
              <a:t> </a:t>
            </a:r>
            <a:r>
              <a:rPr lang="en-US" err="1"/>
              <a:t>là</a:t>
            </a:r>
            <a:r>
              <a:rPr lang="en-US"/>
              <a:t> </a:t>
            </a:r>
            <a:r>
              <a:rPr lang="en-US" err="1"/>
              <a:t>phương</a:t>
            </a:r>
            <a:r>
              <a:rPr lang="en-US"/>
              <a:t> </a:t>
            </a:r>
            <a:r>
              <a:rPr lang="en-US" err="1"/>
              <a:t>trình</a:t>
            </a:r>
            <a:r>
              <a:rPr lang="en-US"/>
              <a:t> </a:t>
            </a:r>
            <a:r>
              <a:rPr lang="en-US" err="1"/>
              <a:t>đặc</a:t>
            </a:r>
            <a:r>
              <a:rPr lang="en-US"/>
              <a:t> </a:t>
            </a:r>
            <a:r>
              <a:rPr lang="en-US" err="1"/>
              <a:t>trưng</a:t>
            </a:r>
            <a:r>
              <a:rPr lang="en-US"/>
              <a:t>.</a:t>
            </a:r>
            <a:endParaRPr lang="vi-VN"/>
          </a:p>
          <a:p>
            <a:pPr lvl="0">
              <a:buNone/>
            </a:pPr>
            <a:r>
              <a:rPr lang="en-US"/>
              <a:t>	- </a:t>
            </a:r>
            <a:r>
              <a:rPr lang="en-US" err="1"/>
              <a:t>Phương</a:t>
            </a:r>
            <a:r>
              <a:rPr lang="en-US"/>
              <a:t> </a:t>
            </a:r>
            <a:r>
              <a:rPr lang="en-US" err="1"/>
              <a:t>trình</a:t>
            </a:r>
            <a:r>
              <a:rPr lang="en-US"/>
              <a:t> </a:t>
            </a:r>
            <a:r>
              <a:rPr lang="en-US" err="1"/>
              <a:t>đặc</a:t>
            </a:r>
            <a:r>
              <a:rPr lang="en-US"/>
              <a:t> </a:t>
            </a:r>
            <a:r>
              <a:rPr lang="en-US" err="1"/>
              <a:t>trưng</a:t>
            </a:r>
            <a:r>
              <a:rPr lang="en-US"/>
              <a:t> </a:t>
            </a:r>
            <a:r>
              <a:rPr lang="en-US" err="1"/>
              <a:t>có</a:t>
            </a:r>
            <a:r>
              <a:rPr lang="en-US"/>
              <a:t> 2 </a:t>
            </a:r>
            <a:r>
              <a:rPr lang="en-US" err="1"/>
              <a:t>dạng</a:t>
            </a:r>
            <a:r>
              <a:rPr lang="en-US"/>
              <a:t> </a:t>
            </a:r>
            <a:r>
              <a:rPr lang="en-US" err="1"/>
              <a:t>nghiệm</a:t>
            </a:r>
            <a:r>
              <a:rPr lang="en-US"/>
              <a:t>: + </a:t>
            </a:r>
            <a:r>
              <a:rPr lang="en-US" err="1"/>
              <a:t>nghiệm</a:t>
            </a:r>
            <a:r>
              <a:rPr lang="en-US"/>
              <a:t> </a:t>
            </a:r>
            <a:r>
              <a:rPr lang="en-US" err="1"/>
              <a:t>đơn</a:t>
            </a:r>
            <a:r>
              <a:rPr lang="en-US"/>
              <a:t>.</a:t>
            </a:r>
            <a:endParaRPr lang="vi-VN"/>
          </a:p>
          <a:p>
            <a:pPr>
              <a:buNone/>
            </a:pPr>
            <a:r>
              <a:rPr lang="en-US"/>
              <a:t>							    + </a:t>
            </a:r>
            <a:r>
              <a:rPr lang="en-US" err="1"/>
              <a:t>nghiệm</a:t>
            </a:r>
            <a:r>
              <a:rPr lang="en-US"/>
              <a:t> </a:t>
            </a:r>
            <a:r>
              <a:rPr lang="en-US" err="1"/>
              <a:t>bội</a:t>
            </a:r>
            <a:r>
              <a:rPr lang="en-US"/>
              <a:t>.</a:t>
            </a:r>
            <a:endParaRPr lang="vi-VN"/>
          </a:p>
          <a:p>
            <a:pPr lvl="0">
              <a:buNone/>
            </a:pPr>
            <a:r>
              <a:rPr lang="en-US"/>
              <a:t>	- </a:t>
            </a:r>
            <a:r>
              <a:rPr lang="en-US" err="1"/>
              <a:t>Trường</a:t>
            </a:r>
            <a:r>
              <a:rPr lang="en-US"/>
              <a:t> </a:t>
            </a:r>
            <a:r>
              <a:rPr lang="en-US" err="1"/>
              <a:t>hợp</a:t>
            </a:r>
            <a:r>
              <a:rPr lang="en-US"/>
              <a:t> </a:t>
            </a:r>
            <a:r>
              <a:rPr lang="en-US" err="1"/>
              <a:t>phương</a:t>
            </a:r>
            <a:r>
              <a:rPr lang="en-US"/>
              <a:t> </a:t>
            </a:r>
            <a:r>
              <a:rPr lang="en-US" err="1"/>
              <a:t>trình</a:t>
            </a:r>
            <a:r>
              <a:rPr lang="en-US"/>
              <a:t> </a:t>
            </a:r>
            <a:r>
              <a:rPr lang="en-US" err="1"/>
              <a:t>đặc</a:t>
            </a:r>
            <a:r>
              <a:rPr lang="en-US"/>
              <a:t> </a:t>
            </a:r>
            <a:r>
              <a:rPr lang="en-US" err="1"/>
              <a:t>trưng</a:t>
            </a:r>
            <a:r>
              <a:rPr lang="en-US"/>
              <a:t> </a:t>
            </a:r>
            <a:r>
              <a:rPr lang="en-US" err="1"/>
              <a:t>có</a:t>
            </a:r>
            <a:r>
              <a:rPr lang="en-US"/>
              <a:t> N </a:t>
            </a:r>
            <a:r>
              <a:rPr lang="en-US" err="1"/>
              <a:t>nghiệm</a:t>
            </a:r>
            <a:r>
              <a:rPr lang="en-US"/>
              <a:t> </a:t>
            </a:r>
            <a:r>
              <a:rPr lang="en-US" err="1"/>
              <a:t>đơn</a:t>
            </a:r>
            <a:r>
              <a:rPr lang="en-US"/>
              <a:t>:</a:t>
            </a:r>
            <a:endParaRPr lang="vi-VN"/>
          </a:p>
          <a:p>
            <a:pPr>
              <a:buNone/>
            </a:pPr>
            <a:r>
              <a:rPr lang="en-US"/>
              <a:t>		 </a:t>
            </a:r>
            <a:endParaRPr lang="vi-VN"/>
          </a:p>
          <a:p>
            <a:pPr>
              <a:buNone/>
            </a:pPr>
            <a:endParaRPr lang="en-US"/>
          </a:p>
          <a:p>
            <a:pPr>
              <a:buNone/>
            </a:pPr>
            <a:r>
              <a:rPr lang="en-US"/>
              <a:t>	- Các </a:t>
            </a:r>
            <a:r>
              <a:rPr lang="en-US" err="1"/>
              <a:t>hệ</a:t>
            </a:r>
            <a:r>
              <a:rPr lang="en-US"/>
              <a:t> </a:t>
            </a:r>
            <a:r>
              <a:rPr lang="en-US" err="1"/>
              <a:t>số</a:t>
            </a:r>
            <a:r>
              <a:rPr lang="en-US"/>
              <a:t> </a:t>
            </a:r>
            <a:r>
              <a:rPr lang="en-US" err="1"/>
              <a:t>A</a:t>
            </a:r>
            <a:r>
              <a:rPr lang="en-US" baseline="-25000" err="1"/>
              <a:t>k</a:t>
            </a:r>
            <a:r>
              <a:rPr lang="en-US"/>
              <a:t> </a:t>
            </a:r>
            <a:r>
              <a:rPr lang="en-US" err="1"/>
              <a:t>được</a:t>
            </a:r>
            <a:r>
              <a:rPr lang="en-US"/>
              <a:t> </a:t>
            </a:r>
            <a:r>
              <a:rPr lang="en-US" err="1"/>
              <a:t>xác</a:t>
            </a:r>
            <a:r>
              <a:rPr lang="en-US"/>
              <a:t> </a:t>
            </a:r>
            <a:r>
              <a:rPr lang="en-US" err="1"/>
              <a:t>định</a:t>
            </a:r>
            <a:r>
              <a:rPr lang="en-US"/>
              <a:t> </a:t>
            </a:r>
            <a:r>
              <a:rPr lang="en-US" err="1"/>
              <a:t>bởi</a:t>
            </a:r>
            <a:r>
              <a:rPr lang="en-US"/>
              <a:t> </a:t>
            </a:r>
            <a:r>
              <a:rPr lang="en-US" err="1"/>
              <a:t>điều</a:t>
            </a:r>
            <a:r>
              <a:rPr lang="en-US"/>
              <a:t> </a:t>
            </a:r>
            <a:r>
              <a:rPr lang="en-US" err="1"/>
              <a:t>kiện</a:t>
            </a:r>
            <a:r>
              <a:rPr lang="en-US"/>
              <a:t> </a:t>
            </a:r>
            <a:r>
              <a:rPr lang="en-US" err="1"/>
              <a:t>đầu</a:t>
            </a:r>
            <a:r>
              <a:rPr lang="en-US"/>
              <a:t> </a:t>
            </a:r>
            <a:r>
              <a:rPr lang="en-US" err="1"/>
              <a:t>vào</a:t>
            </a:r>
            <a:r>
              <a:rPr lang="en-US"/>
              <a:t> </a:t>
            </a:r>
            <a:r>
              <a:rPr lang="en-US" err="1"/>
              <a:t>hệ</a:t>
            </a:r>
            <a:r>
              <a:rPr lang="en-US"/>
              <a:t> </a:t>
            </a:r>
            <a:r>
              <a:rPr lang="en-US" err="1"/>
              <a:t>thống</a:t>
            </a:r>
            <a:r>
              <a:rPr lang="en-US"/>
              <a:t>.</a:t>
            </a:r>
            <a:endParaRPr lang="vi-VN"/>
          </a:p>
          <a:p>
            <a:pPr lvl="0">
              <a:buNone/>
            </a:pPr>
            <a:r>
              <a:rPr lang="en-US"/>
              <a:t>	- </a:t>
            </a:r>
            <a:r>
              <a:rPr lang="en-US" err="1"/>
              <a:t>Trường</a:t>
            </a:r>
            <a:r>
              <a:rPr lang="en-US"/>
              <a:t> </a:t>
            </a:r>
            <a:r>
              <a:rPr lang="en-US" err="1"/>
              <a:t>hợp</a:t>
            </a:r>
            <a:r>
              <a:rPr lang="en-US"/>
              <a:t> </a:t>
            </a:r>
            <a:r>
              <a:rPr lang="en-US" err="1"/>
              <a:t>phương</a:t>
            </a:r>
            <a:r>
              <a:rPr lang="en-US"/>
              <a:t> </a:t>
            </a:r>
            <a:r>
              <a:rPr lang="en-US" err="1"/>
              <a:t>trình</a:t>
            </a:r>
            <a:r>
              <a:rPr lang="en-US"/>
              <a:t> </a:t>
            </a:r>
            <a:r>
              <a:rPr lang="en-US" err="1"/>
              <a:t>đặc</a:t>
            </a:r>
            <a:r>
              <a:rPr lang="en-US"/>
              <a:t> </a:t>
            </a:r>
            <a:r>
              <a:rPr lang="en-US" err="1"/>
              <a:t>trưng</a:t>
            </a:r>
            <a:r>
              <a:rPr lang="en-US"/>
              <a:t> </a:t>
            </a:r>
            <a:r>
              <a:rPr lang="en-US" err="1"/>
              <a:t>có</a:t>
            </a:r>
            <a:r>
              <a:rPr lang="en-US"/>
              <a:t> n</a:t>
            </a:r>
            <a:r>
              <a:rPr lang="en-US" baseline="-25000"/>
              <a:t>0</a:t>
            </a:r>
            <a:r>
              <a:rPr lang="en-US"/>
              <a:t> </a:t>
            </a:r>
            <a:r>
              <a:rPr lang="en-US" err="1"/>
              <a:t>nghiệm</a:t>
            </a:r>
            <a:r>
              <a:rPr lang="en-US"/>
              <a:t> </a:t>
            </a:r>
            <a:r>
              <a:rPr lang="en-US" err="1"/>
              <a:t>bội</a:t>
            </a:r>
            <a:r>
              <a:rPr lang="en-US"/>
              <a:t>: </a:t>
            </a:r>
            <a:r>
              <a:rPr lang="en-US" err="1"/>
              <a:t>giả</a:t>
            </a:r>
            <a:r>
              <a:rPr lang="en-US"/>
              <a:t> </a:t>
            </a:r>
            <a:r>
              <a:rPr lang="en-US" err="1"/>
              <a:t>sử</a:t>
            </a:r>
            <a:r>
              <a:rPr lang="en-US"/>
              <a:t> </a:t>
            </a:r>
            <a:r>
              <a:rPr lang="en-US" err="1"/>
              <a:t>là</a:t>
            </a:r>
            <a:r>
              <a:rPr lang="en-US"/>
              <a:t>      </a:t>
            </a:r>
            <a:r>
              <a:rPr lang="en-US" err="1"/>
              <a:t>nghiệm</a:t>
            </a:r>
            <a:r>
              <a:rPr lang="en-US"/>
              <a:t> </a:t>
            </a:r>
            <a:r>
              <a:rPr lang="en-US" err="1"/>
              <a:t>bội</a:t>
            </a:r>
            <a:r>
              <a:rPr lang="en-US"/>
              <a:t> </a:t>
            </a:r>
            <a:r>
              <a:rPr lang="en-US" err="1"/>
              <a:t>bậc</a:t>
            </a:r>
            <a:r>
              <a:rPr lang="en-US"/>
              <a:t> 1 ta </a:t>
            </a:r>
            <a:r>
              <a:rPr lang="en-US" err="1"/>
              <a:t>có</a:t>
            </a:r>
            <a:r>
              <a:rPr lang="en-US"/>
              <a:t>:</a:t>
            </a:r>
            <a:endParaRPr lang="vi-VN"/>
          </a:p>
          <a:p>
            <a:pPr>
              <a:buNone/>
            </a:pPr>
            <a:r>
              <a:rPr lang="en-US"/>
              <a:t>    </a:t>
            </a:r>
            <a:endParaRPr lang="vi-VN"/>
          </a:p>
        </p:txBody>
      </p:sp>
      <p:graphicFrame>
        <p:nvGraphicFramePr>
          <p:cNvPr id="60425" name="Object 9"/>
          <p:cNvGraphicFramePr>
            <a:graphicFrameLocks noChangeAspect="1"/>
          </p:cNvGraphicFramePr>
          <p:nvPr/>
        </p:nvGraphicFramePr>
        <p:xfrm>
          <a:off x="8952411" y="39189"/>
          <a:ext cx="1066800" cy="381000"/>
        </p:xfrm>
        <a:graphic>
          <a:graphicData uri="http://schemas.openxmlformats.org/presentationml/2006/ole">
            <mc:AlternateContent xmlns:mc="http://schemas.openxmlformats.org/markup-compatibility/2006">
              <mc:Choice xmlns:v="urn:schemas-microsoft-com:vml" Requires="v">
                <p:oleObj spid="_x0000_s76801" name="Equation" r:id="rId3" imgW="685800" imgH="241300" progId="Equation.DSMT4">
                  <p:embed/>
                </p:oleObj>
              </mc:Choice>
              <mc:Fallback>
                <p:oleObj name="Equation" r:id="rId3" imgW="685800" imgH="241300" progId="Equation.DSMT4">
                  <p:embed/>
                  <p:pic>
                    <p:nvPicPr>
                      <p:cNvPr id="60425"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2411" y="39189"/>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4" name="Object 8"/>
          <p:cNvGraphicFramePr>
            <a:graphicFrameLocks noChangeAspect="1"/>
          </p:cNvGraphicFramePr>
          <p:nvPr/>
        </p:nvGraphicFramePr>
        <p:xfrm>
          <a:off x="2677886" y="838200"/>
          <a:ext cx="5699352" cy="923926"/>
        </p:xfrm>
        <a:graphic>
          <a:graphicData uri="http://schemas.openxmlformats.org/presentationml/2006/ole">
            <mc:AlternateContent xmlns:mc="http://schemas.openxmlformats.org/markup-compatibility/2006">
              <mc:Choice xmlns:v="urn:schemas-microsoft-com:vml" Requires="v">
                <p:oleObj spid="_x0000_s76802" name="Equation" r:id="rId5" imgW="3098520" imgH="482400" progId="Equation.DSMT4">
                  <p:embed/>
                </p:oleObj>
              </mc:Choice>
              <mc:Fallback>
                <p:oleObj name="Equation" r:id="rId5" imgW="3098520" imgH="482400" progId="Equation.DSMT4">
                  <p:embed/>
                  <p:pic>
                    <p:nvPicPr>
                      <p:cNvPr id="60424" name="Object 8"/>
                      <p:cNvPicPr>
                        <a:picLocks noChangeAspect="1" noChangeArrowheads="1"/>
                      </p:cNvPicPr>
                      <p:nvPr/>
                    </p:nvPicPr>
                    <p:blipFill>
                      <a:blip r:embed="rId6"/>
                      <a:srcRect/>
                      <a:stretch>
                        <a:fillRect/>
                      </a:stretch>
                    </p:blipFill>
                    <p:spPr bwMode="auto">
                      <a:xfrm>
                        <a:off x="2677886" y="838200"/>
                        <a:ext cx="5699352" cy="923926"/>
                      </a:xfrm>
                      <a:prstGeom prst="rect">
                        <a:avLst/>
                      </a:prstGeom>
                      <a:noFill/>
                    </p:spPr>
                  </p:pic>
                </p:oleObj>
              </mc:Fallback>
            </mc:AlternateContent>
          </a:graphicData>
        </a:graphic>
      </p:graphicFrame>
      <p:graphicFrame>
        <p:nvGraphicFramePr>
          <p:cNvPr id="60423" name="Object 7"/>
          <p:cNvGraphicFramePr>
            <a:graphicFrameLocks noChangeAspect="1"/>
          </p:cNvGraphicFramePr>
          <p:nvPr/>
        </p:nvGraphicFramePr>
        <p:xfrm>
          <a:off x="1802670" y="1807302"/>
          <a:ext cx="838200" cy="352425"/>
        </p:xfrm>
        <a:graphic>
          <a:graphicData uri="http://schemas.openxmlformats.org/presentationml/2006/ole">
            <mc:AlternateContent xmlns:mc="http://schemas.openxmlformats.org/markup-compatibility/2006">
              <mc:Choice xmlns:v="urn:schemas-microsoft-com:vml" Requires="v">
                <p:oleObj spid="_x0000_s76803" name="Equation" r:id="rId7" imgW="571252" imgH="203112" progId="Equation.DSMT4">
                  <p:embed/>
                </p:oleObj>
              </mc:Choice>
              <mc:Fallback>
                <p:oleObj name="Equation" r:id="rId7" imgW="571252" imgH="203112" progId="Equation.DSMT4">
                  <p:embed/>
                  <p:pic>
                    <p:nvPicPr>
                      <p:cNvPr id="6042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2670" y="1807302"/>
                        <a:ext cx="838200"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2" name="Object 6"/>
          <p:cNvGraphicFramePr>
            <a:graphicFrameLocks noChangeAspect="1"/>
          </p:cNvGraphicFramePr>
          <p:nvPr/>
        </p:nvGraphicFramePr>
        <p:xfrm>
          <a:off x="3592287" y="1856015"/>
          <a:ext cx="609600" cy="342900"/>
        </p:xfrm>
        <a:graphic>
          <a:graphicData uri="http://schemas.openxmlformats.org/presentationml/2006/ole">
            <mc:AlternateContent xmlns:mc="http://schemas.openxmlformats.org/markup-compatibility/2006">
              <mc:Choice xmlns:v="urn:schemas-microsoft-com:vml" Requires="v">
                <p:oleObj spid="_x0000_s76804" name="Equation" r:id="rId9" imgW="380670" imgH="177646" progId="Equation.DSMT4">
                  <p:embed/>
                </p:oleObj>
              </mc:Choice>
              <mc:Fallback>
                <p:oleObj name="Equation" r:id="rId9" imgW="380670" imgH="177646" progId="Equation.DSMT4">
                  <p:embed/>
                  <p:pic>
                    <p:nvPicPr>
                      <p:cNvPr id="6042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92287" y="1856015"/>
                        <a:ext cx="609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5"/>
          <p:cNvGraphicFramePr>
            <a:graphicFrameLocks noChangeAspect="1"/>
          </p:cNvGraphicFramePr>
          <p:nvPr/>
        </p:nvGraphicFramePr>
        <p:xfrm>
          <a:off x="2412272" y="2272937"/>
          <a:ext cx="3048000" cy="381000"/>
        </p:xfrm>
        <a:graphic>
          <a:graphicData uri="http://schemas.openxmlformats.org/presentationml/2006/ole">
            <mc:AlternateContent xmlns:mc="http://schemas.openxmlformats.org/markup-compatibility/2006">
              <mc:Choice xmlns:v="urn:schemas-microsoft-com:vml" Requires="v">
                <p:oleObj spid="_x0000_s76805" name="Equation" r:id="rId11" imgW="2222500" imgH="241300" progId="Equation.DSMT4">
                  <p:embed/>
                </p:oleObj>
              </mc:Choice>
              <mc:Fallback>
                <p:oleObj name="Equation" r:id="rId11" imgW="2222500" imgH="241300" progId="Equation.DSMT4">
                  <p:embed/>
                  <p:pic>
                    <p:nvPicPr>
                      <p:cNvPr id="60421"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12272" y="2272937"/>
                        <a:ext cx="3048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4"/>
          <p:cNvGraphicFramePr>
            <a:graphicFrameLocks noChangeAspect="1"/>
          </p:cNvGraphicFramePr>
          <p:nvPr/>
        </p:nvGraphicFramePr>
        <p:xfrm>
          <a:off x="3252651" y="3888376"/>
          <a:ext cx="3304903" cy="997133"/>
        </p:xfrm>
        <a:graphic>
          <a:graphicData uri="http://schemas.openxmlformats.org/presentationml/2006/ole">
            <mc:AlternateContent xmlns:mc="http://schemas.openxmlformats.org/markup-compatibility/2006">
              <mc:Choice xmlns:v="urn:schemas-microsoft-com:vml" Requires="v">
                <p:oleObj spid="_x0000_s76806" name="Equation" r:id="rId13" imgW="1066680" imgH="431640" progId="Equation.DSMT4">
                  <p:embed/>
                </p:oleObj>
              </mc:Choice>
              <mc:Fallback>
                <p:oleObj name="Equation" r:id="rId13" imgW="1066680" imgH="431640" progId="Equation.DSMT4">
                  <p:embed/>
                  <p:pic>
                    <p:nvPicPr>
                      <p:cNvPr id="6042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52651" y="3888376"/>
                        <a:ext cx="3304903" cy="997133"/>
                      </a:xfrm>
                      <a:prstGeom prst="rect">
                        <a:avLst/>
                      </a:prstGeom>
                      <a:noFill/>
                    </p:spPr>
                  </p:pic>
                </p:oleObj>
              </mc:Fallback>
            </mc:AlternateContent>
          </a:graphicData>
        </a:graphic>
      </p:graphicFrame>
      <p:graphicFrame>
        <p:nvGraphicFramePr>
          <p:cNvPr id="60419" name="Object 3"/>
          <p:cNvGraphicFramePr>
            <a:graphicFrameLocks noChangeAspect="1"/>
          </p:cNvGraphicFramePr>
          <p:nvPr/>
        </p:nvGraphicFramePr>
        <p:xfrm>
          <a:off x="8377238" y="5367475"/>
          <a:ext cx="304800" cy="381000"/>
        </p:xfrm>
        <a:graphic>
          <a:graphicData uri="http://schemas.openxmlformats.org/presentationml/2006/ole">
            <mc:AlternateContent xmlns:mc="http://schemas.openxmlformats.org/markup-compatibility/2006">
              <mc:Choice xmlns:v="urn:schemas-microsoft-com:vml" Requires="v">
                <p:oleObj spid="_x0000_s76807" name="Equation" r:id="rId15" imgW="190500" imgH="228600" progId="Equation.DSMT4">
                  <p:embed/>
                </p:oleObj>
              </mc:Choice>
              <mc:Fallback>
                <p:oleObj name="Equation" r:id="rId15" imgW="190500" imgH="228600" progId="Equation.DSMT4">
                  <p:embed/>
                  <p:pic>
                    <p:nvPicPr>
                      <p:cNvPr id="60419"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77238" y="5367475"/>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18" name="Object 2"/>
          <p:cNvGraphicFramePr>
            <a:graphicFrameLocks noChangeAspect="1"/>
          </p:cNvGraphicFramePr>
          <p:nvPr/>
        </p:nvGraphicFramePr>
        <p:xfrm>
          <a:off x="1895203" y="5789022"/>
          <a:ext cx="8401594" cy="1049928"/>
        </p:xfrm>
        <a:graphic>
          <a:graphicData uri="http://schemas.openxmlformats.org/presentationml/2006/ole">
            <mc:AlternateContent xmlns:mc="http://schemas.openxmlformats.org/markup-compatibility/2006">
              <mc:Choice xmlns:v="urn:schemas-microsoft-com:vml" Requires="v">
                <p:oleObj spid="_x0000_s76808" name="Equation" r:id="rId17" imgW="4470120" imgH="533160" progId="Equation.DSMT4">
                  <p:embed/>
                </p:oleObj>
              </mc:Choice>
              <mc:Fallback>
                <p:oleObj name="Equation" r:id="rId17" imgW="4470120" imgH="533160" progId="Equation.DSMT4">
                  <p:embed/>
                  <p:pic>
                    <p:nvPicPr>
                      <p:cNvPr id="60418"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5203" y="5789022"/>
                        <a:ext cx="8401594" cy="1049928"/>
                      </a:xfrm>
                      <a:prstGeom prst="rect">
                        <a:avLst/>
                      </a:prstGeom>
                      <a:noFill/>
                    </p:spPr>
                  </p:pic>
                </p:oleObj>
              </mc:Fallback>
            </mc:AlternateContent>
          </a:graphicData>
        </a:graphic>
      </p:graphicFrame>
    </p:spTree>
    <p:extLst>
      <p:ext uri="{BB962C8B-B14F-4D97-AF65-F5344CB8AC3E}">
        <p14:creationId xmlns:p14="http://schemas.microsoft.com/office/powerpoint/2010/main" val="4051944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4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4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04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0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509" y="177577"/>
            <a:ext cx="1023685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Tìm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riêng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sai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phân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 </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a:rPr>
              <a:t> </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Rectangle 4"/>
          <p:cNvSpPr/>
          <p:nvPr/>
        </p:nvSpPr>
        <p:spPr>
          <a:xfrm>
            <a:off x="229509" y="754353"/>
            <a:ext cx="254182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tổng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Object 20"/>
          <p:cNvGraphicFramePr>
            <a:graphicFrameLocks noChangeAspect="1"/>
          </p:cNvGraphicFramePr>
          <p:nvPr/>
        </p:nvGraphicFramePr>
        <p:xfrm>
          <a:off x="2576733" y="1051563"/>
          <a:ext cx="3429000" cy="838200"/>
        </p:xfrm>
        <a:graphic>
          <a:graphicData uri="http://schemas.openxmlformats.org/presentationml/2006/ole">
            <mc:AlternateContent xmlns:mc="http://schemas.openxmlformats.org/markup-compatibility/2006">
              <mc:Choice xmlns:v="urn:schemas-microsoft-com:vml" Requires="v">
                <p:oleObj spid="_x0000_s77825" name="Equation" r:id="rId3" imgW="1765080" imgH="431640" progId="Equation.DSMT4">
                  <p:embed/>
                </p:oleObj>
              </mc:Choice>
              <mc:Fallback>
                <p:oleObj name="Equation" r:id="rId3" imgW="1765080" imgH="431640" progId="Equation.DSMT4">
                  <p:embed/>
                  <p:pic>
                    <p:nvPicPr>
                      <p:cNvPr id="6" name="Object 20"/>
                      <p:cNvPicPr>
                        <a:picLocks noChangeAspect="1" noChangeArrowheads="1"/>
                      </p:cNvPicPr>
                      <p:nvPr/>
                    </p:nvPicPr>
                    <p:blipFill>
                      <a:blip r:embed="rId4"/>
                      <a:srcRect/>
                      <a:stretch>
                        <a:fillRect/>
                      </a:stretch>
                    </p:blipFill>
                    <p:spPr bwMode="auto">
                      <a:xfrm>
                        <a:off x="2576733" y="1051563"/>
                        <a:ext cx="3429000" cy="838200"/>
                      </a:xfrm>
                      <a:prstGeom prst="rect">
                        <a:avLst/>
                      </a:prstGeom>
                      <a:noFill/>
                    </p:spPr>
                  </p:pic>
                </p:oleObj>
              </mc:Fallback>
            </mc:AlternateContent>
          </a:graphicData>
        </a:graphic>
      </p:graphicFrame>
      <p:sp>
        <p:nvSpPr>
          <p:cNvPr id="7" name="Rectangle 6"/>
          <p:cNvSpPr/>
          <p:nvPr/>
        </p:nvSpPr>
        <p:spPr>
          <a:xfrm>
            <a:off x="229508" y="1966352"/>
            <a:ext cx="1009617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Kí</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y</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độc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lập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tuyến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tính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(n)</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7"/>
          <p:cNvSpPr/>
          <p:nvPr/>
        </p:nvSpPr>
        <p:spPr>
          <a:xfrm>
            <a:off x="234460" y="2543128"/>
            <a:ext cx="297682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Nếu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đầu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9" name="Object 28"/>
          <p:cNvGraphicFramePr>
            <a:graphicFrameLocks noChangeAspect="1"/>
          </p:cNvGraphicFramePr>
          <p:nvPr/>
        </p:nvGraphicFramePr>
        <p:xfrm>
          <a:off x="2778732" y="2571318"/>
          <a:ext cx="923925" cy="381000"/>
        </p:xfrm>
        <a:graphic>
          <a:graphicData uri="http://schemas.openxmlformats.org/presentationml/2006/ole">
            <mc:AlternateContent xmlns:mc="http://schemas.openxmlformats.org/markup-compatibility/2006">
              <mc:Choice xmlns:v="urn:schemas-microsoft-com:vml" Requires="v">
                <p:oleObj spid="_x0000_s77826" name="Equation" r:id="rId5" imgW="622080" imgH="228600" progId="Equation.DSMT4">
                  <p:embed/>
                </p:oleObj>
              </mc:Choice>
              <mc:Fallback>
                <p:oleObj name="Equation" r:id="rId5" imgW="622080" imgH="228600" progId="Equation.DSMT4">
                  <p:embed/>
                  <p:pic>
                    <p:nvPicPr>
                      <p:cNvPr id="9" name="Object 28"/>
                      <p:cNvPicPr>
                        <a:picLocks noChangeAspect="1" noChangeArrowheads="1"/>
                      </p:cNvPicPr>
                      <p:nvPr/>
                    </p:nvPicPr>
                    <p:blipFill>
                      <a:blip r:embed="rId6"/>
                      <a:srcRect/>
                      <a:stretch>
                        <a:fillRect/>
                      </a:stretch>
                    </p:blipFill>
                    <p:spPr bwMode="auto">
                      <a:xfrm>
                        <a:off x="2778732" y="2571318"/>
                        <a:ext cx="923925" cy="381000"/>
                      </a:xfrm>
                      <a:prstGeom prst="rect">
                        <a:avLst/>
                      </a:prstGeom>
                      <a:noFill/>
                    </p:spPr>
                  </p:pic>
                </p:oleObj>
              </mc:Fallback>
            </mc:AlternateContent>
          </a:graphicData>
        </a:graphic>
      </p:graphicFrame>
      <p:sp>
        <p:nvSpPr>
          <p:cNvPr id="10" name="Rectangle 9"/>
          <p:cNvSpPr/>
          <p:nvPr/>
        </p:nvSpPr>
        <p:spPr>
          <a:xfrm>
            <a:off x="3745687" y="2543128"/>
            <a:ext cx="63671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11" name="Object 24"/>
          <p:cNvGraphicFramePr>
            <a:graphicFrameLocks noChangeAspect="1"/>
          </p:cNvGraphicFramePr>
          <p:nvPr/>
        </p:nvGraphicFramePr>
        <p:xfrm>
          <a:off x="4282659" y="2582374"/>
          <a:ext cx="990600" cy="427810"/>
        </p:xfrm>
        <a:graphic>
          <a:graphicData uri="http://schemas.openxmlformats.org/presentationml/2006/ole">
            <mc:AlternateContent xmlns:mc="http://schemas.openxmlformats.org/markup-compatibility/2006">
              <mc:Choice xmlns:v="urn:schemas-microsoft-com:vml" Requires="v">
                <p:oleObj spid="_x0000_s77827" name="Equation" r:id="rId7" imgW="457200" imgH="228600" progId="Equation.DSMT4">
                  <p:embed/>
                </p:oleObj>
              </mc:Choice>
              <mc:Fallback>
                <p:oleObj name="Equation" r:id="rId7" imgW="457200" imgH="228600" progId="Equation.DSMT4">
                  <p:embed/>
                  <p:pic>
                    <p:nvPicPr>
                      <p:cNvPr id="11" name="Object 24"/>
                      <p:cNvPicPr>
                        <a:picLocks noChangeAspect="1" noChangeArrowheads="1"/>
                      </p:cNvPicPr>
                      <p:nvPr/>
                    </p:nvPicPr>
                    <p:blipFill>
                      <a:blip r:embed="rId8"/>
                      <a:srcRect/>
                      <a:stretch>
                        <a:fillRect/>
                      </a:stretch>
                    </p:blipFill>
                    <p:spPr bwMode="auto">
                      <a:xfrm>
                        <a:off x="4282659" y="2582374"/>
                        <a:ext cx="990600" cy="427810"/>
                      </a:xfrm>
                      <a:prstGeom prst="rect">
                        <a:avLst/>
                      </a:prstGeom>
                      <a:noFill/>
                    </p:spPr>
                  </p:pic>
                </p:oleObj>
              </mc:Fallback>
            </mc:AlternateContent>
          </a:graphicData>
        </a:graphic>
      </p:graphicFrame>
      <p:sp>
        <p:nvSpPr>
          <p:cNvPr id="12" name="Rectangle 11"/>
          <p:cNvSpPr/>
          <p:nvPr/>
        </p:nvSpPr>
        <p:spPr>
          <a:xfrm>
            <a:off x="5379185" y="2556615"/>
            <a:ext cx="102399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đặt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13" name="Object 26"/>
          <p:cNvGraphicFramePr>
            <a:graphicFrameLocks noChangeAspect="1"/>
          </p:cNvGraphicFramePr>
          <p:nvPr/>
        </p:nvGraphicFramePr>
        <p:xfrm>
          <a:off x="6550300" y="2583460"/>
          <a:ext cx="1181100" cy="381000"/>
        </p:xfrm>
        <a:graphic>
          <a:graphicData uri="http://schemas.openxmlformats.org/presentationml/2006/ole">
            <mc:AlternateContent xmlns:mc="http://schemas.openxmlformats.org/markup-compatibility/2006">
              <mc:Choice xmlns:v="urn:schemas-microsoft-com:vml" Requires="v">
                <p:oleObj spid="_x0000_s77828" name="Equation" r:id="rId9" imgW="799753" imgH="253890" progId="Equation.DSMT4">
                  <p:embed/>
                </p:oleObj>
              </mc:Choice>
              <mc:Fallback>
                <p:oleObj name="Equation" r:id="rId9" imgW="799753" imgH="253890" progId="Equation.DSMT4">
                  <p:embed/>
                  <p:pic>
                    <p:nvPicPr>
                      <p:cNvPr id="13"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0300" y="2583460"/>
                        <a:ext cx="1181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229508" y="3131572"/>
            <a:ext cx="26709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Nếu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đầu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15" name="Object 28"/>
          <p:cNvGraphicFramePr>
            <a:graphicFrameLocks noChangeAspect="1"/>
          </p:cNvGraphicFramePr>
          <p:nvPr/>
        </p:nvGraphicFramePr>
        <p:xfrm>
          <a:off x="2852562" y="3193507"/>
          <a:ext cx="923925" cy="381000"/>
        </p:xfrm>
        <a:graphic>
          <a:graphicData uri="http://schemas.openxmlformats.org/presentationml/2006/ole">
            <mc:AlternateContent xmlns:mc="http://schemas.openxmlformats.org/markup-compatibility/2006">
              <mc:Choice xmlns:v="urn:schemas-microsoft-com:vml" Requires="v">
                <p:oleObj spid="_x0000_s77829" name="Equation" r:id="rId5" imgW="622080" imgH="228600" progId="Equation.DSMT4">
                  <p:embed/>
                </p:oleObj>
              </mc:Choice>
              <mc:Fallback>
                <p:oleObj name="Equation" r:id="rId5" imgW="622080" imgH="228600" progId="Equation.DSMT4">
                  <p:embed/>
                  <p:pic>
                    <p:nvPicPr>
                      <p:cNvPr id="15" name="Object 28"/>
                      <p:cNvPicPr>
                        <a:picLocks noChangeAspect="1" noChangeArrowheads="1"/>
                      </p:cNvPicPr>
                      <p:nvPr/>
                    </p:nvPicPr>
                    <p:blipFill>
                      <a:blip r:embed="rId6"/>
                      <a:srcRect/>
                      <a:stretch>
                        <a:fillRect/>
                      </a:stretch>
                    </p:blipFill>
                    <p:spPr bwMode="auto">
                      <a:xfrm>
                        <a:off x="2852562" y="3193507"/>
                        <a:ext cx="923925" cy="381000"/>
                      </a:xfrm>
                      <a:prstGeom prst="rect">
                        <a:avLst/>
                      </a:prstGeom>
                      <a:noFill/>
                    </p:spPr>
                  </p:pic>
                </p:oleObj>
              </mc:Fallback>
            </mc:AlternateContent>
          </a:graphicData>
        </a:graphic>
      </p:graphicFrame>
      <p:sp>
        <p:nvSpPr>
          <p:cNvPr id="16" name="Rectangle 15"/>
          <p:cNvSpPr/>
          <p:nvPr/>
        </p:nvSpPr>
        <p:spPr>
          <a:xfrm>
            <a:off x="3745687" y="3140135"/>
            <a:ext cx="77043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trùng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đặc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thì</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đặt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graphicFrame>
        <p:nvGraphicFramePr>
          <p:cNvPr id="17" name="Object 31"/>
          <p:cNvGraphicFramePr>
            <a:graphicFrameLocks noChangeAspect="1"/>
          </p:cNvGraphicFramePr>
          <p:nvPr/>
        </p:nvGraphicFramePr>
        <p:xfrm>
          <a:off x="3444459" y="3669837"/>
          <a:ext cx="1676400" cy="457200"/>
        </p:xfrm>
        <a:graphic>
          <a:graphicData uri="http://schemas.openxmlformats.org/presentationml/2006/ole">
            <mc:AlternateContent xmlns:mc="http://schemas.openxmlformats.org/markup-compatibility/2006">
              <mc:Choice xmlns:v="urn:schemas-microsoft-com:vml" Requires="v">
                <p:oleObj spid="_x0000_s77830" name="Equation" r:id="rId11" imgW="939392" imgH="253890" progId="Equation.DSMT4">
                  <p:embed/>
                </p:oleObj>
              </mc:Choice>
              <mc:Fallback>
                <p:oleObj name="Equation" r:id="rId11" imgW="939392" imgH="253890" progId="Equation.DSMT4">
                  <p:embed/>
                  <p:pic>
                    <p:nvPicPr>
                      <p:cNvPr id="17"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44459" y="3669837"/>
                        <a:ext cx="1676400" cy="457200"/>
                      </a:xfrm>
                      <a:prstGeom prst="rect">
                        <a:avLst/>
                      </a:prstGeom>
                      <a:noFill/>
                    </p:spPr>
                  </p:pic>
                </p:oleObj>
              </mc:Fallback>
            </mc:AlternateContent>
          </a:graphicData>
        </a:graphic>
      </p:graphicFrame>
      <p:sp>
        <p:nvSpPr>
          <p:cNvPr id="18" name="Rectangle 17"/>
          <p:cNvSpPr/>
          <p:nvPr/>
        </p:nvSpPr>
        <p:spPr>
          <a:xfrm>
            <a:off x="174085" y="4112126"/>
            <a:ext cx="958889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B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bằng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cách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thay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trình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tổng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đầy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đủ</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9" name="Rectangle 18"/>
          <p:cNvSpPr/>
          <p:nvPr/>
        </p:nvSpPr>
        <p:spPr>
          <a:xfrm>
            <a:off x="163285" y="4739037"/>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Bước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3: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định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nghiệm</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tổng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quát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y(n)</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y(n) = y</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0</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y</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(n).</a:t>
            </a: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48391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2" grpId="0"/>
      <p:bldP spid="14" grpId="0"/>
      <p:bldP spid="16"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ounded Rectangle 25"/>
          <p:cNvSpPr/>
          <p:nvPr/>
        </p:nvSpPr>
        <p:spPr bwMode="auto">
          <a:xfrm>
            <a:off x="4739640" y="2693636"/>
            <a:ext cx="2529840" cy="1518714"/>
          </a:xfrm>
          <a:prstGeom prst="roundRect">
            <a:avLst/>
          </a:prstGeom>
          <a:solidFill>
            <a:srgbClr val="7030A0"/>
          </a:solidFill>
          <a:ln w="9525">
            <a:solidFill>
              <a:srgbClr val="0070C0"/>
            </a:solidFill>
            <a:miter lim="800000"/>
            <a:headEnd/>
            <a:tailEnd/>
          </a:ln>
        </p:spPr>
        <p:txBody>
          <a:bodyPr wrap="square" rtlCol="0" anchor="ctr">
            <a:spAutoFit/>
          </a:bodyPr>
          <a:lstStyle/>
          <a:p>
            <a:pPr algn="ctr">
              <a:lnSpc>
                <a:spcPct val="130000"/>
              </a:lnSpc>
            </a:pPr>
            <a:r>
              <a:rPr lang="en-US" sz="3200" b="1" err="1">
                <a:solidFill>
                  <a:srgbClr val="FFFFFF"/>
                </a:solidFill>
                <a:latin typeface="Times New Roman" pitchFamily="18" charset="0"/>
                <a:cs typeface="Times New Roman" pitchFamily="18" charset="0"/>
              </a:rPr>
              <a:t>Ứng</a:t>
            </a:r>
            <a:r>
              <a:rPr lang="en-US" sz="3200" b="1">
                <a:solidFill>
                  <a:srgbClr val="FFFFFF"/>
                </a:solidFill>
                <a:latin typeface="Times New Roman" pitchFamily="18" charset="0"/>
                <a:cs typeface="Times New Roman" pitchFamily="18" charset="0"/>
              </a:rPr>
              <a:t> </a:t>
            </a:r>
            <a:r>
              <a:rPr lang="en-US" sz="3200" b="1" err="1">
                <a:solidFill>
                  <a:srgbClr val="FFFFFF"/>
                </a:solidFill>
                <a:latin typeface="Times New Roman" pitchFamily="18" charset="0"/>
                <a:cs typeface="Times New Roman" pitchFamily="18" charset="0"/>
              </a:rPr>
              <a:t>dụng</a:t>
            </a:r>
            <a:r>
              <a:rPr lang="en-US" sz="3200" b="1">
                <a:solidFill>
                  <a:srgbClr val="FFFFFF"/>
                </a:solidFill>
                <a:latin typeface="Times New Roman" pitchFamily="18" charset="0"/>
                <a:cs typeface="Times New Roman" pitchFamily="18" charset="0"/>
              </a:rPr>
              <a:t> </a:t>
            </a:r>
            <a:r>
              <a:rPr lang="en-US" sz="3200" b="1" err="1">
                <a:solidFill>
                  <a:srgbClr val="FFFFFF"/>
                </a:solidFill>
                <a:latin typeface="Times New Roman" pitchFamily="18" charset="0"/>
                <a:cs typeface="Times New Roman" pitchFamily="18" charset="0"/>
              </a:rPr>
              <a:t>của</a:t>
            </a:r>
            <a:r>
              <a:rPr lang="en-US" sz="3200" b="1">
                <a:solidFill>
                  <a:srgbClr val="FFFFFF"/>
                </a:solidFill>
                <a:latin typeface="Times New Roman" pitchFamily="18" charset="0"/>
                <a:cs typeface="Times New Roman" pitchFamily="18" charset="0"/>
              </a:rPr>
              <a:t> DSP</a:t>
            </a:r>
          </a:p>
        </p:txBody>
      </p:sp>
      <p:sp>
        <p:nvSpPr>
          <p:cNvPr id="27" name="Rounded Rectangle 26"/>
          <p:cNvSpPr/>
          <p:nvPr/>
        </p:nvSpPr>
        <p:spPr bwMode="auto">
          <a:xfrm>
            <a:off x="0" y="209009"/>
            <a:ext cx="4167050" cy="1872853"/>
          </a:xfrm>
          <a:prstGeom prst="roundRect">
            <a:avLst/>
          </a:prstGeom>
          <a:solidFill>
            <a:srgbClr val="00B050"/>
          </a:solidFill>
          <a:ln w="9525">
            <a:solidFill>
              <a:srgbClr val="0070C0"/>
            </a:solidFill>
            <a:miter lim="800000"/>
            <a:headEnd/>
            <a:tailEnd/>
          </a:ln>
        </p:spPr>
        <p:txBody>
          <a:bodyPr wrap="square" rtlCol="0" anchor="ctr">
            <a:spAutoFit/>
          </a:bodyPr>
          <a:lstStyle/>
          <a:p>
            <a:pPr algn="ctr">
              <a:lnSpc>
                <a:spcPct val="130000"/>
              </a:lnSpc>
            </a:pPr>
            <a:r>
              <a:rPr lang="en-US" sz="2000">
                <a:solidFill>
                  <a:srgbClr val="FFFFFF"/>
                </a:solidFill>
                <a:latin typeface="Times New Roman" pitchFamily="18" charset="0"/>
                <a:cs typeface="Times New Roman" pitchFamily="18" charset="0"/>
              </a:rPr>
              <a:t>Industrial: oil and mineral prospecting, Process </a:t>
            </a:r>
            <a:r>
              <a:rPr lang="en-US" sz="2000" err="1">
                <a:solidFill>
                  <a:srgbClr val="FFFFFF"/>
                </a:solidFill>
                <a:latin typeface="Times New Roman" pitchFamily="18" charset="0"/>
                <a:cs typeface="Times New Roman" pitchFamily="18" charset="0"/>
              </a:rPr>
              <a:t>monitorinh</a:t>
            </a:r>
            <a:r>
              <a:rPr lang="en-US" sz="2000">
                <a:solidFill>
                  <a:srgbClr val="FFFFFF"/>
                </a:solidFill>
                <a:latin typeface="Times New Roman" pitchFamily="18" charset="0"/>
                <a:cs typeface="Times New Roman" pitchFamily="18" charset="0"/>
              </a:rPr>
              <a:t> and control, Nondestructive testing, CAD and design tools</a:t>
            </a:r>
          </a:p>
        </p:txBody>
      </p:sp>
      <p:sp>
        <p:nvSpPr>
          <p:cNvPr id="28" name="Rounded Rectangle 27"/>
          <p:cNvSpPr/>
          <p:nvPr/>
        </p:nvSpPr>
        <p:spPr bwMode="auto">
          <a:xfrm>
            <a:off x="9934303" y="3567108"/>
            <a:ext cx="2257697" cy="187285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000">
                <a:solidFill>
                  <a:srgbClr val="FFFFFF"/>
                </a:solidFill>
                <a:latin typeface="Times New Roman" pitchFamily="18" charset="0"/>
                <a:cs typeface="Times New Roman" pitchFamily="18" charset="0"/>
              </a:rPr>
              <a:t>Military: Radar, sonar, ordnance guidance, secure communication </a:t>
            </a:r>
          </a:p>
        </p:txBody>
      </p:sp>
      <p:sp>
        <p:nvSpPr>
          <p:cNvPr id="29" name="Rounded Rectangle 28"/>
          <p:cNvSpPr/>
          <p:nvPr/>
        </p:nvSpPr>
        <p:spPr bwMode="auto">
          <a:xfrm>
            <a:off x="4371703" y="0"/>
            <a:ext cx="3881846" cy="187285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000">
                <a:solidFill>
                  <a:srgbClr val="FFFFFF"/>
                </a:solidFill>
                <a:latin typeface="Times New Roman" pitchFamily="18" charset="0"/>
                <a:cs typeface="Times New Roman" pitchFamily="18" charset="0"/>
              </a:rPr>
              <a:t>Scientific: Earthquake recording &amp; analysis, data acquisition, spectral analysis, simulation and modeling.</a:t>
            </a:r>
          </a:p>
        </p:txBody>
      </p:sp>
      <p:sp>
        <p:nvSpPr>
          <p:cNvPr id="30" name="Rounded Rectangle 29"/>
          <p:cNvSpPr/>
          <p:nvPr/>
        </p:nvSpPr>
        <p:spPr bwMode="auto">
          <a:xfrm>
            <a:off x="3137262" y="4802071"/>
            <a:ext cx="3204755" cy="187285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000">
                <a:solidFill>
                  <a:srgbClr val="FFFFFF"/>
                </a:solidFill>
                <a:latin typeface="Times New Roman" pitchFamily="18" charset="0"/>
                <a:cs typeface="Times New Roman" pitchFamily="18" charset="0"/>
              </a:rPr>
              <a:t>Telephone: Voice and data compression, echo reduction, signal  multiplexing, filtering</a:t>
            </a:r>
          </a:p>
        </p:txBody>
      </p:sp>
      <p:sp>
        <p:nvSpPr>
          <p:cNvPr id="31" name="Rounded Rectangle 30"/>
          <p:cNvSpPr/>
          <p:nvPr/>
        </p:nvSpPr>
        <p:spPr bwMode="auto">
          <a:xfrm>
            <a:off x="8458203" y="143693"/>
            <a:ext cx="3733798" cy="187285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000">
                <a:solidFill>
                  <a:srgbClr val="FFFFFF"/>
                </a:solidFill>
                <a:latin typeface="Times New Roman" pitchFamily="18" charset="0"/>
                <a:cs typeface="Times New Roman" pitchFamily="18" charset="0"/>
              </a:rPr>
              <a:t>Commercial: image and sound compression for multimedia presentation, movie special effects, video conference calling</a:t>
            </a:r>
            <a:r>
              <a:rPr lang="en-US" sz="2000">
                <a:solidFill>
                  <a:srgbClr val="3122F6"/>
                </a:solidFill>
                <a:latin typeface="Times New Roman" pitchFamily="18" charset="0"/>
                <a:cs typeface="Times New Roman" pitchFamily="18" charset="0"/>
              </a:rPr>
              <a:t>.</a:t>
            </a:r>
          </a:p>
        </p:txBody>
      </p:sp>
      <p:sp>
        <p:nvSpPr>
          <p:cNvPr id="32" name="Rounded Rectangle 31"/>
          <p:cNvSpPr/>
          <p:nvPr/>
        </p:nvSpPr>
        <p:spPr bwMode="auto">
          <a:xfrm>
            <a:off x="16327" y="3452993"/>
            <a:ext cx="2934789" cy="169578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400">
                <a:solidFill>
                  <a:srgbClr val="FFFFFF"/>
                </a:solidFill>
                <a:latin typeface="Times New Roman" pitchFamily="18" charset="0"/>
                <a:cs typeface="Times New Roman" pitchFamily="18" charset="0"/>
              </a:rPr>
              <a:t>Space: Photograph enhancement, data compression…</a:t>
            </a:r>
          </a:p>
        </p:txBody>
      </p:sp>
      <p:sp>
        <p:nvSpPr>
          <p:cNvPr id="33" name="Rounded Rectangle 32"/>
          <p:cNvSpPr/>
          <p:nvPr/>
        </p:nvSpPr>
        <p:spPr bwMode="auto">
          <a:xfrm>
            <a:off x="6579326" y="4802071"/>
            <a:ext cx="3117669" cy="1695783"/>
          </a:xfrm>
          <a:prstGeom prst="roundRect">
            <a:avLst/>
          </a:prstGeom>
          <a:solidFill>
            <a:srgbClr val="00B050"/>
          </a:solidFill>
          <a:ln w="9525">
            <a:solidFill>
              <a:srgbClr val="0070C0"/>
            </a:solidFill>
            <a:miter lim="800000"/>
            <a:headEnd/>
            <a:tailEnd/>
          </a:ln>
        </p:spPr>
        <p:txBody>
          <a:bodyPr wrap="square" rtlCol="0" anchor="ctr">
            <a:spAutoFit/>
          </a:bodyPr>
          <a:lstStyle/>
          <a:p>
            <a:pPr>
              <a:lnSpc>
                <a:spcPct val="130000"/>
              </a:lnSpc>
            </a:pPr>
            <a:r>
              <a:rPr lang="en-US" sz="2400">
                <a:solidFill>
                  <a:srgbClr val="FFFFFF"/>
                </a:solidFill>
                <a:latin typeface="Times New Roman" pitchFamily="18" charset="0"/>
                <a:cs typeface="Times New Roman" pitchFamily="18" charset="0"/>
              </a:rPr>
              <a:t>Medical: Diagnostic imaging, CT, MRI, </a:t>
            </a:r>
            <a:r>
              <a:rPr lang="en-US" sz="2400" err="1">
                <a:solidFill>
                  <a:srgbClr val="FFFFFF"/>
                </a:solidFill>
                <a:latin typeface="Times New Roman" pitchFamily="18" charset="0"/>
                <a:cs typeface="Times New Roman" pitchFamily="18" charset="0"/>
              </a:rPr>
              <a:t>Ultralsound</a:t>
            </a:r>
            <a:r>
              <a:rPr lang="en-US" sz="2400">
                <a:solidFill>
                  <a:srgbClr val="FFFFFF"/>
                </a:solidFill>
                <a:latin typeface="Times New Roman" pitchFamily="18" charset="0"/>
                <a:cs typeface="Times New Roman" pitchFamily="18" charset="0"/>
              </a:rPr>
              <a:t>…..</a:t>
            </a:r>
          </a:p>
        </p:txBody>
      </p:sp>
      <p:sp>
        <p:nvSpPr>
          <p:cNvPr id="35" name="Up Arrow 34"/>
          <p:cNvSpPr/>
          <p:nvPr/>
        </p:nvSpPr>
        <p:spPr bwMode="auto">
          <a:xfrm>
            <a:off x="5786844" y="1885916"/>
            <a:ext cx="372291" cy="800369"/>
          </a:xfrm>
          <a:prstGeom prst="up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38" name="Bent-Up Arrow 37"/>
          <p:cNvSpPr/>
          <p:nvPr/>
        </p:nvSpPr>
        <p:spPr bwMode="auto">
          <a:xfrm>
            <a:off x="7269480" y="2029609"/>
            <a:ext cx="3180808" cy="1079353"/>
          </a:xfrm>
          <a:prstGeom prst="bentUp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39" name="Bent-Up Arrow 38"/>
          <p:cNvSpPr/>
          <p:nvPr/>
        </p:nvSpPr>
        <p:spPr bwMode="auto">
          <a:xfrm flipH="1">
            <a:off x="1162593" y="2089213"/>
            <a:ext cx="3577046" cy="992777"/>
          </a:xfrm>
          <a:prstGeom prst="bentUp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41" name="Down Arrow 40"/>
          <p:cNvSpPr/>
          <p:nvPr/>
        </p:nvSpPr>
        <p:spPr bwMode="auto">
          <a:xfrm>
            <a:off x="5172891" y="4204999"/>
            <a:ext cx="274320" cy="597072"/>
          </a:xfrm>
          <a:prstGeom prst="down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42" name="Down Arrow 41"/>
          <p:cNvSpPr/>
          <p:nvPr/>
        </p:nvSpPr>
        <p:spPr bwMode="auto">
          <a:xfrm>
            <a:off x="6871063" y="4204999"/>
            <a:ext cx="261257" cy="597072"/>
          </a:xfrm>
          <a:prstGeom prst="down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48" name="Right Arrow 47"/>
          <p:cNvSpPr/>
          <p:nvPr/>
        </p:nvSpPr>
        <p:spPr bwMode="auto">
          <a:xfrm>
            <a:off x="7285809" y="3757613"/>
            <a:ext cx="2702923" cy="314325"/>
          </a:xfrm>
          <a:prstGeom prst="right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
        <p:nvSpPr>
          <p:cNvPr id="50" name="Left Arrow 49"/>
          <p:cNvSpPr/>
          <p:nvPr/>
        </p:nvSpPr>
        <p:spPr bwMode="auto">
          <a:xfrm>
            <a:off x="2951116" y="3914775"/>
            <a:ext cx="1788523" cy="297575"/>
          </a:xfrm>
          <a:prstGeom prst="leftArrow">
            <a:avLst/>
          </a:prstGeom>
          <a:noFill/>
          <a:ln w="9525">
            <a:solidFill>
              <a:srgbClr val="0070C0"/>
            </a:solidFill>
            <a:miter lim="800000"/>
            <a:headEnd/>
            <a:tailEnd/>
          </a:ln>
        </p:spPr>
        <p:txBody>
          <a:bodyPr wrap="square" rtlCol="0" anchor="ctr">
            <a:spAutoFit/>
          </a:bodyPr>
          <a:lstStyle/>
          <a:p>
            <a:pPr algn="ctr">
              <a:lnSpc>
                <a:spcPct val="130000"/>
              </a:lnSpc>
            </a:pPr>
            <a:endParaRPr lang="en-US" sz="2400" b="1">
              <a:solidFill>
                <a:srgbClr val="3122F6"/>
              </a:solidFill>
              <a:latin typeface="Times New Roman" pitchFamily="18" charset="0"/>
              <a:cs typeface="Times New Roman" pitchFamily="18" charset="0"/>
            </a:endParaRPr>
          </a:p>
        </p:txBody>
      </p:sp>
    </p:spTree>
    <p:extLst>
      <p:ext uri="{BB962C8B-B14F-4D97-AF65-F5344CB8AC3E}">
        <p14:creationId xmlns:p14="http://schemas.microsoft.com/office/powerpoint/2010/main" val="109021168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10"/>
          <p:cNvSpPr>
            <a:spLocks noChangeArrowheads="1"/>
          </p:cNvSpPr>
          <p:nvPr/>
        </p:nvSpPr>
        <p:spPr bwMode="auto">
          <a:xfrm>
            <a:off x="1749425" y="1337103"/>
            <a:ext cx="7592784" cy="830997"/>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Bước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1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y</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PTSP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pSp>
        <p:nvGrpSpPr>
          <p:cNvPr id="3" name="Group 24"/>
          <p:cNvGrpSpPr>
            <a:grpSpLocks/>
          </p:cNvGrpSpPr>
          <p:nvPr/>
        </p:nvGrpSpPr>
        <p:grpSpPr bwMode="auto">
          <a:xfrm>
            <a:off x="483326" y="243961"/>
            <a:ext cx="11612880" cy="1025525"/>
            <a:chOff x="-329" y="1348"/>
            <a:chExt cx="5722" cy="646"/>
          </a:xfrm>
        </p:grpSpPr>
        <mc:AlternateContent xmlns:mc="http://schemas.openxmlformats.org/markup-compatibility/2006">
          <mc:Choice xmlns:a14="http://schemas.microsoft.com/office/drawing/2010/main" Requires="a14">
            <p:sp>
              <p:nvSpPr>
                <p:cNvPr id="146450" name="Rectangle 6"/>
                <p:cNvSpPr>
                  <a:spLocks noChangeArrowheads="1"/>
                </p:cNvSpPr>
                <p:nvPr/>
              </p:nvSpPr>
              <p:spPr bwMode="auto">
                <a:xfrm>
                  <a:off x="-329" y="1348"/>
                  <a:ext cx="4424" cy="646"/>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Ví</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1:</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𝑥</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d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𝑛</m:t>
                          </m:r>
                        </m:e>
                      </m:d>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pPr>
                        <m:e>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fPr>
                            <m:num>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1</m:t>
                              </m:r>
                            </m:num>
                            <m:den>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2</m:t>
                              </m:r>
                            </m:den>
                          </m:f>
                        </m:e>
                        <m:sup>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𝑛</m:t>
                          </m:r>
                        </m:sup>
                      </m:sSup>
                      <m:r>
                        <m:rPr>
                          <m:sty m:val="p"/>
                        </m:rP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u</m:t>
                      </m:r>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n</m:t>
                      </m:r>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ban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đầu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y(-1) = y(-2) = 0</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mc:Choice>
          <mc:Fallback>
            <p:sp>
              <p:nvSpPr>
                <p:cNvPr id="146450" name="Rectangle 6"/>
                <p:cNvSpPr>
                  <a:spLocks noRot="1" noChangeAspect="1" noMove="1" noResize="1" noEditPoints="1" noAdjustHandles="1" noChangeArrowheads="1" noChangeShapeType="1" noTextEdit="1"/>
                </p:cNvSpPr>
                <p:nvPr/>
              </p:nvSpPr>
              <p:spPr bwMode="auto">
                <a:xfrm>
                  <a:off x="-329" y="1348"/>
                  <a:ext cx="4424" cy="646"/>
                </a:xfrm>
                <a:prstGeom prst="rect">
                  <a:avLst/>
                </a:prstGeom>
                <a:blipFill>
                  <a:blip r:embed="rId4"/>
                  <a:stretch>
                    <a:fillRect l="-1018" t="-4762" b="-5952"/>
                  </a:stretch>
                </a:blipFill>
                <a:ln w="12700" cap="sq">
                  <a:noFill/>
                  <a:miter lim="800000"/>
                  <a:headEnd type="none" w="sm" len="sm"/>
                  <a:tailEnd type="none" w="sm" len="sm"/>
                </a:ln>
              </p:spPr>
              <p:txBody>
                <a:bodyPr/>
                <a:lstStyle/>
                <a:p>
                  <a:r>
                    <a:rPr lang="en-US">
                      <a:noFill/>
                    </a:rPr>
                    <a:t> </a:t>
                  </a:r>
                </a:p>
              </p:txBody>
            </p:sp>
          </mc:Fallback>
        </mc:AlternateContent>
        <p:pic>
          <p:nvPicPr>
            <p:cNvPr id="146452" name="Picture 23"/>
            <p:cNvPicPr>
              <a:picLocks noChangeAspect="1" noChangeArrowheads="1"/>
            </p:cNvPicPr>
            <p:nvPr/>
          </p:nvPicPr>
          <p:blipFill>
            <a:blip r:embed="rId5"/>
            <a:srcRect/>
            <a:stretch>
              <a:fillRect/>
            </a:stretch>
          </p:blipFill>
          <p:spPr bwMode="auto">
            <a:xfrm>
              <a:off x="1937" y="1364"/>
              <a:ext cx="3456" cy="250"/>
            </a:xfrm>
            <a:prstGeom prst="rect">
              <a:avLst/>
            </a:prstGeom>
            <a:noFill/>
            <a:ln w="9525">
              <a:noFill/>
              <a:miter lim="800000"/>
              <a:headEnd/>
              <a:tailEnd/>
            </a:ln>
          </p:spPr>
        </p:pic>
      </p:grpSp>
      <p:pic>
        <p:nvPicPr>
          <p:cNvPr id="146440" name="Picture 25"/>
          <p:cNvPicPr>
            <a:picLocks noChangeAspect="1" noChangeArrowheads="1"/>
          </p:cNvPicPr>
          <p:nvPr/>
        </p:nvPicPr>
        <p:blipFill>
          <a:blip r:embed="rId6"/>
          <a:srcRect/>
          <a:stretch>
            <a:fillRect/>
          </a:stretch>
        </p:blipFill>
        <p:spPr bwMode="auto">
          <a:xfrm>
            <a:off x="3124200" y="2286000"/>
            <a:ext cx="4191000" cy="444500"/>
          </a:xfrm>
          <a:prstGeom prst="rect">
            <a:avLst/>
          </a:prstGeom>
          <a:noFill/>
          <a:ln w="9525">
            <a:noFill/>
            <a:miter lim="800000"/>
            <a:headEnd/>
            <a:tailEnd/>
          </a:ln>
        </p:spPr>
      </p:pic>
      <p:grpSp>
        <p:nvGrpSpPr>
          <p:cNvPr id="4" name="Group 37"/>
          <p:cNvGrpSpPr>
            <a:grpSpLocks/>
          </p:cNvGrpSpPr>
          <p:nvPr/>
        </p:nvGrpSpPr>
        <p:grpSpPr bwMode="auto">
          <a:xfrm>
            <a:off x="1716088" y="2895601"/>
            <a:ext cx="8951913" cy="517525"/>
            <a:chOff x="-61" y="3243"/>
            <a:chExt cx="5639" cy="326"/>
          </a:xfrm>
        </p:grpSpPr>
        <p:sp>
          <p:nvSpPr>
            <p:cNvPr id="146447" name="Rectangle 34"/>
            <p:cNvSpPr>
              <a:spLocks noChangeArrowheads="1"/>
            </p:cNvSpPr>
            <p:nvPr/>
          </p:nvSpPr>
          <p:spPr bwMode="auto">
            <a:xfrm>
              <a:off x="-61" y="3264"/>
              <a:ext cx="2317" cy="288"/>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pic>
          <p:nvPicPr>
            <p:cNvPr id="146448" name="Picture 35"/>
            <p:cNvPicPr>
              <a:picLocks noChangeAspect="1" noChangeArrowheads="1"/>
            </p:cNvPicPr>
            <p:nvPr/>
          </p:nvPicPr>
          <p:blipFill>
            <a:blip r:embed="rId7"/>
            <a:srcRect/>
            <a:stretch>
              <a:fillRect/>
            </a:stretch>
          </p:blipFill>
          <p:spPr bwMode="auto">
            <a:xfrm>
              <a:off x="2130" y="3243"/>
              <a:ext cx="1488" cy="326"/>
            </a:xfrm>
            <a:prstGeom prst="rect">
              <a:avLst/>
            </a:prstGeom>
            <a:noFill/>
            <a:ln w="9525">
              <a:noFill/>
              <a:miter lim="800000"/>
              <a:headEnd/>
              <a:tailEnd/>
            </a:ln>
          </p:spPr>
        </p:pic>
        <p:sp>
          <p:nvSpPr>
            <p:cNvPr id="146449" name="Rectangle 36"/>
            <p:cNvSpPr>
              <a:spLocks noChangeArrowheads="1"/>
            </p:cNvSpPr>
            <p:nvPr/>
          </p:nvSpPr>
          <p:spPr bwMode="auto">
            <a:xfrm>
              <a:off x="3579" y="3249"/>
              <a:ext cx="1999" cy="288"/>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grpSp>
      <p:pic>
        <p:nvPicPr>
          <p:cNvPr id="146443" name="Picture 38"/>
          <p:cNvPicPr>
            <a:picLocks noChangeAspect="1" noChangeArrowheads="1"/>
          </p:cNvPicPr>
          <p:nvPr/>
        </p:nvPicPr>
        <p:blipFill>
          <a:blip r:embed="rId8"/>
          <a:srcRect/>
          <a:stretch>
            <a:fillRect/>
          </a:stretch>
        </p:blipFill>
        <p:spPr bwMode="auto">
          <a:xfrm>
            <a:off x="3886200" y="3505200"/>
            <a:ext cx="990600" cy="484188"/>
          </a:xfrm>
          <a:prstGeom prst="rect">
            <a:avLst/>
          </a:prstGeom>
          <a:noFill/>
          <a:ln w="9525">
            <a:noFill/>
            <a:miter lim="800000"/>
            <a:headEnd/>
            <a:tailEnd/>
          </a:ln>
        </p:spPr>
      </p:pic>
      <p:pic>
        <p:nvPicPr>
          <p:cNvPr id="146444" name="Picture 39"/>
          <p:cNvPicPr>
            <a:picLocks noChangeAspect="1" noChangeArrowheads="1"/>
          </p:cNvPicPr>
          <p:nvPr/>
        </p:nvPicPr>
        <p:blipFill>
          <a:blip r:embed="rId9"/>
          <a:srcRect/>
          <a:stretch>
            <a:fillRect/>
          </a:stretch>
        </p:blipFill>
        <p:spPr bwMode="auto">
          <a:xfrm>
            <a:off x="6096000" y="3505200"/>
            <a:ext cx="1066800" cy="438150"/>
          </a:xfrm>
          <a:prstGeom prst="rect">
            <a:avLst/>
          </a:prstGeom>
          <a:noFill/>
          <a:ln w="9525">
            <a:noFill/>
            <a:miter lim="800000"/>
            <a:headEnd/>
            <a:tailEnd/>
          </a:ln>
        </p:spPr>
      </p:pic>
      <p:sp>
        <p:nvSpPr>
          <p:cNvPr id="146445" name="Rectangle 40"/>
          <p:cNvSpPr>
            <a:spLocks noChangeArrowheads="1"/>
          </p:cNvSpPr>
          <p:nvPr/>
        </p:nvSpPr>
        <p:spPr bwMode="auto">
          <a:xfrm>
            <a:off x="1609726" y="4267201"/>
            <a:ext cx="3127779"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Calibri"/>
                <a:ea typeface="+mn-ea"/>
                <a:cs typeface="+mn-cs"/>
              </a:rPr>
              <a:t> </a:t>
            </a:r>
            <a:r>
              <a:rPr kumimoji="0" lang="pt-B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Nghiệm thuần nhất là :</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9" name="Object 8"/>
          <p:cNvGraphicFramePr>
            <a:graphicFrameLocks noChangeAspect="1"/>
          </p:cNvGraphicFramePr>
          <p:nvPr/>
        </p:nvGraphicFramePr>
        <p:xfrm>
          <a:off x="4419600" y="4864100"/>
          <a:ext cx="2286000" cy="469900"/>
        </p:xfrm>
        <a:graphic>
          <a:graphicData uri="http://schemas.openxmlformats.org/presentationml/2006/ole">
            <mc:AlternateContent xmlns:mc="http://schemas.openxmlformats.org/markup-compatibility/2006">
              <mc:Choice xmlns:v="urn:schemas-microsoft-com:vml" Requires="v">
                <p:oleObj spid="_x0000_s78849" name="Equation" r:id="rId10" imgW="1269720" imgH="241200" progId="Equation.DSMT4">
                  <p:embed/>
                </p:oleObj>
              </mc:Choice>
              <mc:Fallback>
                <p:oleObj name="Equation" r:id="rId10" imgW="1269720" imgH="241200" progId="Equation.DSMT4">
                  <p:embed/>
                  <p:pic>
                    <p:nvPicPr>
                      <p:cNvPr id="9" name="Object 8"/>
                      <p:cNvPicPr/>
                      <p:nvPr/>
                    </p:nvPicPr>
                    <p:blipFill>
                      <a:blip r:embed="rId11"/>
                      <a:stretch>
                        <a:fillRect/>
                      </a:stretch>
                    </p:blipFill>
                    <p:spPr>
                      <a:xfrm>
                        <a:off x="4419600" y="4864100"/>
                        <a:ext cx="2286000" cy="469900"/>
                      </a:xfrm>
                      <a:prstGeom prst="rect">
                        <a:avLst/>
                      </a:prstGeom>
                    </p:spPr>
                  </p:pic>
                </p:oleObj>
              </mc:Fallback>
            </mc:AlternateContent>
          </a:graphicData>
        </a:graphic>
      </p:graphicFrame>
    </p:spTree>
    <p:extLst>
      <p:ext uri="{BB962C8B-B14F-4D97-AF65-F5344CB8AC3E}">
        <p14:creationId xmlns:p14="http://schemas.microsoft.com/office/powerpoint/2010/main" val="3625471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4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4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4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p:bldP spid="14644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7462" name="Rectangle 6"/>
              <p:cNvSpPr>
                <a:spLocks noChangeArrowheads="1"/>
              </p:cNvSpPr>
              <p:nvPr/>
            </p:nvSpPr>
            <p:spPr bwMode="auto">
              <a:xfrm>
                <a:off x="1625601" y="223770"/>
                <a:ext cx="8879547" cy="1228863"/>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Bước 2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𝑝</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Calibri"/>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𝑝</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lập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tuyến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0</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Đăt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mc:Choice>
        <mc:Fallback>
          <p:sp>
            <p:nvSpPr>
              <p:cNvPr id="147462" name="Rectangle 6"/>
              <p:cNvSpPr>
                <a:spLocks noRot="1" noChangeAspect="1" noMove="1" noResize="1" noEditPoints="1" noAdjustHandles="1" noChangeArrowheads="1" noChangeShapeType="1" noTextEdit="1"/>
              </p:cNvSpPr>
              <p:nvPr/>
            </p:nvSpPr>
            <p:spPr bwMode="auto">
              <a:xfrm>
                <a:off x="1625601" y="223770"/>
                <a:ext cx="8879547" cy="1228863"/>
              </a:xfrm>
              <a:prstGeom prst="rect">
                <a:avLst/>
              </a:prstGeom>
              <a:blipFill>
                <a:blip r:embed="rId4"/>
                <a:stretch>
                  <a:fillRect l="-1099" t="-3483" b="-11443"/>
                </a:stretch>
              </a:blipFill>
              <a:ln w="12700" cap="sq">
                <a:noFill/>
                <a:miter lim="800000"/>
                <a:headEnd type="none" w="sm" len="sm"/>
                <a:tailEnd type="none" w="sm" len="sm"/>
              </a:ln>
            </p:spPr>
            <p:txBody>
              <a:bodyPr/>
              <a:lstStyle/>
              <a:p>
                <a:r>
                  <a:rPr lang="en-US">
                    <a:noFill/>
                  </a:rPr>
                  <a:t> </a:t>
                </a:r>
              </a:p>
            </p:txBody>
          </p:sp>
        </mc:Fallback>
      </mc:AlternateContent>
      <p:sp>
        <p:nvSpPr>
          <p:cNvPr id="147463" name="Rectangle 8"/>
          <p:cNvSpPr>
            <a:spLocks noChangeArrowheads="1"/>
          </p:cNvSpPr>
          <p:nvPr/>
        </p:nvSpPr>
        <p:spPr bwMode="auto">
          <a:xfrm>
            <a:off x="1720358" y="1750369"/>
            <a:ext cx="7127272" cy="461665"/>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Thế</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y</a:t>
            </a:r>
            <a:r>
              <a:rPr kumimoji="0" lang="en-US" sz="2400" b="0" i="1" u="none" strike="noStrike" kern="1200" cap="none" spc="0" normalizeH="0" baseline="-25000" noProof="0" err="1">
                <a:ln>
                  <a:noFill/>
                </a:ln>
                <a:solidFill>
                  <a:prstClr val="black"/>
                </a:solidFill>
                <a:effectLst/>
                <a:uLnTx/>
                <a:uFillTx/>
                <a:latin typeface="Times New Roman" pitchFamily="18" charset="0"/>
                <a:ea typeface="+mn-ea"/>
                <a:cs typeface="Times New Roman" pitchFamily="18" charset="0"/>
              </a:rPr>
              <a:t>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4" name="Object 3"/>
          <p:cNvGraphicFramePr>
            <a:graphicFrameLocks noChangeAspect="1"/>
          </p:cNvGraphicFramePr>
          <p:nvPr/>
        </p:nvGraphicFramePr>
        <p:xfrm>
          <a:off x="2909888" y="1066800"/>
          <a:ext cx="5776912" cy="685800"/>
        </p:xfrm>
        <a:graphic>
          <a:graphicData uri="http://schemas.openxmlformats.org/presentationml/2006/ole">
            <mc:AlternateContent xmlns:mc="http://schemas.openxmlformats.org/markup-compatibility/2006">
              <mc:Choice xmlns:v="urn:schemas-microsoft-com:vml" Requires="v">
                <p:oleObj spid="_x0000_s80897" name="Equation" r:id="rId5" imgW="2641320" imgH="393480" progId="Equation.DSMT4">
                  <p:embed/>
                </p:oleObj>
              </mc:Choice>
              <mc:Fallback>
                <p:oleObj name="Equation" r:id="rId5" imgW="2641320" imgH="393480" progId="Equation.DSMT4">
                  <p:embed/>
                  <p:pic>
                    <p:nvPicPr>
                      <p:cNvPr id="4" name="Object 3"/>
                      <p:cNvPicPr/>
                      <p:nvPr/>
                    </p:nvPicPr>
                    <p:blipFill>
                      <a:blip r:embed="rId6"/>
                      <a:stretch>
                        <a:fillRect/>
                      </a:stretch>
                    </p:blipFill>
                    <p:spPr>
                      <a:xfrm>
                        <a:off x="2909888" y="1066800"/>
                        <a:ext cx="5776912" cy="685800"/>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3104357" y="2431764"/>
          <a:ext cx="6592887" cy="452438"/>
        </p:xfrm>
        <a:graphic>
          <a:graphicData uri="http://schemas.openxmlformats.org/presentationml/2006/ole">
            <mc:AlternateContent xmlns:mc="http://schemas.openxmlformats.org/markup-compatibility/2006">
              <mc:Choice xmlns:v="urn:schemas-microsoft-com:vml" Requires="v">
                <p:oleObj spid="_x0000_s80898" name="Equation" r:id="rId7" imgW="3390840" imgH="241200" progId="Equation.DSMT4">
                  <p:embed/>
                </p:oleObj>
              </mc:Choice>
              <mc:Fallback>
                <p:oleObj name="Equation" r:id="rId7" imgW="3390840" imgH="241200" progId="Equation.DSMT4">
                  <p:embed/>
                  <p:pic>
                    <p:nvPicPr>
                      <p:cNvPr id="5" name="Object 4"/>
                      <p:cNvPicPr/>
                      <p:nvPr/>
                    </p:nvPicPr>
                    <p:blipFill>
                      <a:blip r:embed="rId8"/>
                      <a:stretch>
                        <a:fillRect/>
                      </a:stretch>
                    </p:blipFill>
                    <p:spPr>
                      <a:xfrm>
                        <a:off x="3104357" y="2431764"/>
                        <a:ext cx="6592887" cy="452438"/>
                      </a:xfrm>
                      <a:prstGeom prst="rect">
                        <a:avLst/>
                      </a:prstGeom>
                    </p:spPr>
                  </p:pic>
                </p:oleObj>
              </mc:Fallback>
            </mc:AlternateContent>
          </a:graphicData>
        </a:graphic>
      </p:graphicFrame>
      <p:sp>
        <p:nvSpPr>
          <p:cNvPr id="20" name="Rectangle 8"/>
          <p:cNvSpPr>
            <a:spLocks noChangeArrowheads="1"/>
          </p:cNvSpPr>
          <p:nvPr/>
        </p:nvSpPr>
        <p:spPr bwMode="auto">
          <a:xfrm>
            <a:off x="1589807" y="5710536"/>
            <a:ext cx="2643672" cy="461665"/>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4061193" y="6099713"/>
          <a:ext cx="5241925" cy="698500"/>
        </p:xfrm>
        <a:graphic>
          <a:graphicData uri="http://schemas.openxmlformats.org/presentationml/2006/ole">
            <mc:AlternateContent xmlns:mc="http://schemas.openxmlformats.org/markup-compatibility/2006">
              <mc:Choice xmlns:v="urn:schemas-microsoft-com:vml" Requires="v">
                <p:oleObj spid="_x0000_s80899" name="Equation" r:id="rId9" imgW="2184120" imgH="393480" progId="Equation.DSMT4">
                  <p:embed/>
                </p:oleObj>
              </mc:Choice>
              <mc:Fallback>
                <p:oleObj name="Equation" r:id="rId9" imgW="2184120" imgH="393480" progId="Equation.DSMT4">
                  <p:embed/>
                  <p:pic>
                    <p:nvPicPr>
                      <p:cNvPr id="6" name="Object 5"/>
                      <p:cNvPicPr/>
                      <p:nvPr/>
                    </p:nvPicPr>
                    <p:blipFill>
                      <a:blip r:embed="rId10"/>
                      <a:stretch>
                        <a:fillRect/>
                      </a:stretch>
                    </p:blipFill>
                    <p:spPr>
                      <a:xfrm>
                        <a:off x="4061193" y="6099713"/>
                        <a:ext cx="5241925" cy="6985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3104357" y="2884202"/>
          <a:ext cx="6396037" cy="738188"/>
        </p:xfrm>
        <a:graphic>
          <a:graphicData uri="http://schemas.openxmlformats.org/presentationml/2006/ole">
            <mc:AlternateContent xmlns:mc="http://schemas.openxmlformats.org/markup-compatibility/2006">
              <mc:Choice xmlns:v="urn:schemas-microsoft-com:vml" Requires="v">
                <p:oleObj spid="_x0000_s80900" name="Equation" r:id="rId11" imgW="3288960" imgH="393480" progId="Equation.DSMT4">
                  <p:embed/>
                </p:oleObj>
              </mc:Choice>
              <mc:Fallback>
                <p:oleObj name="Equation" r:id="rId11" imgW="3288960" imgH="393480" progId="Equation.DSMT4">
                  <p:embed/>
                  <p:pic>
                    <p:nvPicPr>
                      <p:cNvPr id="8" name="Object 7"/>
                      <p:cNvPicPr/>
                      <p:nvPr/>
                    </p:nvPicPr>
                    <p:blipFill>
                      <a:blip r:embed="rId12"/>
                      <a:stretch>
                        <a:fillRect/>
                      </a:stretch>
                    </p:blipFill>
                    <p:spPr>
                      <a:xfrm>
                        <a:off x="3104357" y="2884202"/>
                        <a:ext cx="6396037" cy="738188"/>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104357" y="3705734"/>
          <a:ext cx="6915150" cy="738188"/>
        </p:xfrm>
        <a:graphic>
          <a:graphicData uri="http://schemas.openxmlformats.org/presentationml/2006/ole">
            <mc:AlternateContent xmlns:mc="http://schemas.openxmlformats.org/markup-compatibility/2006">
              <mc:Choice xmlns:v="urn:schemas-microsoft-com:vml" Requires="v">
                <p:oleObj spid="_x0000_s80901" name="Equation" r:id="rId13" imgW="3555720" imgH="393480" progId="Equation.DSMT4">
                  <p:embed/>
                </p:oleObj>
              </mc:Choice>
              <mc:Fallback>
                <p:oleObj name="Equation" r:id="rId13" imgW="3555720" imgH="393480" progId="Equation.DSMT4">
                  <p:embed/>
                  <p:pic>
                    <p:nvPicPr>
                      <p:cNvPr id="9" name="Object 8"/>
                      <p:cNvPicPr/>
                      <p:nvPr/>
                    </p:nvPicPr>
                    <p:blipFill>
                      <a:blip r:embed="rId14"/>
                      <a:stretch>
                        <a:fillRect/>
                      </a:stretch>
                    </p:blipFill>
                    <p:spPr>
                      <a:xfrm>
                        <a:off x="3104357" y="3705734"/>
                        <a:ext cx="6915150" cy="738188"/>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3104357" y="4494097"/>
          <a:ext cx="5334000" cy="739775"/>
        </p:xfrm>
        <a:graphic>
          <a:graphicData uri="http://schemas.openxmlformats.org/presentationml/2006/ole">
            <mc:AlternateContent xmlns:mc="http://schemas.openxmlformats.org/markup-compatibility/2006">
              <mc:Choice xmlns:v="urn:schemas-microsoft-com:vml" Requires="v">
                <p:oleObj spid="_x0000_s80902" name="Equation" r:id="rId15" imgW="2743200" imgH="393480" progId="Equation.DSMT4">
                  <p:embed/>
                </p:oleObj>
              </mc:Choice>
              <mc:Fallback>
                <p:oleObj name="Equation" r:id="rId15" imgW="2743200" imgH="393480" progId="Equation.DSMT4">
                  <p:embed/>
                  <p:pic>
                    <p:nvPicPr>
                      <p:cNvPr id="10" name="Object 9"/>
                      <p:cNvPicPr/>
                      <p:nvPr/>
                    </p:nvPicPr>
                    <p:blipFill>
                      <a:blip r:embed="rId16"/>
                      <a:stretch>
                        <a:fillRect/>
                      </a:stretch>
                    </p:blipFill>
                    <p:spPr>
                      <a:xfrm>
                        <a:off x="3104357" y="4494097"/>
                        <a:ext cx="5334000" cy="73977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104357" y="5217319"/>
          <a:ext cx="5186362" cy="738188"/>
        </p:xfrm>
        <a:graphic>
          <a:graphicData uri="http://schemas.openxmlformats.org/presentationml/2006/ole">
            <mc:AlternateContent xmlns:mc="http://schemas.openxmlformats.org/markup-compatibility/2006">
              <mc:Choice xmlns:v="urn:schemas-microsoft-com:vml" Requires="v">
                <p:oleObj spid="_x0000_s80903" name="Equation" r:id="rId17" imgW="2666880" imgH="393480" progId="Equation.DSMT4">
                  <p:embed/>
                </p:oleObj>
              </mc:Choice>
              <mc:Fallback>
                <p:oleObj name="Equation" r:id="rId17" imgW="2666880" imgH="393480" progId="Equation.DSMT4">
                  <p:embed/>
                  <p:pic>
                    <p:nvPicPr>
                      <p:cNvPr id="11" name="Object 10"/>
                      <p:cNvPicPr/>
                      <p:nvPr/>
                    </p:nvPicPr>
                    <p:blipFill>
                      <a:blip r:embed="rId18"/>
                      <a:stretch>
                        <a:fillRect/>
                      </a:stretch>
                    </p:blipFill>
                    <p:spPr>
                      <a:xfrm>
                        <a:off x="3104357" y="5217319"/>
                        <a:ext cx="5186362" cy="738188"/>
                      </a:xfrm>
                      <a:prstGeom prst="rect">
                        <a:avLst/>
                      </a:prstGeom>
                    </p:spPr>
                  </p:pic>
                </p:oleObj>
              </mc:Fallback>
            </mc:AlternateContent>
          </a:graphicData>
        </a:graphic>
      </p:graphicFrame>
    </p:spTree>
    <p:extLst>
      <p:ext uri="{BB962C8B-B14F-4D97-AF65-F5344CB8AC3E}">
        <p14:creationId xmlns:p14="http://schemas.microsoft.com/office/powerpoint/2010/main" val="150777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2" grpId="0"/>
      <p:bldP spid="147463" grpId="0"/>
      <p:bldP spid="2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48486" name="Rectangle 6"/>
          <p:cNvSpPr>
            <a:spLocks noChangeArrowheads="1"/>
          </p:cNvSpPr>
          <p:nvPr/>
        </p:nvSpPr>
        <p:spPr bwMode="auto">
          <a:xfrm>
            <a:off x="1524000" y="59138"/>
            <a:ext cx="8991600" cy="1532727"/>
          </a:xfrm>
          <a:prstGeom prst="rect">
            <a:avLst/>
          </a:prstGeom>
          <a:noFill/>
          <a:ln w="12700" cap="sq">
            <a:noFill/>
            <a:miter lim="800000"/>
            <a:headEnd type="none" w="sm" len="sm"/>
            <a:tailEnd type="none" w="sm" len="sm"/>
          </a:ln>
        </p:spPr>
        <p:txBody>
          <a:bodyPr anchor="ctr">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Bước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3 </a:t>
            </a:r>
            <a:r>
              <a:rPr kumimoji="0" lang="en-US" sz="2400" b="0" i="0" u="none" strike="noStrike" kern="1200" cap="none" spc="0" normalizeH="0" baseline="0" noProof="0">
                <a:ln>
                  <a:noFill/>
                </a:ln>
                <a:solidFill>
                  <a:srgbClr val="0000FF"/>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mc:AlternateContent xmlns:mc="http://schemas.openxmlformats.org/markup-compatibility/2006">
        <mc:Choice xmlns:a14="http://schemas.microsoft.com/office/drawing/2010/main" Requires="a14">
          <p:sp>
            <p:nvSpPr>
              <p:cNvPr id="148491" name="Rectangle 11"/>
              <p:cNvSpPr>
                <a:spLocks noChangeArrowheads="1"/>
              </p:cNvSpPr>
              <p:nvPr/>
            </p:nvSpPr>
            <p:spPr bwMode="auto">
              <a:xfrm>
                <a:off x="1539526" y="2718138"/>
                <a:ext cx="9280874" cy="830997"/>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Bước 4</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𝐴</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1</m:t>
                        </m:r>
                      </m:sub>
                    </m:sSub>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𝐴</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2</m:t>
                        </m:r>
                      </m:sub>
                    </m:sSub>
                  </m:oMath>
                </a14:m>
                <a:r>
                  <a:rPr kumimoji="0" lang="en-US" sz="2400" b="0" i="0" u="none" strike="noStrike" kern="1200" cap="none" spc="0" normalizeH="0" baseline="0" noProof="0">
                    <a:ln>
                      <a:noFill/>
                    </a:ln>
                    <a:solidFill>
                      <a:prstClr val="black"/>
                    </a:solidFill>
                    <a:effectLst/>
                    <a:uLnTx/>
                    <a:uFillTx/>
                    <a:latin typeface="Calibri"/>
                    <a:ea typeface="+mn-ea"/>
                    <a:cs typeface="+mn-cs"/>
                  </a:rPr>
                  <a:t>,</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đầu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y(-1) = y(-2) = 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mc:Choice>
        <mc:Fallback>
          <p:sp>
            <p:nvSpPr>
              <p:cNvPr id="148491" name="Rectangle 11"/>
              <p:cNvSpPr>
                <a:spLocks noRot="1" noChangeAspect="1" noMove="1" noResize="1" noEditPoints="1" noAdjustHandles="1" noChangeArrowheads="1" noChangeShapeType="1" noTextEdit="1"/>
              </p:cNvSpPr>
              <p:nvPr/>
            </p:nvSpPr>
            <p:spPr bwMode="auto">
              <a:xfrm>
                <a:off x="1539526" y="2718138"/>
                <a:ext cx="9280874" cy="830997"/>
              </a:xfrm>
              <a:prstGeom prst="rect">
                <a:avLst/>
              </a:prstGeom>
              <a:blipFill>
                <a:blip r:embed="rId4"/>
                <a:stretch>
                  <a:fillRect l="-1051" t="-5882" r="-66" b="-16912"/>
                </a:stretch>
              </a:blipFill>
              <a:ln w="12700" cap="sq">
                <a:noFill/>
                <a:miter lim="800000"/>
                <a:headEnd type="none" w="sm" len="sm"/>
                <a:tailEnd type="none" w="sm" len="sm"/>
              </a:ln>
            </p:spPr>
            <p:txBody>
              <a:bodyPr/>
              <a:lstStyle/>
              <a:p>
                <a:r>
                  <a:rPr lang="en-US">
                    <a:noFill/>
                  </a:rPr>
                  <a:t> </a:t>
                </a:r>
              </a:p>
            </p:txBody>
          </p:sp>
        </mc:Fallback>
      </mc:AlternateContent>
      <p:graphicFrame>
        <p:nvGraphicFramePr>
          <p:cNvPr id="2" name="Object 1"/>
          <p:cNvGraphicFramePr>
            <a:graphicFrameLocks noChangeAspect="1"/>
          </p:cNvGraphicFramePr>
          <p:nvPr/>
        </p:nvGraphicFramePr>
        <p:xfrm>
          <a:off x="1819275" y="1274764"/>
          <a:ext cx="7334250" cy="1163637"/>
        </p:xfrm>
        <a:graphic>
          <a:graphicData uri="http://schemas.openxmlformats.org/presentationml/2006/ole">
            <mc:AlternateContent xmlns:mc="http://schemas.openxmlformats.org/markup-compatibility/2006">
              <mc:Choice xmlns:v="urn:schemas-microsoft-com:vml" Requires="v">
                <p:oleObj spid="_x0000_s82945" name="Equation" r:id="rId5" imgW="3429000" imgH="660240" progId="Equation.DSMT4">
                  <p:embed/>
                </p:oleObj>
              </mc:Choice>
              <mc:Fallback>
                <p:oleObj name="Equation" r:id="rId5" imgW="3429000" imgH="660240" progId="Equation.DSMT4">
                  <p:embed/>
                  <p:pic>
                    <p:nvPicPr>
                      <p:cNvPr id="2" name="Object 1"/>
                      <p:cNvPicPr/>
                      <p:nvPr/>
                    </p:nvPicPr>
                    <p:blipFill>
                      <a:blip r:embed="rId6"/>
                      <a:stretch>
                        <a:fillRect/>
                      </a:stretch>
                    </p:blipFill>
                    <p:spPr>
                      <a:xfrm>
                        <a:off x="1819275" y="1274764"/>
                        <a:ext cx="7334250" cy="1163637"/>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2640206" y="3483877"/>
          <a:ext cx="4606925" cy="585787"/>
        </p:xfrm>
        <a:graphic>
          <a:graphicData uri="http://schemas.openxmlformats.org/presentationml/2006/ole">
            <mc:AlternateContent xmlns:mc="http://schemas.openxmlformats.org/markup-compatibility/2006">
              <mc:Choice xmlns:v="urn:schemas-microsoft-com:vml" Requires="v">
                <p:oleObj spid="_x0000_s82946" name="Equation" r:id="rId7" imgW="2857320" imgH="431640" progId="Equation.DSMT4">
                  <p:embed/>
                </p:oleObj>
              </mc:Choice>
              <mc:Fallback>
                <p:oleObj name="Equation" r:id="rId7" imgW="2857320" imgH="431640" progId="Equation.DSMT4">
                  <p:embed/>
                  <p:pic>
                    <p:nvPicPr>
                      <p:cNvPr id="3" name="Object 2"/>
                      <p:cNvPicPr/>
                      <p:nvPr/>
                    </p:nvPicPr>
                    <p:blipFill>
                      <a:blip r:embed="rId8"/>
                      <a:stretch>
                        <a:fillRect/>
                      </a:stretch>
                    </p:blipFill>
                    <p:spPr>
                      <a:xfrm>
                        <a:off x="2640206" y="3483877"/>
                        <a:ext cx="4606925" cy="585787"/>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2447324" y="5240395"/>
          <a:ext cx="4992687" cy="554037"/>
        </p:xfrm>
        <a:graphic>
          <a:graphicData uri="http://schemas.openxmlformats.org/presentationml/2006/ole">
            <mc:AlternateContent xmlns:mc="http://schemas.openxmlformats.org/markup-compatibility/2006">
              <mc:Choice xmlns:v="urn:schemas-microsoft-com:vml" Requires="v">
                <p:oleObj spid="_x0000_s82947" name="Equation" r:id="rId9" imgW="2641320" imgH="431640" progId="Equation.DSMT4">
                  <p:embed/>
                </p:oleObj>
              </mc:Choice>
              <mc:Fallback>
                <p:oleObj name="Equation" r:id="rId9" imgW="2641320" imgH="431640" progId="Equation.DSMT4">
                  <p:embed/>
                  <p:pic>
                    <p:nvPicPr>
                      <p:cNvPr id="4" name="Object 3"/>
                      <p:cNvPicPr/>
                      <p:nvPr/>
                    </p:nvPicPr>
                    <p:blipFill>
                      <a:blip r:embed="rId10"/>
                      <a:stretch>
                        <a:fillRect/>
                      </a:stretch>
                    </p:blipFill>
                    <p:spPr>
                      <a:xfrm>
                        <a:off x="2447324" y="5240395"/>
                        <a:ext cx="4992687" cy="5540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611437" y="4127271"/>
          <a:ext cx="5486400" cy="534988"/>
        </p:xfrm>
        <a:graphic>
          <a:graphicData uri="http://schemas.openxmlformats.org/presentationml/2006/ole">
            <mc:AlternateContent xmlns:mc="http://schemas.openxmlformats.org/markup-compatibility/2006">
              <mc:Choice xmlns:v="urn:schemas-microsoft-com:vml" Requires="v">
                <p:oleObj spid="_x0000_s82948" name="Equation" r:id="rId11" imgW="3403440" imgH="393480" progId="Equation.DSMT4">
                  <p:embed/>
                </p:oleObj>
              </mc:Choice>
              <mc:Fallback>
                <p:oleObj name="Equation" r:id="rId11" imgW="3403440" imgH="393480" progId="Equation.DSMT4">
                  <p:embed/>
                  <p:pic>
                    <p:nvPicPr>
                      <p:cNvPr id="8" name="Object 7"/>
                      <p:cNvPicPr/>
                      <p:nvPr/>
                    </p:nvPicPr>
                    <p:blipFill>
                      <a:blip r:embed="rId12"/>
                      <a:stretch>
                        <a:fillRect/>
                      </a:stretch>
                    </p:blipFill>
                    <p:spPr>
                      <a:xfrm>
                        <a:off x="2611437" y="4127271"/>
                        <a:ext cx="5486400" cy="534988"/>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611437" y="4671543"/>
          <a:ext cx="1595437" cy="276225"/>
        </p:xfrm>
        <a:graphic>
          <a:graphicData uri="http://schemas.openxmlformats.org/presentationml/2006/ole">
            <mc:AlternateContent xmlns:mc="http://schemas.openxmlformats.org/markup-compatibility/2006">
              <mc:Choice xmlns:v="urn:schemas-microsoft-com:vml" Requires="v">
                <p:oleObj spid="_x0000_s82949" name="Equation" r:id="rId13" imgW="990360" imgH="203040" progId="Equation.DSMT4">
                  <p:embed/>
                </p:oleObj>
              </mc:Choice>
              <mc:Fallback>
                <p:oleObj name="Equation" r:id="rId13" imgW="990360" imgH="203040" progId="Equation.DSMT4">
                  <p:embed/>
                  <p:pic>
                    <p:nvPicPr>
                      <p:cNvPr id="9" name="Object 8"/>
                      <p:cNvPicPr/>
                      <p:nvPr/>
                    </p:nvPicPr>
                    <p:blipFill>
                      <a:blip r:embed="rId14"/>
                      <a:stretch>
                        <a:fillRect/>
                      </a:stretch>
                    </p:blipFill>
                    <p:spPr>
                      <a:xfrm>
                        <a:off x="2611437" y="4671543"/>
                        <a:ext cx="1595437" cy="276225"/>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2433890" y="5866156"/>
          <a:ext cx="5257800" cy="506412"/>
        </p:xfrm>
        <a:graphic>
          <a:graphicData uri="http://schemas.openxmlformats.org/presentationml/2006/ole">
            <mc:AlternateContent xmlns:mc="http://schemas.openxmlformats.org/markup-compatibility/2006">
              <mc:Choice xmlns:v="urn:schemas-microsoft-com:vml" Requires="v">
                <p:oleObj spid="_x0000_s82950" name="Equation" r:id="rId15" imgW="2781000" imgH="393480" progId="Equation.DSMT4">
                  <p:embed/>
                </p:oleObj>
              </mc:Choice>
              <mc:Fallback>
                <p:oleObj name="Equation" r:id="rId15" imgW="2781000" imgH="393480" progId="Equation.DSMT4">
                  <p:embed/>
                  <p:pic>
                    <p:nvPicPr>
                      <p:cNvPr id="10" name="Object 9"/>
                      <p:cNvPicPr/>
                      <p:nvPr/>
                    </p:nvPicPr>
                    <p:blipFill>
                      <a:blip r:embed="rId16"/>
                      <a:stretch>
                        <a:fillRect/>
                      </a:stretch>
                    </p:blipFill>
                    <p:spPr>
                      <a:xfrm>
                        <a:off x="2433890" y="5866156"/>
                        <a:ext cx="5257800" cy="506412"/>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448717" y="6372568"/>
          <a:ext cx="1920875" cy="506413"/>
        </p:xfrm>
        <a:graphic>
          <a:graphicData uri="http://schemas.openxmlformats.org/presentationml/2006/ole">
            <mc:AlternateContent xmlns:mc="http://schemas.openxmlformats.org/markup-compatibility/2006">
              <mc:Choice xmlns:v="urn:schemas-microsoft-com:vml" Requires="v">
                <p:oleObj spid="_x0000_s82951" name="Equation" r:id="rId17" imgW="1015920" imgH="393480" progId="Equation.DSMT4">
                  <p:embed/>
                </p:oleObj>
              </mc:Choice>
              <mc:Fallback>
                <p:oleObj name="Equation" r:id="rId17" imgW="1015920" imgH="393480" progId="Equation.DSMT4">
                  <p:embed/>
                  <p:pic>
                    <p:nvPicPr>
                      <p:cNvPr id="11" name="Object 10"/>
                      <p:cNvPicPr/>
                      <p:nvPr/>
                    </p:nvPicPr>
                    <p:blipFill>
                      <a:blip r:embed="rId18"/>
                      <a:stretch>
                        <a:fillRect/>
                      </a:stretch>
                    </p:blipFill>
                    <p:spPr>
                      <a:xfrm>
                        <a:off x="2448717" y="6372568"/>
                        <a:ext cx="1920875" cy="506413"/>
                      </a:xfrm>
                      <a:prstGeom prst="rect">
                        <a:avLst/>
                      </a:prstGeom>
                    </p:spPr>
                  </p:pic>
                </p:oleObj>
              </mc:Fallback>
            </mc:AlternateContent>
          </a:graphicData>
        </a:graphic>
      </p:graphicFrame>
    </p:spTree>
    <p:extLst>
      <p:ext uri="{BB962C8B-B14F-4D97-AF65-F5344CB8AC3E}">
        <p14:creationId xmlns:p14="http://schemas.microsoft.com/office/powerpoint/2010/main" val="1465208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p:bldP spid="14849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49511" name="Rectangle 7"/>
          <p:cNvSpPr>
            <a:spLocks noChangeArrowheads="1"/>
          </p:cNvSpPr>
          <p:nvPr/>
        </p:nvSpPr>
        <p:spPr bwMode="auto">
          <a:xfrm>
            <a:off x="1524000" y="150169"/>
            <a:ext cx="8217314"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Thay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n=1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sp>
        <p:nvSpPr>
          <p:cNvPr id="149515" name="Rectangle 11"/>
          <p:cNvSpPr>
            <a:spLocks noChangeArrowheads="1"/>
          </p:cNvSpPr>
          <p:nvPr/>
        </p:nvSpPr>
        <p:spPr bwMode="auto">
          <a:xfrm>
            <a:off x="1524001" y="4114800"/>
            <a:ext cx="7554913"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tổng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quát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graphicFrame>
        <p:nvGraphicFramePr>
          <p:cNvPr id="2" name="Object 1"/>
          <p:cNvGraphicFramePr>
            <a:graphicFrameLocks noChangeAspect="1"/>
          </p:cNvGraphicFramePr>
          <p:nvPr/>
        </p:nvGraphicFramePr>
        <p:xfrm>
          <a:off x="2808288" y="903288"/>
          <a:ext cx="6197600" cy="3211512"/>
        </p:xfrm>
        <a:graphic>
          <a:graphicData uri="http://schemas.openxmlformats.org/presentationml/2006/ole">
            <mc:AlternateContent xmlns:mc="http://schemas.openxmlformats.org/markup-compatibility/2006">
              <mc:Choice xmlns:v="urn:schemas-microsoft-com:vml" Requires="v">
                <p:oleObj spid="_x0000_s84993" name="Equation" r:id="rId4" imgW="2958840" imgH="1803240" progId="Equation.DSMT4">
                  <p:embed/>
                </p:oleObj>
              </mc:Choice>
              <mc:Fallback>
                <p:oleObj name="Equation" r:id="rId4" imgW="2958840" imgH="1803240" progId="Equation.DSMT4">
                  <p:embed/>
                  <p:pic>
                    <p:nvPicPr>
                      <p:cNvPr id="2" name="Object 1"/>
                      <p:cNvPicPr/>
                      <p:nvPr/>
                    </p:nvPicPr>
                    <p:blipFill>
                      <a:blip r:embed="rId5"/>
                      <a:stretch>
                        <a:fillRect/>
                      </a:stretch>
                    </p:blipFill>
                    <p:spPr>
                      <a:xfrm>
                        <a:off x="2808288" y="903288"/>
                        <a:ext cx="6197600" cy="3211512"/>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2514600" y="4648200"/>
          <a:ext cx="8001000" cy="990600"/>
        </p:xfrm>
        <a:graphic>
          <a:graphicData uri="http://schemas.openxmlformats.org/presentationml/2006/ole">
            <mc:AlternateContent xmlns:mc="http://schemas.openxmlformats.org/markup-compatibility/2006">
              <mc:Choice xmlns:v="urn:schemas-microsoft-com:vml" Requires="v">
                <p:oleObj spid="_x0000_s84994" name="Equation" r:id="rId6" imgW="3429000" imgH="393480" progId="Equation.DSMT4">
                  <p:embed/>
                </p:oleObj>
              </mc:Choice>
              <mc:Fallback>
                <p:oleObj name="Equation" r:id="rId6" imgW="3429000" imgH="393480" progId="Equation.DSMT4">
                  <p:embed/>
                  <p:pic>
                    <p:nvPicPr>
                      <p:cNvPr id="3" name="Object 2"/>
                      <p:cNvPicPr/>
                      <p:nvPr/>
                    </p:nvPicPr>
                    <p:blipFill>
                      <a:blip r:embed="rId7"/>
                      <a:stretch>
                        <a:fillRect/>
                      </a:stretch>
                    </p:blipFill>
                    <p:spPr>
                      <a:xfrm>
                        <a:off x="2514600" y="4648200"/>
                        <a:ext cx="8001000" cy="990600"/>
                      </a:xfrm>
                      <a:prstGeom prst="rect">
                        <a:avLst/>
                      </a:prstGeom>
                    </p:spPr>
                  </p:pic>
                </p:oleObj>
              </mc:Fallback>
            </mc:AlternateContent>
          </a:graphicData>
        </a:graphic>
      </p:graphicFrame>
    </p:spTree>
    <p:extLst>
      <p:ext uri="{BB962C8B-B14F-4D97-AF65-F5344CB8AC3E}">
        <p14:creationId xmlns:p14="http://schemas.microsoft.com/office/powerpoint/2010/main" val="4016966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1" grpId="0"/>
      <p:bldP spid="1495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7" name="Rectangle 10"/>
          <p:cNvSpPr>
            <a:spLocks noChangeArrowheads="1"/>
          </p:cNvSpPr>
          <p:nvPr/>
        </p:nvSpPr>
        <p:spPr bwMode="auto">
          <a:xfrm>
            <a:off x="1749425" y="1337103"/>
            <a:ext cx="7456528" cy="830997"/>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Bước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1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tổng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quát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y</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0</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PTSP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grpSp>
        <p:nvGrpSpPr>
          <p:cNvPr id="3" name="Group 24"/>
          <p:cNvGrpSpPr>
            <a:grpSpLocks/>
          </p:cNvGrpSpPr>
          <p:nvPr/>
        </p:nvGrpSpPr>
        <p:grpSpPr bwMode="auto">
          <a:xfrm>
            <a:off x="1" y="201745"/>
            <a:ext cx="11560628" cy="900113"/>
            <a:chOff x="-329" y="1364"/>
            <a:chExt cx="5722" cy="567"/>
          </a:xfrm>
        </p:grpSpPr>
        <mc:AlternateContent xmlns:mc="http://schemas.openxmlformats.org/markup-compatibility/2006">
          <mc:Choice xmlns:a14="http://schemas.microsoft.com/office/drawing/2010/main" Requires="a14">
            <p:sp>
              <p:nvSpPr>
                <p:cNvPr id="146450" name="Rectangle 6"/>
                <p:cNvSpPr>
                  <a:spLocks noChangeArrowheads="1"/>
                </p:cNvSpPr>
                <p:nvPr/>
              </p:nvSpPr>
              <p:spPr bwMode="auto">
                <a:xfrm>
                  <a:off x="-329" y="1408"/>
                  <a:ext cx="4679" cy="523"/>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Ví</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dụ</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𝑥</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d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𝑛</m:t>
                          </m:r>
                        </m:e>
                      </m:d>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itchFamily="18" charset="0"/>
                            </a:rPr>
                            <m:t>(−3)</m:t>
                          </m:r>
                        </m:e>
                        <m:sup>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𝑛</m:t>
                          </m:r>
                        </m:sup>
                      </m:sSup>
                      <m:r>
                        <m:rPr>
                          <m:sty m:val="p"/>
                        </m:rP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u</m:t>
                      </m:r>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r>
                        <m:rPr>
                          <m:sty m:val="p"/>
                        </m:rP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n</m:t>
                      </m:r>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ban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đầu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y(-1) = y(-2) = 0</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mc:Choice>
          <mc:Fallback>
            <p:sp>
              <p:nvSpPr>
                <p:cNvPr id="146450" name="Rectangle 6"/>
                <p:cNvSpPr>
                  <a:spLocks noRot="1" noChangeAspect="1" noMove="1" noResize="1" noEditPoints="1" noAdjustHandles="1" noChangeArrowheads="1" noChangeShapeType="1" noTextEdit="1"/>
                </p:cNvSpPr>
                <p:nvPr/>
              </p:nvSpPr>
              <p:spPr bwMode="auto">
                <a:xfrm>
                  <a:off x="-329" y="1408"/>
                  <a:ext cx="4679" cy="523"/>
                </a:xfrm>
                <a:prstGeom prst="rect">
                  <a:avLst/>
                </a:prstGeom>
                <a:blipFill>
                  <a:blip r:embed="rId4"/>
                  <a:stretch>
                    <a:fillRect l="-967" t="-6618" b="-16176"/>
                  </a:stretch>
                </a:blipFill>
                <a:ln w="12700" cap="sq">
                  <a:noFill/>
                  <a:miter lim="800000"/>
                  <a:headEnd type="none" w="sm" len="sm"/>
                  <a:tailEnd type="none" w="sm" len="sm"/>
                </a:ln>
              </p:spPr>
              <p:txBody>
                <a:bodyPr/>
                <a:lstStyle/>
                <a:p>
                  <a:r>
                    <a:rPr lang="en-US">
                      <a:noFill/>
                    </a:rPr>
                    <a:t> </a:t>
                  </a:r>
                </a:p>
              </p:txBody>
            </p:sp>
          </mc:Fallback>
        </mc:AlternateContent>
        <p:pic>
          <p:nvPicPr>
            <p:cNvPr id="146452" name="Picture 23"/>
            <p:cNvPicPr>
              <a:picLocks noChangeAspect="1" noChangeArrowheads="1"/>
            </p:cNvPicPr>
            <p:nvPr/>
          </p:nvPicPr>
          <p:blipFill>
            <a:blip r:embed="rId5"/>
            <a:srcRect/>
            <a:stretch>
              <a:fillRect/>
            </a:stretch>
          </p:blipFill>
          <p:spPr bwMode="auto">
            <a:xfrm>
              <a:off x="1937" y="1364"/>
              <a:ext cx="3456" cy="250"/>
            </a:xfrm>
            <a:prstGeom prst="rect">
              <a:avLst/>
            </a:prstGeom>
            <a:noFill/>
            <a:ln w="9525">
              <a:noFill/>
              <a:miter lim="800000"/>
              <a:headEnd/>
              <a:tailEnd/>
            </a:ln>
          </p:spPr>
        </p:pic>
      </p:grpSp>
      <p:pic>
        <p:nvPicPr>
          <p:cNvPr id="146440" name="Picture 25"/>
          <p:cNvPicPr>
            <a:picLocks noChangeAspect="1" noChangeArrowheads="1"/>
          </p:cNvPicPr>
          <p:nvPr/>
        </p:nvPicPr>
        <p:blipFill>
          <a:blip r:embed="rId6"/>
          <a:srcRect/>
          <a:stretch>
            <a:fillRect/>
          </a:stretch>
        </p:blipFill>
        <p:spPr bwMode="auto">
          <a:xfrm>
            <a:off x="3124200" y="2286000"/>
            <a:ext cx="4191000" cy="444500"/>
          </a:xfrm>
          <a:prstGeom prst="rect">
            <a:avLst/>
          </a:prstGeom>
          <a:noFill/>
          <a:ln w="9525">
            <a:noFill/>
            <a:miter lim="800000"/>
            <a:headEnd/>
            <a:tailEnd/>
          </a:ln>
        </p:spPr>
      </p:pic>
      <p:grpSp>
        <p:nvGrpSpPr>
          <p:cNvPr id="4" name="Group 37"/>
          <p:cNvGrpSpPr>
            <a:grpSpLocks/>
          </p:cNvGrpSpPr>
          <p:nvPr/>
        </p:nvGrpSpPr>
        <p:grpSpPr bwMode="auto">
          <a:xfrm>
            <a:off x="1716088" y="2895601"/>
            <a:ext cx="8951913" cy="517525"/>
            <a:chOff x="-61" y="3243"/>
            <a:chExt cx="5639" cy="326"/>
          </a:xfrm>
        </p:grpSpPr>
        <p:sp>
          <p:nvSpPr>
            <p:cNvPr id="146447" name="Rectangle 34"/>
            <p:cNvSpPr>
              <a:spLocks noChangeArrowheads="1"/>
            </p:cNvSpPr>
            <p:nvPr/>
          </p:nvSpPr>
          <p:spPr bwMode="auto">
            <a:xfrm>
              <a:off x="-61" y="3264"/>
              <a:ext cx="2317" cy="288"/>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pic>
          <p:nvPicPr>
            <p:cNvPr id="146448" name="Picture 35"/>
            <p:cNvPicPr>
              <a:picLocks noChangeAspect="1" noChangeArrowheads="1"/>
            </p:cNvPicPr>
            <p:nvPr/>
          </p:nvPicPr>
          <p:blipFill>
            <a:blip r:embed="rId7"/>
            <a:srcRect/>
            <a:stretch>
              <a:fillRect/>
            </a:stretch>
          </p:blipFill>
          <p:spPr bwMode="auto">
            <a:xfrm>
              <a:off x="2130" y="3243"/>
              <a:ext cx="1488" cy="326"/>
            </a:xfrm>
            <a:prstGeom prst="rect">
              <a:avLst/>
            </a:prstGeom>
            <a:noFill/>
            <a:ln w="9525">
              <a:noFill/>
              <a:miter lim="800000"/>
              <a:headEnd/>
              <a:tailEnd/>
            </a:ln>
          </p:spPr>
        </p:pic>
        <p:sp>
          <p:nvSpPr>
            <p:cNvPr id="146449" name="Rectangle 36"/>
            <p:cNvSpPr>
              <a:spLocks noChangeArrowheads="1"/>
            </p:cNvSpPr>
            <p:nvPr/>
          </p:nvSpPr>
          <p:spPr bwMode="auto">
            <a:xfrm>
              <a:off x="3579" y="3249"/>
              <a:ext cx="1999" cy="288"/>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grpSp>
      <p:pic>
        <p:nvPicPr>
          <p:cNvPr id="146443" name="Picture 38"/>
          <p:cNvPicPr>
            <a:picLocks noChangeAspect="1" noChangeArrowheads="1"/>
          </p:cNvPicPr>
          <p:nvPr/>
        </p:nvPicPr>
        <p:blipFill>
          <a:blip r:embed="rId8"/>
          <a:srcRect/>
          <a:stretch>
            <a:fillRect/>
          </a:stretch>
        </p:blipFill>
        <p:spPr bwMode="auto">
          <a:xfrm>
            <a:off x="3886200" y="3505200"/>
            <a:ext cx="990600" cy="484188"/>
          </a:xfrm>
          <a:prstGeom prst="rect">
            <a:avLst/>
          </a:prstGeom>
          <a:noFill/>
          <a:ln w="9525">
            <a:noFill/>
            <a:miter lim="800000"/>
            <a:headEnd/>
            <a:tailEnd/>
          </a:ln>
        </p:spPr>
      </p:pic>
      <p:pic>
        <p:nvPicPr>
          <p:cNvPr id="146444" name="Picture 39"/>
          <p:cNvPicPr>
            <a:picLocks noChangeAspect="1" noChangeArrowheads="1"/>
          </p:cNvPicPr>
          <p:nvPr/>
        </p:nvPicPr>
        <p:blipFill>
          <a:blip r:embed="rId9"/>
          <a:srcRect/>
          <a:stretch>
            <a:fillRect/>
          </a:stretch>
        </p:blipFill>
        <p:spPr bwMode="auto">
          <a:xfrm>
            <a:off x="6096000" y="3505200"/>
            <a:ext cx="1066800" cy="438150"/>
          </a:xfrm>
          <a:prstGeom prst="rect">
            <a:avLst/>
          </a:prstGeom>
          <a:noFill/>
          <a:ln w="9525">
            <a:noFill/>
            <a:miter lim="800000"/>
            <a:headEnd/>
            <a:tailEnd/>
          </a:ln>
        </p:spPr>
      </p:pic>
      <p:sp>
        <p:nvSpPr>
          <p:cNvPr id="146445" name="Rectangle 40"/>
          <p:cNvSpPr>
            <a:spLocks noChangeArrowheads="1"/>
          </p:cNvSpPr>
          <p:nvPr/>
        </p:nvSpPr>
        <p:spPr bwMode="auto">
          <a:xfrm>
            <a:off x="1609726" y="4267201"/>
            <a:ext cx="3127779"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a:ln>
                  <a:noFill/>
                </a:ln>
                <a:solidFill>
                  <a:prstClr val="black"/>
                </a:solidFill>
                <a:effectLst/>
                <a:uLnTx/>
                <a:uFillTx/>
                <a:latin typeface="Calibri"/>
                <a:ea typeface="+mn-ea"/>
                <a:cs typeface="+mn-cs"/>
              </a:rPr>
              <a:t> </a:t>
            </a:r>
            <a:r>
              <a:rPr kumimoji="0" lang="pt-B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Nghiệm thuần nhất là :</a:t>
            </a: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9" name="Object 8"/>
          <p:cNvGraphicFramePr>
            <a:graphicFrameLocks noChangeAspect="1"/>
          </p:cNvGraphicFramePr>
          <p:nvPr/>
        </p:nvGraphicFramePr>
        <p:xfrm>
          <a:off x="4419600" y="4864100"/>
          <a:ext cx="2286000" cy="469900"/>
        </p:xfrm>
        <a:graphic>
          <a:graphicData uri="http://schemas.openxmlformats.org/presentationml/2006/ole">
            <mc:AlternateContent xmlns:mc="http://schemas.openxmlformats.org/markup-compatibility/2006">
              <mc:Choice xmlns:v="urn:schemas-microsoft-com:vml" Requires="v">
                <p:oleObj spid="_x0000_s87041" name="Equation" r:id="rId10" imgW="1269720" imgH="241200" progId="Equation.DSMT4">
                  <p:embed/>
                </p:oleObj>
              </mc:Choice>
              <mc:Fallback>
                <p:oleObj name="Equation" r:id="rId10" imgW="1269720" imgH="241200" progId="Equation.DSMT4">
                  <p:embed/>
                  <p:pic>
                    <p:nvPicPr>
                      <p:cNvPr id="9" name="Object 8"/>
                      <p:cNvPicPr/>
                      <p:nvPr/>
                    </p:nvPicPr>
                    <p:blipFill>
                      <a:blip r:embed="rId11"/>
                      <a:stretch>
                        <a:fillRect/>
                      </a:stretch>
                    </p:blipFill>
                    <p:spPr>
                      <a:xfrm>
                        <a:off x="4419600" y="4864100"/>
                        <a:ext cx="2286000" cy="469900"/>
                      </a:xfrm>
                      <a:prstGeom prst="rect">
                        <a:avLst/>
                      </a:prstGeom>
                    </p:spPr>
                  </p:pic>
                </p:oleObj>
              </mc:Fallback>
            </mc:AlternateContent>
          </a:graphicData>
        </a:graphic>
      </p:graphicFrame>
    </p:spTree>
    <p:extLst>
      <p:ext uri="{BB962C8B-B14F-4D97-AF65-F5344CB8AC3E}">
        <p14:creationId xmlns:p14="http://schemas.microsoft.com/office/powerpoint/2010/main" val="2014566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64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4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4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p:bldP spid="14644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7462" name="Rectangle 6"/>
              <p:cNvSpPr>
                <a:spLocks noChangeArrowheads="1"/>
              </p:cNvSpPr>
              <p:nvPr/>
            </p:nvSpPr>
            <p:spPr bwMode="auto">
              <a:xfrm>
                <a:off x="1625601" y="223770"/>
                <a:ext cx="8879547" cy="1228863"/>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Bước 2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𝑝</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Calibri"/>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𝑝</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lập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tuyến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𝑦</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0</m:t>
                        </m:r>
                      </m:sub>
                    </m:sSub>
                  </m:oMath>
                </a14:m>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Đăt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mc:Choice>
        <mc:Fallback>
          <p:sp>
            <p:nvSpPr>
              <p:cNvPr id="147462" name="Rectangle 6"/>
              <p:cNvSpPr>
                <a:spLocks noRot="1" noChangeAspect="1" noMove="1" noResize="1" noEditPoints="1" noAdjustHandles="1" noChangeArrowheads="1" noChangeShapeType="1" noTextEdit="1"/>
              </p:cNvSpPr>
              <p:nvPr/>
            </p:nvSpPr>
            <p:spPr bwMode="auto">
              <a:xfrm>
                <a:off x="1625601" y="223770"/>
                <a:ext cx="8879547" cy="1228863"/>
              </a:xfrm>
              <a:prstGeom prst="rect">
                <a:avLst/>
              </a:prstGeom>
              <a:blipFill>
                <a:blip r:embed="rId4"/>
                <a:stretch>
                  <a:fillRect l="-1099" t="-3483" b="-11443"/>
                </a:stretch>
              </a:blipFill>
              <a:ln w="12700" cap="sq">
                <a:noFill/>
                <a:miter lim="800000"/>
                <a:headEnd type="none" w="sm" len="sm"/>
                <a:tailEnd type="none" w="sm" len="sm"/>
              </a:ln>
            </p:spPr>
            <p:txBody>
              <a:bodyPr/>
              <a:lstStyle/>
              <a:p>
                <a:r>
                  <a:rPr lang="en-US">
                    <a:noFill/>
                  </a:rPr>
                  <a:t> </a:t>
                </a:r>
              </a:p>
            </p:txBody>
          </p:sp>
        </mc:Fallback>
      </mc:AlternateContent>
      <p:sp>
        <p:nvSpPr>
          <p:cNvPr id="147463" name="Rectangle 8"/>
          <p:cNvSpPr>
            <a:spLocks noChangeArrowheads="1"/>
          </p:cNvSpPr>
          <p:nvPr/>
        </p:nvSpPr>
        <p:spPr bwMode="auto">
          <a:xfrm>
            <a:off x="1720358" y="1750369"/>
            <a:ext cx="7127272" cy="461665"/>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Thế</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y</a:t>
            </a:r>
            <a:r>
              <a:rPr kumimoji="0" lang="en-US" sz="2400" b="0" i="1" u="none" strike="noStrike" kern="1200" cap="none" spc="0" normalizeH="0" baseline="-25000" noProof="0" err="1">
                <a:ln>
                  <a:noFill/>
                </a:ln>
                <a:solidFill>
                  <a:prstClr val="black"/>
                </a:solidFill>
                <a:effectLst/>
                <a:uLnTx/>
                <a:uFillTx/>
                <a:latin typeface="Times New Roman" pitchFamily="18" charset="0"/>
                <a:ea typeface="+mn-ea"/>
                <a:cs typeface="Times New Roman" pitchFamily="18" charset="0"/>
              </a:rPr>
              <a:t>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4" name="Object 3"/>
          <p:cNvGraphicFramePr>
            <a:graphicFrameLocks noChangeAspect="1"/>
          </p:cNvGraphicFramePr>
          <p:nvPr/>
        </p:nvGraphicFramePr>
        <p:xfrm>
          <a:off x="2409825" y="1189038"/>
          <a:ext cx="6777038" cy="441325"/>
        </p:xfrm>
        <a:graphic>
          <a:graphicData uri="http://schemas.openxmlformats.org/presentationml/2006/ole">
            <mc:AlternateContent xmlns:mc="http://schemas.openxmlformats.org/markup-compatibility/2006">
              <mc:Choice xmlns:v="urn:schemas-microsoft-com:vml" Requires="v">
                <p:oleObj spid="_x0000_s89089" name="Equation" r:id="rId5" imgW="3098520" imgH="253800" progId="Equation.DSMT4">
                  <p:embed/>
                </p:oleObj>
              </mc:Choice>
              <mc:Fallback>
                <p:oleObj name="Equation" r:id="rId5" imgW="3098520" imgH="253800" progId="Equation.DSMT4">
                  <p:embed/>
                  <p:pic>
                    <p:nvPicPr>
                      <p:cNvPr id="4" name="Object 3"/>
                      <p:cNvPicPr/>
                      <p:nvPr/>
                    </p:nvPicPr>
                    <p:blipFill>
                      <a:blip r:embed="rId6"/>
                      <a:stretch>
                        <a:fillRect/>
                      </a:stretch>
                    </p:blipFill>
                    <p:spPr>
                      <a:xfrm>
                        <a:off x="2409825" y="1189038"/>
                        <a:ext cx="6777038" cy="44132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3104357" y="2431764"/>
          <a:ext cx="6592887" cy="452438"/>
        </p:xfrm>
        <a:graphic>
          <a:graphicData uri="http://schemas.openxmlformats.org/presentationml/2006/ole">
            <mc:AlternateContent xmlns:mc="http://schemas.openxmlformats.org/markup-compatibility/2006">
              <mc:Choice xmlns:v="urn:schemas-microsoft-com:vml" Requires="v">
                <p:oleObj spid="_x0000_s89090" name="Equation" r:id="rId7" imgW="3390840" imgH="241200" progId="Equation.DSMT4">
                  <p:embed/>
                </p:oleObj>
              </mc:Choice>
              <mc:Fallback>
                <p:oleObj name="Equation" r:id="rId7" imgW="3390840" imgH="241200" progId="Equation.DSMT4">
                  <p:embed/>
                  <p:pic>
                    <p:nvPicPr>
                      <p:cNvPr id="5" name="Object 4"/>
                      <p:cNvPicPr/>
                      <p:nvPr/>
                    </p:nvPicPr>
                    <p:blipFill>
                      <a:blip r:embed="rId8"/>
                      <a:stretch>
                        <a:fillRect/>
                      </a:stretch>
                    </p:blipFill>
                    <p:spPr>
                      <a:xfrm>
                        <a:off x="3104357" y="2431764"/>
                        <a:ext cx="6592887" cy="452438"/>
                      </a:xfrm>
                      <a:prstGeom prst="rect">
                        <a:avLst/>
                      </a:prstGeom>
                    </p:spPr>
                  </p:pic>
                </p:oleObj>
              </mc:Fallback>
            </mc:AlternateContent>
          </a:graphicData>
        </a:graphic>
      </p:graphicFrame>
      <p:sp>
        <p:nvSpPr>
          <p:cNvPr id="20" name="Rectangle 8"/>
          <p:cNvSpPr>
            <a:spLocks noChangeArrowheads="1"/>
          </p:cNvSpPr>
          <p:nvPr/>
        </p:nvSpPr>
        <p:spPr bwMode="auto">
          <a:xfrm>
            <a:off x="1589807" y="5710536"/>
            <a:ext cx="2643672" cy="461665"/>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6" name="Object 5"/>
          <p:cNvGraphicFramePr>
            <a:graphicFrameLocks noChangeAspect="1"/>
          </p:cNvGraphicFramePr>
          <p:nvPr/>
        </p:nvGraphicFramePr>
        <p:xfrm>
          <a:off x="4061193" y="6099713"/>
          <a:ext cx="5241925" cy="698500"/>
        </p:xfrm>
        <a:graphic>
          <a:graphicData uri="http://schemas.openxmlformats.org/presentationml/2006/ole">
            <mc:AlternateContent xmlns:mc="http://schemas.openxmlformats.org/markup-compatibility/2006">
              <mc:Choice xmlns:v="urn:schemas-microsoft-com:vml" Requires="v">
                <p:oleObj spid="_x0000_s89091" name="Equation" r:id="rId9" imgW="2184120" imgH="393480" progId="Equation.DSMT4">
                  <p:embed/>
                </p:oleObj>
              </mc:Choice>
              <mc:Fallback>
                <p:oleObj name="Equation" r:id="rId9" imgW="2184120" imgH="393480" progId="Equation.DSMT4">
                  <p:embed/>
                  <p:pic>
                    <p:nvPicPr>
                      <p:cNvPr id="6" name="Object 5"/>
                      <p:cNvPicPr/>
                      <p:nvPr/>
                    </p:nvPicPr>
                    <p:blipFill>
                      <a:blip r:embed="rId10"/>
                      <a:stretch>
                        <a:fillRect/>
                      </a:stretch>
                    </p:blipFill>
                    <p:spPr>
                      <a:xfrm>
                        <a:off x="4061193" y="6099713"/>
                        <a:ext cx="5241925" cy="6985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105025" y="3038475"/>
          <a:ext cx="8396288" cy="428625"/>
        </p:xfrm>
        <a:graphic>
          <a:graphicData uri="http://schemas.openxmlformats.org/presentationml/2006/ole">
            <mc:AlternateContent xmlns:mc="http://schemas.openxmlformats.org/markup-compatibility/2006">
              <mc:Choice xmlns:v="urn:schemas-microsoft-com:vml" Requires="v">
                <p:oleObj spid="_x0000_s89092" name="Equation" r:id="rId11" imgW="4317840" imgH="228600" progId="Equation.DSMT4">
                  <p:embed/>
                </p:oleObj>
              </mc:Choice>
              <mc:Fallback>
                <p:oleObj name="Equation" r:id="rId11" imgW="4317840" imgH="228600" progId="Equation.DSMT4">
                  <p:embed/>
                  <p:pic>
                    <p:nvPicPr>
                      <p:cNvPr id="8" name="Object 7"/>
                      <p:cNvPicPr/>
                      <p:nvPr/>
                    </p:nvPicPr>
                    <p:blipFill>
                      <a:blip r:embed="rId12"/>
                      <a:stretch>
                        <a:fillRect/>
                      </a:stretch>
                    </p:blipFill>
                    <p:spPr>
                      <a:xfrm>
                        <a:off x="2105025" y="3038475"/>
                        <a:ext cx="8396288" cy="42862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1970088" y="3859213"/>
          <a:ext cx="9186862" cy="428625"/>
        </p:xfrm>
        <a:graphic>
          <a:graphicData uri="http://schemas.openxmlformats.org/presentationml/2006/ole">
            <mc:AlternateContent xmlns:mc="http://schemas.openxmlformats.org/markup-compatibility/2006">
              <mc:Choice xmlns:v="urn:schemas-microsoft-com:vml" Requires="v">
                <p:oleObj spid="_x0000_s89093" name="Equation" r:id="rId13" imgW="4724280" imgH="228600" progId="Equation.DSMT4">
                  <p:embed/>
                </p:oleObj>
              </mc:Choice>
              <mc:Fallback>
                <p:oleObj name="Equation" r:id="rId13" imgW="4724280" imgH="228600" progId="Equation.DSMT4">
                  <p:embed/>
                  <p:pic>
                    <p:nvPicPr>
                      <p:cNvPr id="9" name="Object 8"/>
                      <p:cNvPicPr/>
                      <p:nvPr/>
                    </p:nvPicPr>
                    <p:blipFill>
                      <a:blip r:embed="rId14"/>
                      <a:stretch>
                        <a:fillRect/>
                      </a:stretch>
                    </p:blipFill>
                    <p:spPr>
                      <a:xfrm>
                        <a:off x="1970088" y="3859213"/>
                        <a:ext cx="9186862" cy="428625"/>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3314700" y="4697413"/>
          <a:ext cx="4914900" cy="333375"/>
        </p:xfrm>
        <a:graphic>
          <a:graphicData uri="http://schemas.openxmlformats.org/presentationml/2006/ole">
            <mc:AlternateContent xmlns:mc="http://schemas.openxmlformats.org/markup-compatibility/2006">
              <mc:Choice xmlns:v="urn:schemas-microsoft-com:vml" Requires="v">
                <p:oleObj spid="_x0000_s89094" name="Equation" r:id="rId15" imgW="2527200" imgH="177480" progId="Equation.DSMT4">
                  <p:embed/>
                </p:oleObj>
              </mc:Choice>
              <mc:Fallback>
                <p:oleObj name="Equation" r:id="rId15" imgW="2527200" imgH="177480" progId="Equation.DSMT4">
                  <p:embed/>
                  <p:pic>
                    <p:nvPicPr>
                      <p:cNvPr id="10" name="Object 9"/>
                      <p:cNvPicPr/>
                      <p:nvPr/>
                    </p:nvPicPr>
                    <p:blipFill>
                      <a:blip r:embed="rId16"/>
                      <a:stretch>
                        <a:fillRect/>
                      </a:stretch>
                    </p:blipFill>
                    <p:spPr>
                      <a:xfrm>
                        <a:off x="3314700" y="4697413"/>
                        <a:ext cx="4914900" cy="33337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3203575" y="5218113"/>
          <a:ext cx="4989513" cy="738187"/>
        </p:xfrm>
        <a:graphic>
          <a:graphicData uri="http://schemas.openxmlformats.org/presentationml/2006/ole">
            <mc:AlternateContent xmlns:mc="http://schemas.openxmlformats.org/markup-compatibility/2006">
              <mc:Choice xmlns:v="urn:schemas-microsoft-com:vml" Requires="v">
                <p:oleObj spid="_x0000_s89095" name="Equation" r:id="rId17" imgW="2565360" imgH="393480" progId="Equation.DSMT4">
                  <p:embed/>
                </p:oleObj>
              </mc:Choice>
              <mc:Fallback>
                <p:oleObj name="Equation" r:id="rId17" imgW="2565360" imgH="393480" progId="Equation.DSMT4">
                  <p:embed/>
                  <p:pic>
                    <p:nvPicPr>
                      <p:cNvPr id="11" name="Object 10"/>
                      <p:cNvPicPr/>
                      <p:nvPr/>
                    </p:nvPicPr>
                    <p:blipFill>
                      <a:blip r:embed="rId18"/>
                      <a:stretch>
                        <a:fillRect/>
                      </a:stretch>
                    </p:blipFill>
                    <p:spPr>
                      <a:xfrm>
                        <a:off x="3203575" y="5218113"/>
                        <a:ext cx="4989513" cy="738187"/>
                      </a:xfrm>
                      <a:prstGeom prst="rect">
                        <a:avLst/>
                      </a:prstGeom>
                    </p:spPr>
                  </p:pic>
                </p:oleObj>
              </mc:Fallback>
            </mc:AlternateContent>
          </a:graphicData>
        </a:graphic>
      </p:graphicFrame>
    </p:spTree>
    <p:extLst>
      <p:ext uri="{BB962C8B-B14F-4D97-AF65-F5344CB8AC3E}">
        <p14:creationId xmlns:p14="http://schemas.microsoft.com/office/powerpoint/2010/main" val="967761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4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2" grpId="0"/>
      <p:bldP spid="147463"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48486" name="Rectangle 6"/>
          <p:cNvSpPr>
            <a:spLocks noChangeArrowheads="1"/>
          </p:cNvSpPr>
          <p:nvPr/>
        </p:nvSpPr>
        <p:spPr bwMode="auto">
          <a:xfrm>
            <a:off x="1524000" y="59138"/>
            <a:ext cx="8991600" cy="1532727"/>
          </a:xfrm>
          <a:prstGeom prst="rect">
            <a:avLst/>
          </a:prstGeom>
          <a:noFill/>
          <a:ln w="12700" cap="sq">
            <a:noFill/>
            <a:miter lim="800000"/>
            <a:headEnd type="none" w="sm" len="sm"/>
            <a:tailEnd type="none" w="sm" len="sm"/>
          </a:ln>
        </p:spPr>
        <p:txBody>
          <a:bodyPr anchor="ctr">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Bước</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3 </a:t>
            </a:r>
            <a:r>
              <a:rPr kumimoji="0" lang="en-US" sz="2400" b="0" i="0" u="none" strike="noStrike" kern="1200" cap="none" spc="0" normalizeH="0" baseline="0" noProof="0">
                <a:ln>
                  <a:noFill/>
                </a:ln>
                <a:solidFill>
                  <a:srgbClr val="0000FF"/>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riêng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mc:AlternateContent xmlns:mc="http://schemas.openxmlformats.org/markup-compatibility/2006">
        <mc:Choice xmlns:a14="http://schemas.microsoft.com/office/drawing/2010/main" Requires="a14">
          <p:sp>
            <p:nvSpPr>
              <p:cNvPr id="148491" name="Rectangle 11"/>
              <p:cNvSpPr>
                <a:spLocks noChangeArrowheads="1"/>
              </p:cNvSpPr>
              <p:nvPr/>
            </p:nvSpPr>
            <p:spPr bwMode="auto">
              <a:xfrm>
                <a:off x="1539526" y="2718138"/>
                <a:ext cx="9280874" cy="830997"/>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Bước 4</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𝐴</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1</m:t>
                        </m:r>
                      </m:sub>
                    </m:sSub>
                    <m:r>
                      <a:rPr kumimoji="0" lang="en-US" sz="2400" b="0" i="0" u="none" strike="noStrike" kern="1200" cap="none" spc="0" normalizeH="0" baseline="0" noProof="0">
                        <a:ln>
                          <a:noFill/>
                        </a:ln>
                        <a:solidFill>
                          <a:prstClr val="black"/>
                        </a:solidFill>
                        <a:effectLst/>
                        <a:uLnTx/>
                        <a:uFillTx/>
                        <a:latin typeface="Cambria Math"/>
                        <a:ea typeface="+mn-ea"/>
                        <a:cs typeface="Times New Roman" pitchFamily="18" charset="0"/>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itchFamily="18" charset="0"/>
                          </a:rPr>
                        </m:ctrlPr>
                      </m:sSubPr>
                      <m:e>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𝐴</m:t>
                        </m:r>
                      </m:e>
                      <m:sub>
                        <m:r>
                          <a:rPr kumimoji="0" lang="en-US" sz="2400" b="0" i="1" u="none" strike="noStrike" kern="1200" cap="none" spc="0" normalizeH="0" baseline="0" noProof="0">
                            <a:ln>
                              <a:noFill/>
                            </a:ln>
                            <a:solidFill>
                              <a:prstClr val="black"/>
                            </a:solidFill>
                            <a:effectLst/>
                            <a:uLnTx/>
                            <a:uFillTx/>
                            <a:latin typeface="Cambria Math"/>
                            <a:ea typeface="+mn-ea"/>
                            <a:cs typeface="Times New Roman" pitchFamily="18" charset="0"/>
                          </a:rPr>
                          <m:t>2</m:t>
                        </m:r>
                      </m:sub>
                    </m:sSub>
                  </m:oMath>
                </a14:m>
                <a:r>
                  <a:rPr kumimoji="0" lang="en-US" sz="2400" b="0" i="0" u="none" strike="noStrike" kern="1200" cap="none" spc="0" normalizeH="0" baseline="0" noProof="0">
                    <a:ln>
                      <a:noFill/>
                    </a:ln>
                    <a:solidFill>
                      <a:prstClr val="black"/>
                    </a:solidFill>
                    <a:effectLst/>
                    <a:uLnTx/>
                    <a:uFillTx/>
                    <a:latin typeface="Calibri"/>
                    <a:ea typeface="+mn-ea"/>
                    <a:cs typeface="+mn-cs"/>
                  </a:rPr>
                  <a:t>,</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đầu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y(-1) = y(-2) = 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mc:Choice>
        <mc:Fallback>
          <p:sp>
            <p:nvSpPr>
              <p:cNvPr id="148491" name="Rectangle 11"/>
              <p:cNvSpPr>
                <a:spLocks noRot="1" noChangeAspect="1" noMove="1" noResize="1" noEditPoints="1" noAdjustHandles="1" noChangeArrowheads="1" noChangeShapeType="1" noTextEdit="1"/>
              </p:cNvSpPr>
              <p:nvPr/>
            </p:nvSpPr>
            <p:spPr bwMode="auto">
              <a:xfrm>
                <a:off x="1539526" y="2718138"/>
                <a:ext cx="9280874" cy="830997"/>
              </a:xfrm>
              <a:prstGeom prst="rect">
                <a:avLst/>
              </a:prstGeom>
              <a:blipFill>
                <a:blip r:embed="rId4"/>
                <a:stretch>
                  <a:fillRect l="-1051" t="-5882" r="-66" b="-16912"/>
                </a:stretch>
              </a:blipFill>
              <a:ln w="12700" cap="sq">
                <a:noFill/>
                <a:miter lim="800000"/>
                <a:headEnd type="none" w="sm" len="sm"/>
                <a:tailEnd type="none" w="sm" len="sm"/>
              </a:ln>
            </p:spPr>
            <p:txBody>
              <a:bodyPr/>
              <a:lstStyle/>
              <a:p>
                <a:r>
                  <a:rPr lang="en-US">
                    <a:noFill/>
                  </a:rPr>
                  <a:t> </a:t>
                </a:r>
              </a:p>
            </p:txBody>
          </p:sp>
        </mc:Fallback>
      </mc:AlternateContent>
      <p:graphicFrame>
        <p:nvGraphicFramePr>
          <p:cNvPr id="2" name="Object 1"/>
          <p:cNvGraphicFramePr>
            <a:graphicFrameLocks noChangeAspect="1"/>
          </p:cNvGraphicFramePr>
          <p:nvPr/>
        </p:nvGraphicFramePr>
        <p:xfrm>
          <a:off x="1944283" y="1304939"/>
          <a:ext cx="8312150" cy="1119187"/>
        </p:xfrm>
        <a:graphic>
          <a:graphicData uri="http://schemas.openxmlformats.org/presentationml/2006/ole">
            <mc:AlternateContent xmlns:mc="http://schemas.openxmlformats.org/markup-compatibility/2006">
              <mc:Choice xmlns:v="urn:schemas-microsoft-com:vml" Requires="v">
                <p:oleObj spid="_x0000_s91137" name="Equation" r:id="rId5" imgW="3886200" imgH="634680" progId="Equation.DSMT4">
                  <p:embed/>
                </p:oleObj>
              </mc:Choice>
              <mc:Fallback>
                <p:oleObj name="Equation" r:id="rId5" imgW="3886200" imgH="634680" progId="Equation.DSMT4">
                  <p:embed/>
                  <p:pic>
                    <p:nvPicPr>
                      <p:cNvPr id="2" name="Object 1"/>
                      <p:cNvPicPr/>
                      <p:nvPr/>
                    </p:nvPicPr>
                    <p:blipFill>
                      <a:blip r:embed="rId6"/>
                      <a:stretch>
                        <a:fillRect/>
                      </a:stretch>
                    </p:blipFill>
                    <p:spPr>
                      <a:xfrm>
                        <a:off x="1944283" y="1304939"/>
                        <a:ext cx="8312150" cy="1119187"/>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2640206" y="3483877"/>
          <a:ext cx="4606925" cy="585787"/>
        </p:xfrm>
        <a:graphic>
          <a:graphicData uri="http://schemas.openxmlformats.org/presentationml/2006/ole">
            <mc:AlternateContent xmlns:mc="http://schemas.openxmlformats.org/markup-compatibility/2006">
              <mc:Choice xmlns:v="urn:schemas-microsoft-com:vml" Requires="v">
                <p:oleObj spid="_x0000_s91138" name="Equation" r:id="rId7" imgW="2857320" imgH="431640" progId="Equation.DSMT4">
                  <p:embed/>
                </p:oleObj>
              </mc:Choice>
              <mc:Fallback>
                <p:oleObj name="Equation" r:id="rId7" imgW="2857320" imgH="431640" progId="Equation.DSMT4">
                  <p:embed/>
                  <p:pic>
                    <p:nvPicPr>
                      <p:cNvPr id="3" name="Object 2"/>
                      <p:cNvPicPr/>
                      <p:nvPr/>
                    </p:nvPicPr>
                    <p:blipFill>
                      <a:blip r:embed="rId8"/>
                      <a:stretch>
                        <a:fillRect/>
                      </a:stretch>
                    </p:blipFill>
                    <p:spPr>
                      <a:xfrm>
                        <a:off x="2640206" y="3483877"/>
                        <a:ext cx="4606925" cy="585787"/>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2447324" y="5240395"/>
          <a:ext cx="4992687" cy="554037"/>
        </p:xfrm>
        <a:graphic>
          <a:graphicData uri="http://schemas.openxmlformats.org/presentationml/2006/ole">
            <mc:AlternateContent xmlns:mc="http://schemas.openxmlformats.org/markup-compatibility/2006">
              <mc:Choice xmlns:v="urn:schemas-microsoft-com:vml" Requires="v">
                <p:oleObj spid="_x0000_s91139" name="Equation" r:id="rId9" imgW="2641320" imgH="431640" progId="Equation.DSMT4">
                  <p:embed/>
                </p:oleObj>
              </mc:Choice>
              <mc:Fallback>
                <p:oleObj name="Equation" r:id="rId9" imgW="2641320" imgH="431640" progId="Equation.DSMT4">
                  <p:embed/>
                  <p:pic>
                    <p:nvPicPr>
                      <p:cNvPr id="4" name="Object 3"/>
                      <p:cNvPicPr/>
                      <p:nvPr/>
                    </p:nvPicPr>
                    <p:blipFill>
                      <a:blip r:embed="rId10"/>
                      <a:stretch>
                        <a:fillRect/>
                      </a:stretch>
                    </p:blipFill>
                    <p:spPr>
                      <a:xfrm>
                        <a:off x="2447324" y="5240395"/>
                        <a:ext cx="4992687" cy="5540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2530475" y="4240213"/>
          <a:ext cx="5649913" cy="309562"/>
        </p:xfrm>
        <a:graphic>
          <a:graphicData uri="http://schemas.openxmlformats.org/presentationml/2006/ole">
            <mc:AlternateContent xmlns:mc="http://schemas.openxmlformats.org/markup-compatibility/2006">
              <mc:Choice xmlns:v="urn:schemas-microsoft-com:vml" Requires="v">
                <p:oleObj spid="_x0000_s91140" name="Equation" r:id="rId11" imgW="3504960" imgH="228600" progId="Equation.DSMT4">
                  <p:embed/>
                </p:oleObj>
              </mc:Choice>
              <mc:Fallback>
                <p:oleObj name="Equation" r:id="rId11" imgW="3504960" imgH="228600" progId="Equation.DSMT4">
                  <p:embed/>
                  <p:pic>
                    <p:nvPicPr>
                      <p:cNvPr id="8" name="Object 7"/>
                      <p:cNvPicPr/>
                      <p:nvPr/>
                    </p:nvPicPr>
                    <p:blipFill>
                      <a:blip r:embed="rId12"/>
                      <a:stretch>
                        <a:fillRect/>
                      </a:stretch>
                    </p:blipFill>
                    <p:spPr>
                      <a:xfrm>
                        <a:off x="2530475" y="4240213"/>
                        <a:ext cx="5649913" cy="309562"/>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2611437" y="4671543"/>
          <a:ext cx="1595437" cy="276225"/>
        </p:xfrm>
        <a:graphic>
          <a:graphicData uri="http://schemas.openxmlformats.org/presentationml/2006/ole">
            <mc:AlternateContent xmlns:mc="http://schemas.openxmlformats.org/markup-compatibility/2006">
              <mc:Choice xmlns:v="urn:schemas-microsoft-com:vml" Requires="v">
                <p:oleObj spid="_x0000_s91141" name="Equation" r:id="rId13" imgW="990360" imgH="203040" progId="Equation.DSMT4">
                  <p:embed/>
                </p:oleObj>
              </mc:Choice>
              <mc:Fallback>
                <p:oleObj name="Equation" r:id="rId13" imgW="990360" imgH="203040" progId="Equation.DSMT4">
                  <p:embed/>
                  <p:pic>
                    <p:nvPicPr>
                      <p:cNvPr id="9" name="Object 8"/>
                      <p:cNvPicPr/>
                      <p:nvPr/>
                    </p:nvPicPr>
                    <p:blipFill>
                      <a:blip r:embed="rId14"/>
                      <a:stretch>
                        <a:fillRect/>
                      </a:stretch>
                    </p:blipFill>
                    <p:spPr>
                      <a:xfrm>
                        <a:off x="2611437" y="4671543"/>
                        <a:ext cx="1595437" cy="276225"/>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2325688" y="5970588"/>
          <a:ext cx="5473700" cy="295275"/>
        </p:xfrm>
        <a:graphic>
          <a:graphicData uri="http://schemas.openxmlformats.org/presentationml/2006/ole">
            <mc:AlternateContent xmlns:mc="http://schemas.openxmlformats.org/markup-compatibility/2006">
              <mc:Choice xmlns:v="urn:schemas-microsoft-com:vml" Requires="v">
                <p:oleObj spid="_x0000_s91142" name="Equation" r:id="rId15" imgW="2895480" imgH="228600" progId="Equation.DSMT4">
                  <p:embed/>
                </p:oleObj>
              </mc:Choice>
              <mc:Fallback>
                <p:oleObj name="Equation" r:id="rId15" imgW="2895480" imgH="228600" progId="Equation.DSMT4">
                  <p:embed/>
                  <p:pic>
                    <p:nvPicPr>
                      <p:cNvPr id="10" name="Object 9"/>
                      <p:cNvPicPr/>
                      <p:nvPr/>
                    </p:nvPicPr>
                    <p:blipFill>
                      <a:blip r:embed="rId16"/>
                      <a:stretch>
                        <a:fillRect/>
                      </a:stretch>
                    </p:blipFill>
                    <p:spPr>
                      <a:xfrm>
                        <a:off x="2325688" y="5970588"/>
                        <a:ext cx="5473700" cy="29527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2400300" y="6546850"/>
          <a:ext cx="2017713" cy="260350"/>
        </p:xfrm>
        <a:graphic>
          <a:graphicData uri="http://schemas.openxmlformats.org/presentationml/2006/ole">
            <mc:AlternateContent xmlns:mc="http://schemas.openxmlformats.org/markup-compatibility/2006">
              <mc:Choice xmlns:v="urn:schemas-microsoft-com:vml" Requires="v">
                <p:oleObj spid="_x0000_s91143" name="Equation" r:id="rId17" imgW="1066680" imgH="203040" progId="Equation.DSMT4">
                  <p:embed/>
                </p:oleObj>
              </mc:Choice>
              <mc:Fallback>
                <p:oleObj name="Equation" r:id="rId17" imgW="1066680" imgH="203040" progId="Equation.DSMT4">
                  <p:embed/>
                  <p:pic>
                    <p:nvPicPr>
                      <p:cNvPr id="11" name="Object 10"/>
                      <p:cNvPicPr/>
                      <p:nvPr/>
                    </p:nvPicPr>
                    <p:blipFill>
                      <a:blip r:embed="rId18"/>
                      <a:stretch>
                        <a:fillRect/>
                      </a:stretch>
                    </p:blipFill>
                    <p:spPr>
                      <a:xfrm>
                        <a:off x="2400300" y="6546850"/>
                        <a:ext cx="2017713" cy="260350"/>
                      </a:xfrm>
                      <a:prstGeom prst="rect">
                        <a:avLst/>
                      </a:prstGeom>
                    </p:spPr>
                  </p:pic>
                </p:oleObj>
              </mc:Fallback>
            </mc:AlternateContent>
          </a:graphicData>
        </a:graphic>
      </p:graphicFrame>
    </p:spTree>
    <p:extLst>
      <p:ext uri="{BB962C8B-B14F-4D97-AF65-F5344CB8AC3E}">
        <p14:creationId xmlns:p14="http://schemas.microsoft.com/office/powerpoint/2010/main" val="1913746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6" grpId="0"/>
      <p:bldP spid="14849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49511" name="Rectangle 7"/>
          <p:cNvSpPr>
            <a:spLocks noChangeArrowheads="1"/>
          </p:cNvSpPr>
          <p:nvPr/>
        </p:nvSpPr>
        <p:spPr bwMode="auto">
          <a:xfrm>
            <a:off x="1524000" y="150169"/>
            <a:ext cx="8217314"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Thay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n=1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sp>
        <p:nvSpPr>
          <p:cNvPr id="149515" name="Rectangle 11"/>
          <p:cNvSpPr>
            <a:spLocks noChangeArrowheads="1"/>
          </p:cNvSpPr>
          <p:nvPr/>
        </p:nvSpPr>
        <p:spPr bwMode="auto">
          <a:xfrm>
            <a:off x="1524001" y="4114800"/>
            <a:ext cx="7554913"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tổng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quát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graphicFrame>
        <p:nvGraphicFramePr>
          <p:cNvPr id="2" name="Object 1"/>
          <p:cNvGraphicFramePr>
            <a:graphicFrameLocks noChangeAspect="1"/>
          </p:cNvGraphicFramePr>
          <p:nvPr/>
        </p:nvGraphicFramePr>
        <p:xfrm>
          <a:off x="2673350" y="947738"/>
          <a:ext cx="6469063" cy="3121025"/>
        </p:xfrm>
        <a:graphic>
          <a:graphicData uri="http://schemas.openxmlformats.org/presentationml/2006/ole">
            <mc:AlternateContent xmlns:mc="http://schemas.openxmlformats.org/markup-compatibility/2006">
              <mc:Choice xmlns:v="urn:schemas-microsoft-com:vml" Requires="v">
                <p:oleObj spid="_x0000_s93185" name="Equation" r:id="rId4" imgW="3085920" imgH="1752480" progId="Equation.DSMT4">
                  <p:embed/>
                </p:oleObj>
              </mc:Choice>
              <mc:Fallback>
                <p:oleObj name="Equation" r:id="rId4" imgW="3085920" imgH="1752480" progId="Equation.DSMT4">
                  <p:embed/>
                  <p:pic>
                    <p:nvPicPr>
                      <p:cNvPr id="2" name="Object 1"/>
                      <p:cNvPicPr/>
                      <p:nvPr/>
                    </p:nvPicPr>
                    <p:blipFill>
                      <a:blip r:embed="rId5"/>
                      <a:stretch>
                        <a:fillRect/>
                      </a:stretch>
                    </p:blipFill>
                    <p:spPr>
                      <a:xfrm>
                        <a:off x="2673350" y="947738"/>
                        <a:ext cx="6469063" cy="3121025"/>
                      </a:xfrm>
                      <a:prstGeom prst="rect">
                        <a:avLst/>
                      </a:prstGeom>
                    </p:spPr>
                  </p:pic>
                </p:oleObj>
              </mc:Fallback>
            </mc:AlternateContent>
          </a:graphicData>
        </a:graphic>
      </p:graphicFrame>
      <p:graphicFrame>
        <p:nvGraphicFramePr>
          <p:cNvPr id="3" name="Object 2"/>
          <p:cNvGraphicFramePr>
            <a:graphicFrameLocks noChangeAspect="1"/>
          </p:cNvGraphicFramePr>
          <p:nvPr/>
        </p:nvGraphicFramePr>
        <p:xfrm>
          <a:off x="2514600" y="4648200"/>
          <a:ext cx="8001000" cy="990600"/>
        </p:xfrm>
        <a:graphic>
          <a:graphicData uri="http://schemas.openxmlformats.org/presentationml/2006/ole">
            <mc:AlternateContent xmlns:mc="http://schemas.openxmlformats.org/markup-compatibility/2006">
              <mc:Choice xmlns:v="urn:schemas-microsoft-com:vml" Requires="v">
                <p:oleObj spid="_x0000_s93186" name="Equation" r:id="rId6" imgW="3429000" imgH="393480" progId="Equation.DSMT4">
                  <p:embed/>
                </p:oleObj>
              </mc:Choice>
              <mc:Fallback>
                <p:oleObj name="Equation" r:id="rId6" imgW="3429000" imgH="393480" progId="Equation.DSMT4">
                  <p:embed/>
                  <p:pic>
                    <p:nvPicPr>
                      <p:cNvPr id="3" name="Object 2"/>
                      <p:cNvPicPr/>
                      <p:nvPr/>
                    </p:nvPicPr>
                    <p:blipFill>
                      <a:blip r:embed="rId7"/>
                      <a:stretch>
                        <a:fillRect/>
                      </a:stretch>
                    </p:blipFill>
                    <p:spPr>
                      <a:xfrm>
                        <a:off x="2514600" y="4648200"/>
                        <a:ext cx="8001000" cy="990600"/>
                      </a:xfrm>
                      <a:prstGeom prst="rect">
                        <a:avLst/>
                      </a:prstGeom>
                    </p:spPr>
                  </p:pic>
                </p:oleObj>
              </mc:Fallback>
            </mc:AlternateContent>
          </a:graphicData>
        </a:graphic>
      </p:graphicFrame>
    </p:spTree>
    <p:extLst>
      <p:ext uri="{BB962C8B-B14F-4D97-AF65-F5344CB8AC3E}">
        <p14:creationId xmlns:p14="http://schemas.microsoft.com/office/powerpoint/2010/main" val="3277527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95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1" grpId="0"/>
      <p:bldP spid="1495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39942" name="Rectangle 4"/>
          <p:cNvSpPr>
            <a:spLocks noChangeArrowheads="1"/>
          </p:cNvSpPr>
          <p:nvPr/>
        </p:nvSpPr>
        <p:spPr bwMode="auto">
          <a:xfrm>
            <a:off x="-474617" y="37222"/>
            <a:ext cx="9144000" cy="830997"/>
          </a:xfrm>
          <a:prstGeom prst="rect">
            <a:avLst/>
          </a:prstGeom>
          <a:noFill/>
          <a:ln w="12700" cap="sq">
            <a:noFill/>
            <a:miter lim="800000"/>
            <a:headEnd type="none" w="sm" len="sm"/>
            <a:tailEnd type="none" w="sm" len="sm"/>
          </a:ln>
        </p:spPr>
        <p:txBody>
          <a:bodyPr>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0000"/>
              </a:solidFill>
              <a:effectLst/>
              <a:uLnTx/>
              <a:uFillTx/>
              <a:latin typeface="Calibr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1.4.2. Các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hệ</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thống</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đệ</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quy</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và</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không</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đệ</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quy</a:t>
            </a:r>
            <a:endPar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endParaRPr>
          </a:p>
        </p:txBody>
      </p:sp>
      <p:sp>
        <p:nvSpPr>
          <p:cNvPr id="39943" name="Rectangle 5"/>
          <p:cNvSpPr>
            <a:spLocks noChangeArrowheads="1"/>
          </p:cNvSpPr>
          <p:nvPr/>
        </p:nvSpPr>
        <p:spPr bwMode="auto">
          <a:xfrm>
            <a:off x="0" y="1280615"/>
            <a:ext cx="3983783"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a.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Hệ</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thống</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số</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không</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đệ</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quy</a:t>
            </a: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39944" name="Rectangle 6"/>
          <p:cNvSpPr>
            <a:spLocks noChangeArrowheads="1"/>
          </p:cNvSpPr>
          <p:nvPr/>
        </p:nvSpPr>
        <p:spPr bwMode="auto">
          <a:xfrm>
            <a:off x="0" y="2030412"/>
            <a:ext cx="12096206" cy="2973122"/>
          </a:xfrm>
          <a:prstGeom prst="rect">
            <a:avLst/>
          </a:prstGeom>
          <a:noFill/>
          <a:ln w="12700" cap="sq">
            <a:noFill/>
            <a:miter lim="800000"/>
            <a:headEnd type="none" w="sm" len="sm"/>
            <a:tailEnd type="none" w="sm" len="sm"/>
          </a:ln>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333CC"/>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TTBB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bằng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tuyến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bậc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0:</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39938" name="Object 7"/>
          <p:cNvGraphicFramePr>
            <a:graphicFrameLocks noChangeAspect="1"/>
          </p:cNvGraphicFramePr>
          <p:nvPr/>
        </p:nvGraphicFramePr>
        <p:xfrm>
          <a:off x="1506538" y="3022600"/>
          <a:ext cx="6742112" cy="1514475"/>
        </p:xfrm>
        <a:graphic>
          <a:graphicData uri="http://schemas.openxmlformats.org/presentationml/2006/ole">
            <mc:AlternateContent xmlns:mc="http://schemas.openxmlformats.org/markup-compatibility/2006">
              <mc:Choice xmlns:v="urn:schemas-microsoft-com:vml" Requires="v">
                <p:oleObj spid="_x0000_s95233" name="Equation" r:id="rId4" imgW="2781000" imgH="660240" progId="Equation.DSMT4">
                  <p:embed/>
                </p:oleObj>
              </mc:Choice>
              <mc:Fallback>
                <p:oleObj name="Equation" r:id="rId4" imgW="2781000" imgH="660240" progId="Equation.DSMT4">
                  <p:embed/>
                  <p:pic>
                    <p:nvPicPr>
                      <p:cNvPr id="39938" name="Object 7"/>
                      <p:cNvPicPr>
                        <a:picLocks noChangeAspect="1" noChangeArrowheads="1"/>
                      </p:cNvPicPr>
                      <p:nvPr/>
                    </p:nvPicPr>
                    <p:blipFill>
                      <a:blip r:embed="rId5"/>
                      <a:srcRect/>
                      <a:stretch>
                        <a:fillRect/>
                      </a:stretch>
                    </p:blipFill>
                    <p:spPr bwMode="auto">
                      <a:xfrm>
                        <a:off x="1506538" y="3022600"/>
                        <a:ext cx="6742112"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39" name="Object 8"/>
          <p:cNvGraphicFramePr>
            <a:graphicFrameLocks noChangeAspect="1"/>
          </p:cNvGraphicFramePr>
          <p:nvPr/>
        </p:nvGraphicFramePr>
        <p:xfrm>
          <a:off x="763588" y="5122863"/>
          <a:ext cx="6270625" cy="1165225"/>
        </p:xfrm>
        <a:graphic>
          <a:graphicData uri="http://schemas.openxmlformats.org/presentationml/2006/ole">
            <mc:AlternateContent xmlns:mc="http://schemas.openxmlformats.org/markup-compatibility/2006">
              <mc:Choice xmlns:v="urn:schemas-microsoft-com:vml" Requires="v">
                <p:oleObj spid="_x0000_s95234" name="Equation" r:id="rId6" imgW="2527200" imgH="482400" progId="Equation.DSMT4">
                  <p:embed/>
                </p:oleObj>
              </mc:Choice>
              <mc:Fallback>
                <p:oleObj name="Equation" r:id="rId6" imgW="2527200" imgH="482400" progId="Equation.DSMT4">
                  <p:embed/>
                  <p:pic>
                    <p:nvPicPr>
                      <p:cNvPr id="39939" name="Object 8"/>
                      <p:cNvPicPr>
                        <a:picLocks noChangeAspect="1" noChangeArrowheads="1"/>
                      </p:cNvPicPr>
                      <p:nvPr/>
                    </p:nvPicPr>
                    <p:blipFill>
                      <a:blip r:embed="rId7"/>
                      <a:srcRect/>
                      <a:stretch>
                        <a:fillRect/>
                      </a:stretch>
                    </p:blipFill>
                    <p:spPr bwMode="auto">
                      <a:xfrm>
                        <a:off x="763588" y="5122863"/>
                        <a:ext cx="6270625" cy="116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1139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P spid="399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50532" name="Rectangle 4"/>
          <p:cNvSpPr>
            <a:spLocks noChangeArrowheads="1"/>
          </p:cNvSpPr>
          <p:nvPr/>
        </p:nvSpPr>
        <p:spPr bwMode="auto">
          <a:xfrm>
            <a:off x="0" y="1187542"/>
            <a:ext cx="12192000" cy="2012859"/>
          </a:xfrm>
          <a:prstGeom prst="rect">
            <a:avLst/>
          </a:prstGeom>
          <a:noFill/>
          <a:ln w="12700" cap="sq">
            <a:noFill/>
            <a:miter lim="800000"/>
            <a:headEnd type="none" w="sm" len="sm"/>
            <a:tailEnd type="none" w="sm" len="sm"/>
          </a:ln>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TTBB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dài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hữu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dài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hữu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(FIR).</a:t>
            </a:r>
          </a:p>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dài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hữu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luôn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ổn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pic>
        <p:nvPicPr>
          <p:cNvPr id="150535" name="Picture 7"/>
          <p:cNvPicPr>
            <a:picLocks noChangeAspect="1" noChangeArrowheads="1"/>
          </p:cNvPicPr>
          <p:nvPr/>
        </p:nvPicPr>
        <p:blipFill>
          <a:blip r:embed="rId3"/>
          <a:srcRect/>
          <a:stretch>
            <a:fillRect/>
          </a:stretch>
        </p:blipFill>
        <p:spPr bwMode="auto">
          <a:xfrm>
            <a:off x="287384" y="3770813"/>
            <a:ext cx="9504364" cy="1362890"/>
          </a:xfrm>
          <a:prstGeom prst="rect">
            <a:avLst/>
          </a:prstGeom>
          <a:noFill/>
          <a:ln w="9525">
            <a:noFill/>
            <a:miter lim="800000"/>
            <a:headEnd/>
            <a:tailEnd/>
          </a:ln>
        </p:spPr>
      </p:pic>
    </p:spTree>
    <p:extLst>
      <p:ext uri="{BB962C8B-B14F-4D97-AF65-F5344CB8AC3E}">
        <p14:creationId xmlns:p14="http://schemas.microsoft.com/office/powerpoint/2010/main" val="1206770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
            <a:ext cx="8229600" cy="989713"/>
          </a:xfrm>
        </p:spPr>
        <p:txBody>
          <a:bodyPr>
            <a:normAutofit/>
          </a:bodyPr>
          <a:lstStyle/>
          <a:p>
            <a:r>
              <a:rPr lang="en-US" sz="4000">
                <a:solidFill>
                  <a:srgbClr val="FF0000"/>
                </a:solidFill>
              </a:rPr>
              <a:t>MỞ ĐẦU (TT)</a:t>
            </a:r>
            <a:endParaRPr lang="vi-VN" sz="4000">
              <a:solidFill>
                <a:srgbClr val="FF0000"/>
              </a:solidFill>
            </a:endParaRPr>
          </a:p>
        </p:txBody>
      </p:sp>
      <p:sp>
        <p:nvSpPr>
          <p:cNvPr id="3" name="Content Placeholder 2"/>
          <p:cNvSpPr>
            <a:spLocks noGrp="1"/>
          </p:cNvSpPr>
          <p:nvPr>
            <p:ph idx="1"/>
          </p:nvPr>
        </p:nvSpPr>
        <p:spPr>
          <a:xfrm>
            <a:off x="0" y="990601"/>
            <a:ext cx="12192000" cy="6024153"/>
          </a:xfrm>
        </p:spPr>
        <p:txBody>
          <a:bodyPr/>
          <a:lstStyle/>
          <a:p>
            <a:pPr>
              <a:buFont typeface="Wingdings" panose="05000000000000000000" pitchFamily="2" charset="2"/>
              <a:buChar char="v"/>
            </a:pPr>
            <a:r>
              <a:rPr lang="en-US" err="1"/>
              <a:t>Hình</a:t>
            </a:r>
            <a:r>
              <a:rPr lang="en-US"/>
              <a:t> </a:t>
            </a:r>
            <a:r>
              <a:rPr lang="en-US" err="1"/>
              <a:t>vẽ</a:t>
            </a:r>
            <a:r>
              <a:rPr lang="en-US"/>
              <a:t> </a:t>
            </a:r>
            <a:r>
              <a:rPr lang="en-US" err="1"/>
              <a:t>sau</a:t>
            </a:r>
            <a:r>
              <a:rPr lang="en-US"/>
              <a:t> </a:t>
            </a:r>
            <a:r>
              <a:rPr lang="en-US" err="1"/>
              <a:t>mô</a:t>
            </a:r>
            <a:r>
              <a:rPr lang="en-US"/>
              <a:t> </a:t>
            </a:r>
            <a:r>
              <a:rPr lang="en-US" err="1"/>
              <a:t>tả</a:t>
            </a:r>
            <a:r>
              <a:rPr lang="en-US"/>
              <a:t> </a:t>
            </a:r>
            <a:r>
              <a:rPr lang="en-US" err="1"/>
              <a:t>một</a:t>
            </a:r>
            <a:r>
              <a:rPr lang="en-US"/>
              <a:t> </a:t>
            </a:r>
            <a:r>
              <a:rPr lang="en-US" err="1"/>
              <a:t>quá</a:t>
            </a:r>
            <a:r>
              <a:rPr lang="en-US"/>
              <a:t> </a:t>
            </a:r>
            <a:r>
              <a:rPr lang="en-US" err="1"/>
              <a:t>trình</a:t>
            </a:r>
            <a:r>
              <a:rPr lang="en-US"/>
              <a:t> </a:t>
            </a:r>
            <a:r>
              <a:rPr lang="en-US" err="1"/>
              <a:t>xử</a:t>
            </a:r>
            <a:r>
              <a:rPr lang="en-US"/>
              <a:t> lý </a:t>
            </a:r>
            <a:r>
              <a:rPr lang="en-US" err="1"/>
              <a:t>tín</a:t>
            </a:r>
            <a:r>
              <a:rPr lang="en-US"/>
              <a:t> </a:t>
            </a:r>
            <a:r>
              <a:rPr lang="en-US" err="1"/>
              <a:t>hiệu</a:t>
            </a:r>
            <a:r>
              <a:rPr lang="en-US"/>
              <a:t> </a:t>
            </a:r>
            <a:r>
              <a:rPr lang="en-US" err="1"/>
              <a:t>điển</a:t>
            </a:r>
            <a:r>
              <a:rPr lang="en-US"/>
              <a:t> </a:t>
            </a:r>
            <a:r>
              <a:rPr lang="en-US" err="1"/>
              <a:t>hình</a:t>
            </a:r>
            <a:r>
              <a:rPr lang="en-US"/>
              <a:t> </a:t>
            </a:r>
            <a:r>
              <a:rPr lang="en-US" err="1"/>
              <a:t>và</a:t>
            </a:r>
            <a:r>
              <a:rPr lang="en-US"/>
              <a:t> ta </a:t>
            </a:r>
            <a:r>
              <a:rPr lang="en-US" err="1"/>
              <a:t>có</a:t>
            </a:r>
            <a:r>
              <a:rPr lang="en-US"/>
              <a:t> </a:t>
            </a:r>
            <a:r>
              <a:rPr lang="en-US" err="1"/>
              <a:t>thể</a:t>
            </a:r>
            <a:r>
              <a:rPr lang="en-US"/>
              <a:t> </a:t>
            </a:r>
            <a:r>
              <a:rPr lang="en-US" err="1"/>
              <a:t>phân</a:t>
            </a:r>
            <a:r>
              <a:rPr lang="en-US"/>
              <a:t> </a:t>
            </a:r>
            <a:r>
              <a:rPr lang="en-US" err="1"/>
              <a:t>biệt</a:t>
            </a:r>
            <a:r>
              <a:rPr lang="en-US"/>
              <a:t> các </a:t>
            </a:r>
            <a:r>
              <a:rPr lang="en-US" err="1"/>
              <a:t>khái</a:t>
            </a:r>
            <a:r>
              <a:rPr lang="en-US"/>
              <a:t> </a:t>
            </a:r>
            <a:r>
              <a:rPr lang="en-US" err="1"/>
              <a:t>niệm</a:t>
            </a:r>
            <a:r>
              <a:rPr lang="en-US"/>
              <a:t> “</a:t>
            </a:r>
            <a:r>
              <a:rPr lang="en-US" err="1"/>
              <a:t>Xử</a:t>
            </a:r>
            <a:r>
              <a:rPr lang="en-US"/>
              <a:t> lý </a:t>
            </a:r>
            <a:r>
              <a:rPr lang="en-US" err="1"/>
              <a:t>tín</a:t>
            </a:r>
            <a:r>
              <a:rPr lang="en-US"/>
              <a:t> </a:t>
            </a:r>
            <a:r>
              <a:rPr lang="en-US" err="1"/>
              <a:t>hiệu</a:t>
            </a:r>
            <a:r>
              <a:rPr lang="en-US"/>
              <a:t> </a:t>
            </a:r>
            <a:r>
              <a:rPr lang="en-US" err="1"/>
              <a:t>số</a:t>
            </a:r>
            <a:r>
              <a:rPr lang="en-US"/>
              <a:t>” </a:t>
            </a:r>
            <a:r>
              <a:rPr lang="en-US" err="1"/>
              <a:t>và</a:t>
            </a:r>
            <a:r>
              <a:rPr lang="en-US"/>
              <a:t> “</a:t>
            </a:r>
            <a:r>
              <a:rPr lang="en-US" err="1"/>
              <a:t>Xử</a:t>
            </a:r>
            <a:r>
              <a:rPr lang="en-US"/>
              <a:t> lý </a:t>
            </a:r>
            <a:r>
              <a:rPr lang="en-US" err="1"/>
              <a:t>số</a:t>
            </a:r>
            <a:r>
              <a:rPr lang="en-US"/>
              <a:t> </a:t>
            </a:r>
            <a:r>
              <a:rPr lang="en-US" err="1"/>
              <a:t>tín</a:t>
            </a:r>
            <a:r>
              <a:rPr lang="en-US"/>
              <a:t> </a:t>
            </a:r>
            <a:r>
              <a:rPr lang="en-US" err="1"/>
              <a:t>hiệu</a:t>
            </a:r>
            <a:r>
              <a:rPr lang="en-US"/>
              <a:t>”:</a:t>
            </a:r>
          </a:p>
          <a:p>
            <a:pPr>
              <a:buNone/>
            </a:pPr>
            <a:endParaRPr lang="vi-VN"/>
          </a:p>
        </p:txBody>
      </p:sp>
      <p:grpSp>
        <p:nvGrpSpPr>
          <p:cNvPr id="4" name="Group 4"/>
          <p:cNvGrpSpPr>
            <a:grpSpLocks/>
          </p:cNvGrpSpPr>
          <p:nvPr/>
        </p:nvGrpSpPr>
        <p:grpSpPr bwMode="auto">
          <a:xfrm>
            <a:off x="1502229" y="2272937"/>
            <a:ext cx="9078685" cy="4258492"/>
            <a:chOff x="2061" y="1143"/>
            <a:chExt cx="8278" cy="3206"/>
          </a:xfrm>
        </p:grpSpPr>
        <p:grpSp>
          <p:nvGrpSpPr>
            <p:cNvPr id="5" name="Group 5"/>
            <p:cNvGrpSpPr>
              <a:grpSpLocks/>
            </p:cNvGrpSpPr>
            <p:nvPr/>
          </p:nvGrpSpPr>
          <p:grpSpPr bwMode="auto">
            <a:xfrm>
              <a:off x="2061" y="1143"/>
              <a:ext cx="8278" cy="3206"/>
              <a:chOff x="1658" y="1204"/>
              <a:chExt cx="8278" cy="3206"/>
            </a:xfrm>
          </p:grpSpPr>
          <p:sp>
            <p:nvSpPr>
              <p:cNvPr id="8" name="Rectangle 6"/>
              <p:cNvSpPr>
                <a:spLocks noChangeArrowheads="1"/>
              </p:cNvSpPr>
              <p:nvPr/>
            </p:nvSpPr>
            <p:spPr bwMode="auto">
              <a:xfrm>
                <a:off x="3076" y="1265"/>
                <a:ext cx="856" cy="628"/>
              </a:xfrm>
              <a:prstGeom prst="rect">
                <a:avLst/>
              </a:prstGeom>
              <a:solidFill>
                <a:srgbClr val="FF0000"/>
              </a:solidFill>
              <a:ln w="12700">
                <a:solidFill>
                  <a:srgbClr val="000000"/>
                </a:solidFill>
                <a:miter lim="800000"/>
                <a:headEnd/>
                <a:tailEnd/>
              </a:ln>
            </p:spPr>
            <p:txBody>
              <a:bodyPr lIns="28800" tIns="360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 </a:t>
                </a:r>
                <a:r>
                  <a:rPr kumimoji="0" lang="en-US" sz="2000" b="0" i="0" u="none" strike="noStrike" kern="1200" cap="none" spc="0" normalizeH="0" baseline="0" noProof="0">
                    <a:ln>
                      <a:noFill/>
                    </a:ln>
                    <a:solidFill>
                      <a:prstClr val="black"/>
                    </a:solidFill>
                    <a:effectLst/>
                    <a:uLnTx/>
                    <a:uFillTx/>
                    <a:latin typeface="Arial" charset="0"/>
                    <a:ea typeface="+mn-ea"/>
                    <a:cs typeface="+mn-cs"/>
                  </a:rPr>
                  <a:t>A/D</a:t>
                </a:r>
              </a:p>
            </p:txBody>
          </p:sp>
          <p:sp>
            <p:nvSpPr>
              <p:cNvPr id="9" name="Rectangle 7"/>
              <p:cNvSpPr>
                <a:spLocks noChangeArrowheads="1"/>
              </p:cNvSpPr>
              <p:nvPr/>
            </p:nvSpPr>
            <p:spPr bwMode="auto">
              <a:xfrm>
                <a:off x="7807" y="1266"/>
                <a:ext cx="856" cy="628"/>
              </a:xfrm>
              <a:prstGeom prst="rect">
                <a:avLst/>
              </a:prstGeom>
              <a:solidFill>
                <a:srgbClr val="FF0000"/>
              </a:solidFill>
              <a:ln w="12700">
                <a:solidFill>
                  <a:srgbClr val="000000"/>
                </a:solidFill>
                <a:miter lim="800000"/>
                <a:headEnd/>
                <a:tailEnd/>
              </a:ln>
            </p:spPr>
            <p:txBody>
              <a:bodyPr lIns="28800" tIns="360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D/A</a:t>
                </a:r>
              </a:p>
            </p:txBody>
          </p:sp>
          <p:sp>
            <p:nvSpPr>
              <p:cNvPr id="10" name="Rectangle 8"/>
              <p:cNvSpPr>
                <a:spLocks noChangeArrowheads="1"/>
              </p:cNvSpPr>
              <p:nvPr/>
            </p:nvSpPr>
            <p:spPr bwMode="auto">
              <a:xfrm>
                <a:off x="4969" y="1204"/>
                <a:ext cx="1768" cy="948"/>
              </a:xfrm>
              <a:prstGeom prst="rect">
                <a:avLst/>
              </a:prstGeom>
              <a:solidFill>
                <a:srgbClr val="FF0000"/>
              </a:solidFill>
              <a:ln w="12700">
                <a:solidFill>
                  <a:srgbClr val="000000"/>
                </a:solidFill>
                <a:miter lim="800000"/>
                <a:headEnd/>
                <a:tailEnd/>
              </a:ln>
            </p:spPr>
            <p:txBody>
              <a:bodyPr lIns="12700" tIns="127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Arial" charset="0"/>
                    <a:ea typeface="+mn-ea"/>
                    <a:cs typeface="+mn-cs"/>
                  </a:rPr>
                  <a:t>Bộ</a:t>
                </a:r>
                <a:r>
                  <a:rPr kumimoji="0" lang="en-US" sz="2000" b="0" i="0" u="none" strike="noStrike" kern="1200" cap="none" spc="0" normalizeH="0" baseline="0" noProof="0">
                    <a:ln>
                      <a:noFill/>
                    </a:ln>
                    <a:solidFill>
                      <a:prstClr val="black"/>
                    </a:solidFill>
                    <a:effectLst/>
                    <a:uLnTx/>
                    <a:uFillTx/>
                    <a:latin typeface="Arial" charset="0"/>
                    <a:ea typeface="+mn-ea"/>
                    <a:cs typeface="+mn-cs"/>
                  </a:rPr>
                  <a:t> </a:t>
                </a:r>
                <a:r>
                  <a:rPr kumimoji="0" lang="en-US" sz="2000" b="0" i="0" u="none" strike="noStrike" kern="1200" cap="none" spc="0" normalizeH="0" baseline="0" noProof="0" err="1">
                    <a:ln>
                      <a:noFill/>
                    </a:ln>
                    <a:solidFill>
                      <a:prstClr val="black"/>
                    </a:solidFill>
                    <a:effectLst/>
                    <a:uLnTx/>
                    <a:uFillTx/>
                    <a:latin typeface="Arial" charset="0"/>
                    <a:ea typeface="+mn-ea"/>
                    <a:cs typeface="+mn-cs"/>
                  </a:rPr>
                  <a:t>xử</a:t>
                </a:r>
                <a:r>
                  <a:rPr kumimoji="0" lang="en-US" sz="2000" b="0" i="0" u="none" strike="noStrike" kern="1200" cap="none" spc="0" normalizeH="0" baseline="0" noProof="0">
                    <a:ln>
                      <a:noFill/>
                    </a:ln>
                    <a:solidFill>
                      <a:prstClr val="black"/>
                    </a:solidFill>
                    <a:effectLst/>
                    <a:uLnTx/>
                    <a:uFillTx/>
                    <a:latin typeface="Arial" charset="0"/>
                    <a:ea typeface="+mn-ea"/>
                    <a:cs typeface="+mn-cs"/>
                  </a:rPr>
                  <a:t> lý </a:t>
                </a:r>
                <a:r>
                  <a:rPr kumimoji="0" lang="en-US" sz="2000" b="0" i="0" u="none" strike="noStrike" kern="1200" cap="none" spc="0" normalizeH="0" baseline="0" noProof="0" err="1">
                    <a:ln>
                      <a:noFill/>
                    </a:ln>
                    <a:solidFill>
                      <a:prstClr val="black"/>
                    </a:solidFill>
                    <a:effectLst/>
                    <a:uLnTx/>
                    <a:uFillTx/>
                    <a:latin typeface="Arial" charset="0"/>
                    <a:ea typeface="+mn-ea"/>
                    <a:cs typeface="+mn-cs"/>
                  </a:rPr>
                  <a:t>số</a:t>
                </a:r>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DSP</a:t>
                </a:r>
              </a:p>
            </p:txBody>
          </p:sp>
          <p:sp>
            <p:nvSpPr>
              <p:cNvPr id="11" name="Line 9"/>
              <p:cNvSpPr>
                <a:spLocks noChangeShapeType="1"/>
              </p:cNvSpPr>
              <p:nvPr/>
            </p:nvSpPr>
            <p:spPr bwMode="auto">
              <a:xfrm>
                <a:off x="2164" y="1641"/>
                <a:ext cx="913" cy="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Line 10"/>
              <p:cNvSpPr>
                <a:spLocks noChangeShapeType="1"/>
              </p:cNvSpPr>
              <p:nvPr/>
            </p:nvSpPr>
            <p:spPr bwMode="auto">
              <a:xfrm>
                <a:off x="3931" y="1641"/>
                <a:ext cx="1084" cy="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Line 11"/>
              <p:cNvSpPr>
                <a:spLocks noChangeShapeType="1"/>
              </p:cNvSpPr>
              <p:nvPr/>
            </p:nvSpPr>
            <p:spPr bwMode="auto">
              <a:xfrm>
                <a:off x="6781" y="1641"/>
                <a:ext cx="1027" cy="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Line 12"/>
              <p:cNvSpPr>
                <a:spLocks noChangeShapeType="1"/>
              </p:cNvSpPr>
              <p:nvPr/>
            </p:nvSpPr>
            <p:spPr bwMode="auto">
              <a:xfrm>
                <a:off x="8662" y="1641"/>
                <a:ext cx="856" cy="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Line 13"/>
              <p:cNvSpPr>
                <a:spLocks noChangeShapeType="1"/>
              </p:cNvSpPr>
              <p:nvPr/>
            </p:nvSpPr>
            <p:spPr bwMode="auto">
              <a:xfrm flipV="1">
                <a:off x="4444" y="1641"/>
                <a:ext cx="1" cy="57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 name="Line 14"/>
              <p:cNvSpPr>
                <a:spLocks noChangeShapeType="1"/>
              </p:cNvSpPr>
              <p:nvPr/>
            </p:nvSpPr>
            <p:spPr bwMode="auto">
              <a:xfrm flipV="1">
                <a:off x="7294" y="1641"/>
                <a:ext cx="1" cy="571"/>
              </a:xfrm>
              <a:prstGeom prst="line">
                <a:avLst/>
              </a:prstGeom>
              <a:noFill/>
              <a:ln w="9525">
                <a:solidFill>
                  <a:srgbClr val="000000"/>
                </a:solidFill>
                <a:round/>
                <a:headEnd type="none" w="med" len="sm"/>
                <a:tailEnd type="triangle" w="med" len="sm"/>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Rectangle 15"/>
              <p:cNvSpPr>
                <a:spLocks noChangeArrowheads="1"/>
              </p:cNvSpPr>
              <p:nvPr/>
            </p:nvSpPr>
            <p:spPr bwMode="auto">
              <a:xfrm>
                <a:off x="3508" y="2394"/>
                <a:ext cx="1850" cy="360"/>
              </a:xfrm>
              <a:prstGeom prst="rect">
                <a:avLst/>
              </a:prstGeom>
              <a:solidFill>
                <a:srgbClr val="FFFFFF"/>
              </a:solidFill>
              <a:ln w="9525">
                <a:noFill/>
                <a:miter lim="800000"/>
                <a:headEnd/>
                <a:tailEnd/>
              </a:ln>
            </p:spPr>
            <p:txBody>
              <a:bodyPr lIns="12700" tIns="127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rial" charset="0"/>
                    <a:ea typeface="+mn-ea"/>
                    <a:cs typeface="+mn-cs"/>
                  </a:rPr>
                  <a:t> </a:t>
                </a:r>
                <a:r>
                  <a:rPr kumimoji="0" lang="en-US" sz="2000" b="0" i="0" u="none" strike="noStrike" kern="1200" cap="none" spc="0" normalizeH="0" baseline="0" noProof="0">
                    <a:ln>
                      <a:noFill/>
                    </a:ln>
                    <a:solidFill>
                      <a:srgbClr val="3122F6"/>
                    </a:solidFill>
                    <a:effectLst/>
                    <a:uLnTx/>
                    <a:uFillTx/>
                    <a:latin typeface="Arial" charset="0"/>
                    <a:ea typeface="+mn-ea"/>
                    <a:cs typeface="+mn-cs"/>
                  </a:rPr>
                  <a:t>Tín hiệu số</a:t>
                </a:r>
              </a:p>
            </p:txBody>
          </p:sp>
          <p:sp>
            <p:nvSpPr>
              <p:cNvPr id="18" name="Rectangle 16"/>
              <p:cNvSpPr>
                <a:spLocks noChangeArrowheads="1"/>
              </p:cNvSpPr>
              <p:nvPr/>
            </p:nvSpPr>
            <p:spPr bwMode="auto">
              <a:xfrm>
                <a:off x="8738" y="1674"/>
                <a:ext cx="1198" cy="720"/>
              </a:xfrm>
              <a:prstGeom prst="rect">
                <a:avLst/>
              </a:prstGeom>
              <a:solidFill>
                <a:srgbClr val="FFFFFF"/>
              </a:solidFill>
              <a:ln w="9525">
                <a:noFill/>
                <a:miter lim="800000"/>
                <a:headEnd/>
                <a:tailEnd/>
              </a:ln>
            </p:spPr>
            <p:txBody>
              <a:bodyPr lIns="12700" tIns="127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122F6"/>
                    </a:solidFill>
                    <a:effectLst/>
                    <a:uLnTx/>
                    <a:uFillTx/>
                    <a:latin typeface="Arial" charset="0"/>
                    <a:ea typeface="+mn-ea"/>
                    <a:cs typeface="+mn-cs"/>
                  </a:rPr>
                  <a:t>Tín hiệu t</a:t>
                </a:r>
                <a:r>
                  <a:rPr kumimoji="0" lang="en-US" sz="1800" b="0" i="0" u="none" strike="noStrike" kern="1200" cap="none" spc="0" normalizeH="0" baseline="0" noProof="0">
                    <a:ln>
                      <a:noFill/>
                    </a:ln>
                    <a:solidFill>
                      <a:srgbClr val="3122F6"/>
                    </a:solidFill>
                    <a:effectLst/>
                    <a:uLnTx/>
                    <a:uFillTx/>
                    <a:latin typeface="Times New Roman" pitchFamily="18" charset="0"/>
                    <a:ea typeface="+mn-ea"/>
                    <a:cs typeface="+mn-cs"/>
                  </a:rPr>
                  <a:t>ươ</a:t>
                </a:r>
                <a:r>
                  <a:rPr kumimoji="0" lang="en-US" sz="1800" b="0" i="0" u="none" strike="noStrike" kern="1200" cap="none" spc="0" normalizeH="0" baseline="0" noProof="0">
                    <a:ln>
                      <a:noFill/>
                    </a:ln>
                    <a:solidFill>
                      <a:srgbClr val="3122F6"/>
                    </a:solidFill>
                    <a:effectLst/>
                    <a:uLnTx/>
                    <a:uFillTx/>
                    <a:latin typeface="Arial" charset="0"/>
                    <a:ea typeface="+mn-ea"/>
                    <a:cs typeface="+mn-cs"/>
                  </a:rPr>
                  <a:t>ng tự</a:t>
                </a:r>
              </a:p>
            </p:txBody>
          </p:sp>
          <p:sp>
            <p:nvSpPr>
              <p:cNvPr id="19" name="Rectangle 17"/>
              <p:cNvSpPr>
                <a:spLocks noChangeArrowheads="1"/>
              </p:cNvSpPr>
              <p:nvPr/>
            </p:nvSpPr>
            <p:spPr bwMode="auto">
              <a:xfrm>
                <a:off x="1658" y="1674"/>
                <a:ext cx="1198" cy="645"/>
              </a:xfrm>
              <a:prstGeom prst="rect">
                <a:avLst/>
              </a:prstGeom>
              <a:solidFill>
                <a:srgbClr val="FFFFFF"/>
              </a:solidFill>
              <a:ln w="9525">
                <a:noFill/>
                <a:miter lim="800000"/>
                <a:headEnd/>
                <a:tailEnd/>
              </a:ln>
            </p:spPr>
            <p:txBody>
              <a:bodyPr lIns="12700" tIns="127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122F6"/>
                    </a:solidFill>
                    <a:effectLst/>
                    <a:uLnTx/>
                    <a:uFillTx/>
                    <a:latin typeface="Arial" charset="0"/>
                    <a:ea typeface="+mn-ea"/>
                    <a:cs typeface="+mn-cs"/>
                  </a:rPr>
                  <a:t>Tín hiệu t</a:t>
                </a:r>
                <a:r>
                  <a:rPr kumimoji="0" lang="en-US" sz="1800" b="0" i="0" u="none" strike="noStrike" kern="1200" cap="none" spc="0" normalizeH="0" baseline="0" noProof="0">
                    <a:ln>
                      <a:noFill/>
                    </a:ln>
                    <a:solidFill>
                      <a:srgbClr val="3122F6"/>
                    </a:solidFill>
                    <a:effectLst/>
                    <a:uLnTx/>
                    <a:uFillTx/>
                    <a:latin typeface="Times New Roman" pitchFamily="18" charset="0"/>
                    <a:ea typeface="+mn-ea"/>
                    <a:cs typeface="+mn-cs"/>
                  </a:rPr>
                  <a:t>ương tự</a:t>
                </a:r>
                <a:endParaRPr kumimoji="0" lang="en-US" sz="1800" b="0" i="0" u="none" strike="noStrike" kern="1200" cap="none" spc="0" normalizeH="0" baseline="0" noProof="0">
                  <a:ln>
                    <a:noFill/>
                  </a:ln>
                  <a:solidFill>
                    <a:srgbClr val="3122F6"/>
                  </a:solidFill>
                  <a:effectLst/>
                  <a:uLnTx/>
                  <a:uFillTx/>
                  <a:latin typeface="Arial" charset="0"/>
                  <a:ea typeface="+mn-ea"/>
                  <a:cs typeface="+mn-cs"/>
                </a:endParaRPr>
              </a:p>
            </p:txBody>
          </p:sp>
          <p:sp>
            <p:nvSpPr>
              <p:cNvPr id="20" name="Rectangle 18"/>
              <p:cNvSpPr>
                <a:spLocks noChangeArrowheads="1"/>
              </p:cNvSpPr>
              <p:nvPr/>
            </p:nvSpPr>
            <p:spPr bwMode="auto">
              <a:xfrm>
                <a:off x="6578" y="2394"/>
                <a:ext cx="1897" cy="360"/>
              </a:xfrm>
              <a:prstGeom prst="rect">
                <a:avLst/>
              </a:prstGeom>
              <a:solidFill>
                <a:srgbClr val="FFFFFF"/>
              </a:solidFill>
              <a:ln w="9525">
                <a:noFill/>
                <a:miter lim="800000"/>
                <a:headEnd/>
                <a:tailEnd/>
              </a:ln>
            </p:spPr>
            <p:txBody>
              <a:bodyPr lIns="12700" tIns="12700" rIns="1270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122F6"/>
                    </a:solidFill>
                    <a:effectLst/>
                    <a:uLnTx/>
                    <a:uFillTx/>
                    <a:latin typeface="Arial" charset="0"/>
                    <a:ea typeface="+mn-ea"/>
                    <a:cs typeface="+mn-cs"/>
                  </a:rPr>
                  <a:t> </a:t>
                </a:r>
                <a:r>
                  <a:rPr kumimoji="0" lang="en-US" sz="2000" b="0" i="0" u="none" strike="noStrike" kern="1200" cap="none" spc="0" normalizeH="0" baseline="0" noProof="0">
                    <a:ln>
                      <a:noFill/>
                    </a:ln>
                    <a:solidFill>
                      <a:srgbClr val="3122F6"/>
                    </a:solidFill>
                    <a:effectLst/>
                    <a:uLnTx/>
                    <a:uFillTx/>
                    <a:latin typeface="Arial" charset="0"/>
                    <a:ea typeface="+mn-ea"/>
                    <a:cs typeface="+mn-cs"/>
                  </a:rPr>
                  <a:t>Tín hiệu số</a:t>
                </a:r>
              </a:p>
            </p:txBody>
          </p:sp>
          <p:sp>
            <p:nvSpPr>
              <p:cNvPr id="21" name="Line 19"/>
              <p:cNvSpPr>
                <a:spLocks noChangeShapeType="1"/>
              </p:cNvSpPr>
              <p:nvPr/>
            </p:nvSpPr>
            <p:spPr bwMode="auto">
              <a:xfrm>
                <a:off x="4418" y="2718"/>
                <a:ext cx="0" cy="900"/>
              </a:xfrm>
              <a:prstGeom prst="line">
                <a:avLst/>
              </a:prstGeom>
              <a:noFill/>
              <a:ln w="9525" cap="rnd">
                <a:solidFill>
                  <a:srgbClr val="000000"/>
                </a:solidFill>
                <a:prstDash val="sysDot"/>
                <a:round/>
                <a:headEn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Line 20"/>
              <p:cNvSpPr>
                <a:spLocks noChangeShapeType="1"/>
              </p:cNvSpPr>
              <p:nvPr/>
            </p:nvSpPr>
            <p:spPr bwMode="auto">
              <a:xfrm>
                <a:off x="7418" y="2724"/>
                <a:ext cx="0" cy="900"/>
              </a:xfrm>
              <a:prstGeom prst="line">
                <a:avLst/>
              </a:prstGeom>
              <a:noFill/>
              <a:ln w="9525" cap="rnd">
                <a:solidFill>
                  <a:srgbClr val="000000"/>
                </a:solidFill>
                <a:prstDash val="sysDot"/>
                <a:round/>
                <a:headEn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Text Box 21"/>
              <p:cNvSpPr txBox="1">
                <a:spLocks noChangeArrowheads="1"/>
              </p:cNvSpPr>
              <p:nvPr/>
            </p:nvSpPr>
            <p:spPr bwMode="auto">
              <a:xfrm>
                <a:off x="4580" y="3067"/>
                <a:ext cx="2629" cy="576"/>
              </a:xfrm>
              <a:prstGeom prst="rect">
                <a:avLst/>
              </a:prstGeom>
              <a:noFill/>
              <a:ln w="9525">
                <a:noFill/>
                <a:miter lim="800000"/>
                <a:headEnd/>
                <a:tailEnd/>
              </a:ln>
            </p:spPr>
            <p:txBody>
              <a:bodyPr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3122F6"/>
                    </a:solidFill>
                    <a:effectLst/>
                    <a:uLnTx/>
                    <a:uFillTx/>
                    <a:latin typeface="Arial" charset="0"/>
                    <a:ea typeface="+mn-ea"/>
                    <a:cs typeface="+mn-cs"/>
                  </a:rPr>
                  <a:t>Xử</a:t>
                </a:r>
                <a:r>
                  <a:rPr kumimoji="0" lang="en-US" sz="2000" b="0" i="0" u="none" strike="noStrike" kern="1200" cap="none" spc="0" normalizeH="0" baseline="0" noProof="0">
                    <a:ln>
                      <a:noFill/>
                    </a:ln>
                    <a:solidFill>
                      <a:srgbClr val="3122F6"/>
                    </a:solidFill>
                    <a:effectLst/>
                    <a:uLnTx/>
                    <a:uFillTx/>
                    <a:latin typeface="Arial" charset="0"/>
                    <a:ea typeface="+mn-ea"/>
                    <a:cs typeface="+mn-cs"/>
                  </a:rPr>
                  <a:t> lý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tín</a:t>
                </a:r>
                <a:r>
                  <a:rPr kumimoji="0" lang="en-US" sz="2000" b="0" i="0" u="none" strike="noStrike" kern="1200" cap="none" spc="0" normalizeH="0" baseline="0" noProof="0">
                    <a:ln>
                      <a:noFill/>
                    </a:ln>
                    <a:solidFill>
                      <a:srgbClr val="3122F6"/>
                    </a:solidFill>
                    <a:effectLst/>
                    <a:uLnTx/>
                    <a:uFillTx/>
                    <a:latin typeface="Arial" charset="0"/>
                    <a:ea typeface="+mn-ea"/>
                    <a:cs typeface="+mn-cs"/>
                  </a:rPr>
                  <a:t>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hiệu</a:t>
                </a:r>
                <a:r>
                  <a:rPr kumimoji="0" lang="en-US" sz="2000" b="0" i="0" u="none" strike="noStrike" kern="1200" cap="none" spc="0" normalizeH="0" baseline="0" noProof="0">
                    <a:ln>
                      <a:noFill/>
                    </a:ln>
                    <a:solidFill>
                      <a:srgbClr val="3122F6"/>
                    </a:solidFill>
                    <a:effectLst/>
                    <a:uLnTx/>
                    <a:uFillTx/>
                    <a:latin typeface="Arial" charset="0"/>
                    <a:ea typeface="+mn-ea"/>
                    <a:cs typeface="+mn-cs"/>
                  </a:rPr>
                  <a:t>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số</a:t>
                </a:r>
                <a:endParaRPr kumimoji="0" lang="en-US" sz="2000" b="0" i="0" u="none" strike="noStrike" kern="1200" cap="none" spc="0" normalizeH="0" baseline="0" noProof="0">
                  <a:ln>
                    <a:noFill/>
                  </a:ln>
                  <a:solidFill>
                    <a:srgbClr val="3122F6"/>
                  </a:solidFill>
                  <a:effectLst/>
                  <a:uLnTx/>
                  <a:uFillTx/>
                  <a:latin typeface="Arial" charset="0"/>
                  <a:ea typeface="+mn-ea"/>
                  <a:cs typeface="+mn-cs"/>
                </a:endParaRPr>
              </a:p>
            </p:txBody>
          </p:sp>
          <p:sp>
            <p:nvSpPr>
              <p:cNvPr id="24" name="Line 22"/>
              <p:cNvSpPr>
                <a:spLocks noChangeShapeType="1"/>
              </p:cNvSpPr>
              <p:nvPr/>
            </p:nvSpPr>
            <p:spPr bwMode="auto">
              <a:xfrm>
                <a:off x="2378" y="2319"/>
                <a:ext cx="0" cy="1980"/>
              </a:xfrm>
              <a:prstGeom prst="line">
                <a:avLst/>
              </a:prstGeom>
              <a:noFill/>
              <a:ln w="19050">
                <a:solidFill>
                  <a:srgbClr val="000000"/>
                </a:solidFill>
                <a:round/>
                <a:headEn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Line 23"/>
              <p:cNvSpPr>
                <a:spLocks noChangeShapeType="1"/>
              </p:cNvSpPr>
              <p:nvPr/>
            </p:nvSpPr>
            <p:spPr bwMode="auto">
              <a:xfrm>
                <a:off x="9458" y="2394"/>
                <a:ext cx="0" cy="1980"/>
              </a:xfrm>
              <a:prstGeom prst="line">
                <a:avLst/>
              </a:prstGeom>
              <a:noFill/>
              <a:ln w="19050">
                <a:solidFill>
                  <a:srgbClr val="000000"/>
                </a:solidFill>
                <a:round/>
                <a:headEn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Text Box 24"/>
              <p:cNvSpPr txBox="1">
                <a:spLocks noChangeArrowheads="1"/>
              </p:cNvSpPr>
              <p:nvPr/>
            </p:nvSpPr>
            <p:spPr bwMode="auto">
              <a:xfrm>
                <a:off x="4778" y="3834"/>
                <a:ext cx="2280" cy="576"/>
              </a:xfrm>
              <a:prstGeom prst="rect">
                <a:avLst/>
              </a:prstGeom>
              <a:noFill/>
              <a:ln w="9525">
                <a:noFill/>
                <a:miter lim="800000"/>
                <a:headEnd/>
                <a:tailEnd/>
              </a:ln>
            </p:spPr>
            <p:txBody>
              <a:bodyPr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3122F6"/>
                    </a:solidFill>
                    <a:effectLst/>
                    <a:uLnTx/>
                    <a:uFillTx/>
                    <a:latin typeface="Arial" charset="0"/>
                    <a:ea typeface="+mn-ea"/>
                    <a:cs typeface="+mn-cs"/>
                  </a:rPr>
                  <a:t>Xử</a:t>
                </a:r>
                <a:r>
                  <a:rPr kumimoji="0" lang="en-US" sz="2000" b="0" i="0" u="none" strike="noStrike" kern="1200" cap="none" spc="0" normalizeH="0" baseline="0" noProof="0">
                    <a:ln>
                      <a:noFill/>
                    </a:ln>
                    <a:solidFill>
                      <a:srgbClr val="3122F6"/>
                    </a:solidFill>
                    <a:effectLst/>
                    <a:uLnTx/>
                    <a:uFillTx/>
                    <a:latin typeface="Arial" charset="0"/>
                    <a:ea typeface="+mn-ea"/>
                    <a:cs typeface="+mn-cs"/>
                  </a:rPr>
                  <a:t> lý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số</a:t>
                </a:r>
                <a:r>
                  <a:rPr kumimoji="0" lang="en-US" sz="2000" b="0" i="0" u="none" strike="noStrike" kern="1200" cap="none" spc="0" normalizeH="0" baseline="0" noProof="0">
                    <a:ln>
                      <a:noFill/>
                    </a:ln>
                    <a:solidFill>
                      <a:srgbClr val="3122F6"/>
                    </a:solidFill>
                    <a:effectLst/>
                    <a:uLnTx/>
                    <a:uFillTx/>
                    <a:latin typeface="Arial" charset="0"/>
                    <a:ea typeface="+mn-ea"/>
                    <a:cs typeface="+mn-cs"/>
                  </a:rPr>
                  <a:t>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tín</a:t>
                </a:r>
                <a:r>
                  <a:rPr kumimoji="0" lang="en-US" sz="2000" b="0" i="0" u="none" strike="noStrike" kern="1200" cap="none" spc="0" normalizeH="0" baseline="0" noProof="0">
                    <a:ln>
                      <a:noFill/>
                    </a:ln>
                    <a:solidFill>
                      <a:srgbClr val="3122F6"/>
                    </a:solidFill>
                    <a:effectLst/>
                    <a:uLnTx/>
                    <a:uFillTx/>
                    <a:latin typeface="Arial" charset="0"/>
                    <a:ea typeface="+mn-ea"/>
                    <a:cs typeface="+mn-cs"/>
                  </a:rPr>
                  <a:t> </a:t>
                </a:r>
                <a:r>
                  <a:rPr kumimoji="0" lang="en-US" sz="2000" b="0" i="0" u="none" strike="noStrike" kern="1200" cap="none" spc="0" normalizeH="0" baseline="0" noProof="0" err="1">
                    <a:ln>
                      <a:noFill/>
                    </a:ln>
                    <a:solidFill>
                      <a:srgbClr val="3122F6"/>
                    </a:solidFill>
                    <a:effectLst/>
                    <a:uLnTx/>
                    <a:uFillTx/>
                    <a:latin typeface="Arial" charset="0"/>
                    <a:ea typeface="+mn-ea"/>
                    <a:cs typeface="+mn-cs"/>
                  </a:rPr>
                  <a:t>hiệu</a:t>
                </a:r>
                <a:r>
                  <a:rPr kumimoji="0" lang="en-US" sz="2000" b="0" i="0" u="none" strike="noStrike" kern="1200" cap="none" spc="0" normalizeH="0" baseline="0" noProof="0">
                    <a:ln>
                      <a:noFill/>
                    </a:ln>
                    <a:solidFill>
                      <a:srgbClr val="3122F6"/>
                    </a:solidFill>
                    <a:effectLst/>
                    <a:uLnTx/>
                    <a:uFillTx/>
                    <a:latin typeface="Arial"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7" name="Line 25"/>
              <p:cNvSpPr>
                <a:spLocks noChangeShapeType="1"/>
              </p:cNvSpPr>
              <p:nvPr/>
            </p:nvSpPr>
            <p:spPr bwMode="auto">
              <a:xfrm flipH="1">
                <a:off x="4418" y="3086"/>
                <a:ext cx="480" cy="0"/>
              </a:xfrm>
              <a:prstGeom prst="line">
                <a:avLst/>
              </a:prstGeom>
              <a:noFill/>
              <a:ln w="9525">
                <a:solidFill>
                  <a:srgbClr val="000000"/>
                </a:solidFill>
                <a:round/>
                <a:headEnd/>
                <a:tailEnd type="triangle" w="med" len="me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Line 26"/>
              <p:cNvSpPr>
                <a:spLocks noChangeShapeType="1"/>
              </p:cNvSpPr>
              <p:nvPr/>
            </p:nvSpPr>
            <p:spPr bwMode="auto">
              <a:xfrm flipH="1">
                <a:off x="6938" y="3086"/>
                <a:ext cx="480" cy="0"/>
              </a:xfrm>
              <a:prstGeom prst="line">
                <a:avLst/>
              </a:prstGeom>
              <a:noFill/>
              <a:ln w="9525">
                <a:solidFill>
                  <a:srgbClr val="000000"/>
                </a:solidFill>
                <a:round/>
                <a:headEnd type="triangle" w="med" len="me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6" name="Line 27"/>
            <p:cNvSpPr>
              <a:spLocks noChangeShapeType="1"/>
            </p:cNvSpPr>
            <p:nvPr/>
          </p:nvSpPr>
          <p:spPr bwMode="auto">
            <a:xfrm flipH="1">
              <a:off x="2901" y="4132"/>
              <a:ext cx="2400" cy="1"/>
            </a:xfrm>
            <a:prstGeom prst="line">
              <a:avLst/>
            </a:prstGeom>
            <a:noFill/>
            <a:ln w="19050">
              <a:solidFill>
                <a:srgbClr val="000000"/>
              </a:solidFill>
              <a:round/>
              <a:headEnd/>
              <a:tailEnd type="triangle" w="med" len="me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 name="Line 28"/>
            <p:cNvSpPr>
              <a:spLocks noChangeShapeType="1"/>
            </p:cNvSpPr>
            <p:nvPr/>
          </p:nvSpPr>
          <p:spPr bwMode="auto">
            <a:xfrm flipH="1">
              <a:off x="7401" y="4132"/>
              <a:ext cx="2400" cy="1"/>
            </a:xfrm>
            <a:prstGeom prst="line">
              <a:avLst/>
            </a:prstGeom>
            <a:noFill/>
            <a:ln w="19050">
              <a:solidFill>
                <a:srgbClr val="000000"/>
              </a:solidFill>
              <a:round/>
              <a:headEnd type="triangle" w="med" len="med"/>
              <a:tailEnd/>
            </a:ln>
          </p:spPr>
          <p:txBody>
            <a:bodyPr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13419285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3" grpId="1" build="p" bldLvl="5"/>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sp>
        <p:nvSpPr>
          <p:cNvPr id="151556" name="Rectangle 4"/>
          <p:cNvSpPr>
            <a:spLocks noChangeArrowheads="1"/>
          </p:cNvSpPr>
          <p:nvPr/>
        </p:nvSpPr>
        <p:spPr bwMode="auto">
          <a:xfrm>
            <a:off x="0" y="1295401"/>
            <a:ext cx="12191999" cy="4893647"/>
          </a:xfrm>
          <a:prstGeom prst="rect">
            <a:avLst/>
          </a:prstGeom>
          <a:noFill/>
          <a:ln w="12700" cap="sq">
            <a:noFill/>
            <a:miter lim="800000"/>
            <a:headEnd type="none" w="sm" len="sm"/>
            <a:tailEnd type="none" w="sm" len="sm"/>
          </a:ln>
        </p:spPr>
        <p:txBody>
          <a:bodyPr wrap="square">
            <a:spAutoFit/>
          </a:bodyPr>
          <a:lstStyle/>
          <a:p>
            <a:pPr marL="342900" marR="0" lvl="0" indent="-342900" algn="l" defTabSz="914400" rtl="0" eaLnBrk="1" fontAlgn="auto" latinLnBrk="0" hangingPunct="1">
              <a:lnSpc>
                <a:spcPct val="130000"/>
              </a:lnSpc>
              <a:spcBef>
                <a:spcPts val="0"/>
              </a:spcBef>
              <a:spcAft>
                <a:spcPts val="0"/>
              </a:spcAft>
              <a:buClrTx/>
              <a:buSzTx/>
              <a:buFontTx/>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TTBB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bằng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tuyến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bậc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&gt; 0).</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 typeface="Wingdings" pitchFamily="2" charset="2"/>
              <a:buChar char="§"/>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TTBB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dài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vô</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ứng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xung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dài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vô</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(IIR).</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 &gt; 0, M = 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thuần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túy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ổn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tuyệt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nhỏ</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1</a:t>
            </a:r>
          </a:p>
          <a:p>
            <a:pPr marL="0" marR="0" lvl="0" indent="0" algn="l" defTabSz="914400" rtl="0" eaLnBrk="1" fontAlgn="auto" latinLnBrk="0" hangingPunct="1">
              <a:lnSpc>
                <a:spcPct val="130000"/>
              </a:lnSpc>
              <a:spcBef>
                <a:spcPts val="0"/>
              </a:spcBef>
              <a:spcAft>
                <a:spcPts val="0"/>
              </a:spcAft>
              <a:buClrTx/>
              <a:buSzTx/>
              <a:buFont typeface="Wingdings" pitchFamily="2" charset="2"/>
              <a:buChar char="§"/>
              <a:tabLst/>
              <a:defRPr/>
            </a:pPr>
            <a:endParaRPr kumimoji="0" lang="en-US" sz="2400" b="0" i="0" u="none" strike="noStrike" kern="1200" cap="none" spc="0" normalizeH="0" baseline="0" noProof="0">
              <a:ln>
                <a:noFill/>
              </a:ln>
              <a:solidFill>
                <a:srgbClr val="3333CC"/>
              </a:solidFill>
              <a:effectLst/>
              <a:uLnTx/>
              <a:uFillTx/>
              <a:latin typeface="Calibri"/>
              <a:ea typeface="+mn-ea"/>
              <a:cs typeface="+mn-cs"/>
            </a:endParaRPr>
          </a:p>
        </p:txBody>
      </p:sp>
      <p:sp>
        <p:nvSpPr>
          <p:cNvPr id="151558" name="Rectangle 6"/>
          <p:cNvSpPr>
            <a:spLocks noChangeArrowheads="1"/>
          </p:cNvSpPr>
          <p:nvPr/>
        </p:nvSpPr>
        <p:spPr bwMode="auto">
          <a:xfrm>
            <a:off x="0" y="494213"/>
            <a:ext cx="3179075"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b.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Hệ</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thống</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số</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đệ</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err="1">
                <a:ln>
                  <a:noFill/>
                </a:ln>
                <a:solidFill>
                  <a:srgbClr val="3122F6"/>
                </a:solidFill>
                <a:effectLst/>
                <a:uLnTx/>
                <a:uFillTx/>
                <a:latin typeface="Times New Roman" pitchFamily="18" charset="0"/>
                <a:ea typeface="+mn-ea"/>
                <a:cs typeface="Times New Roman" pitchFamily="18" charset="0"/>
              </a:rPr>
              <a:t>quy</a:t>
            </a:r>
            <a:r>
              <a:rPr kumimoji="0" lang="en-US" sz="2400" b="1"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 </a:t>
            </a:r>
            <a:endParaRPr kumimoji="0" lang="en-US" sz="2400" b="0" i="1"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graphicFrame>
        <p:nvGraphicFramePr>
          <p:cNvPr id="6" name="Object 2"/>
          <p:cNvGraphicFramePr>
            <a:graphicFrameLocks noChangeAspect="1"/>
          </p:cNvGraphicFramePr>
          <p:nvPr/>
        </p:nvGraphicFramePr>
        <p:xfrm>
          <a:off x="3437210" y="2097831"/>
          <a:ext cx="3275012" cy="809625"/>
        </p:xfrm>
        <a:graphic>
          <a:graphicData uri="http://schemas.openxmlformats.org/presentationml/2006/ole">
            <mc:AlternateContent xmlns:mc="http://schemas.openxmlformats.org/markup-compatibility/2006">
              <mc:Choice xmlns:v="urn:schemas-microsoft-com:vml" Requires="v">
                <p:oleObj spid="_x0000_s99329" name="Equation" r:id="rId4" imgW="1765080" imgH="431640" progId="Equation.DSMT4">
                  <p:embed/>
                </p:oleObj>
              </mc:Choice>
              <mc:Fallback>
                <p:oleObj name="Equation" r:id="rId4" imgW="1765080" imgH="431640" progId="Equation.DSMT4">
                  <p:embed/>
                  <p:pic>
                    <p:nvPicPr>
                      <p:cNvPr id="6" name="Object 2"/>
                      <p:cNvPicPr>
                        <a:picLocks noChangeAspect="1" noChangeArrowheads="1"/>
                      </p:cNvPicPr>
                      <p:nvPr/>
                    </p:nvPicPr>
                    <p:blipFill>
                      <a:blip r:embed="rId5"/>
                      <a:srcRect/>
                      <a:stretch>
                        <a:fillRect/>
                      </a:stretch>
                    </p:blipFill>
                    <p:spPr bwMode="auto">
                      <a:xfrm>
                        <a:off x="3437210" y="2097831"/>
                        <a:ext cx="327501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
          <p:cNvGraphicFramePr>
            <a:graphicFrameLocks noChangeAspect="1"/>
          </p:cNvGraphicFramePr>
          <p:nvPr/>
        </p:nvGraphicFramePr>
        <p:xfrm>
          <a:off x="2660922" y="2837404"/>
          <a:ext cx="4827588" cy="819150"/>
        </p:xfrm>
        <a:graphic>
          <a:graphicData uri="http://schemas.openxmlformats.org/presentationml/2006/ole">
            <mc:AlternateContent xmlns:mc="http://schemas.openxmlformats.org/markup-compatibility/2006">
              <mc:Choice xmlns:v="urn:schemas-microsoft-com:vml" Requires="v">
                <p:oleObj spid="_x0000_s99330" name="Equation" r:id="rId6" imgW="2361960" imgH="431640" progId="Equation.DSMT4">
                  <p:embed/>
                </p:oleObj>
              </mc:Choice>
              <mc:Fallback>
                <p:oleObj name="Equation" r:id="rId6" imgW="2361960" imgH="431640" progId="Equation.DSMT4">
                  <p:embed/>
                  <p:pic>
                    <p:nvPicPr>
                      <p:cNvPr id="7" name="Object 1"/>
                      <p:cNvPicPr>
                        <a:picLocks noChangeAspect="1" noChangeArrowheads="1"/>
                      </p:cNvPicPr>
                      <p:nvPr/>
                    </p:nvPicPr>
                    <p:blipFill>
                      <a:blip r:embed="rId7"/>
                      <a:srcRect/>
                      <a:stretch>
                        <a:fillRect/>
                      </a:stretch>
                    </p:blipFill>
                    <p:spPr bwMode="auto">
                      <a:xfrm>
                        <a:off x="2660922" y="2837404"/>
                        <a:ext cx="4827588" cy="819150"/>
                      </a:xfrm>
                      <a:prstGeom prst="rect">
                        <a:avLst/>
                      </a:prstGeom>
                      <a:noFill/>
                    </p:spPr>
                  </p:pic>
                </p:oleObj>
              </mc:Fallback>
            </mc:AlternateContent>
          </a:graphicData>
        </a:graphic>
      </p:graphicFrame>
    </p:spTree>
    <p:extLst>
      <p:ext uri="{BB962C8B-B14F-4D97-AF65-F5344CB8AC3E}">
        <p14:creationId xmlns:p14="http://schemas.microsoft.com/office/powerpoint/2010/main" val="38249704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5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5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55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155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7" name="Rectangle 4"/>
          <p:cNvSpPr>
            <a:spLocks noChangeArrowheads="1"/>
          </p:cNvSpPr>
          <p:nvPr/>
        </p:nvSpPr>
        <p:spPr bwMode="auto">
          <a:xfrm>
            <a:off x="-313509" y="223039"/>
            <a:ext cx="9595622" cy="461665"/>
          </a:xfrm>
          <a:prstGeom prst="rect">
            <a:avLst/>
          </a:prstGeom>
          <a:noFill/>
          <a:ln w="12700" cap="sq">
            <a:noFill/>
            <a:miter lim="800000"/>
            <a:headEnd type="none" w="sm" len="sm"/>
            <a:tailEnd type="none" w="sm" len="sm"/>
          </a:ln>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1.4.3.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Thực</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hiện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hệ</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thống</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tuyến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tính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bất</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biến</a:t>
            </a:r>
            <a:endPar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endParaRPr>
          </a:p>
        </p:txBody>
      </p:sp>
      <p:sp>
        <p:nvSpPr>
          <p:cNvPr id="40968" name="Rectangle 6"/>
          <p:cNvSpPr>
            <a:spLocks noChangeArrowheads="1"/>
          </p:cNvSpPr>
          <p:nvPr/>
        </p:nvSpPr>
        <p:spPr bwMode="auto">
          <a:xfrm>
            <a:off x="245115" y="981050"/>
            <a:ext cx="3183885"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40969" name="Rectangle 7"/>
          <p:cNvSpPr>
            <a:spLocks noChangeArrowheads="1"/>
          </p:cNvSpPr>
          <p:nvPr/>
        </p:nvSpPr>
        <p:spPr bwMode="auto">
          <a:xfrm>
            <a:off x="245115" y="1760376"/>
            <a:ext cx="936625"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trễ</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pSp>
        <p:nvGrpSpPr>
          <p:cNvPr id="2" name="Group 8"/>
          <p:cNvGrpSpPr>
            <a:grpSpLocks/>
          </p:cNvGrpSpPr>
          <p:nvPr/>
        </p:nvGrpSpPr>
        <p:grpSpPr bwMode="auto">
          <a:xfrm>
            <a:off x="606716" y="2707481"/>
            <a:ext cx="2438400" cy="528638"/>
            <a:chOff x="2160" y="1961"/>
            <a:chExt cx="1536" cy="333"/>
          </a:xfrm>
        </p:grpSpPr>
        <p:sp>
          <p:nvSpPr>
            <p:cNvPr id="40993" name="Text Box 9"/>
            <p:cNvSpPr txBox="1">
              <a:spLocks noChangeArrowheads="1"/>
            </p:cNvSpPr>
            <p:nvPr/>
          </p:nvSpPr>
          <p:spPr bwMode="auto">
            <a:xfrm>
              <a:off x="2774" y="1961"/>
              <a:ext cx="284" cy="333"/>
            </a:xfrm>
            <a:prstGeom prst="rect">
              <a:avLst/>
            </a:prstGeom>
            <a:noFill/>
            <a:ln w="9525">
              <a:solidFill>
                <a:schemeClr val="tx1"/>
              </a:solid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charset="0"/>
                  <a:ea typeface="+mn-ea"/>
                  <a:cs typeface="+mn-cs"/>
                </a:rPr>
                <a:t>D</a:t>
              </a:r>
            </a:p>
          </p:txBody>
        </p:sp>
        <p:sp>
          <p:nvSpPr>
            <p:cNvPr id="40994" name="Line 10"/>
            <p:cNvSpPr>
              <a:spLocks noChangeShapeType="1"/>
            </p:cNvSpPr>
            <p:nvPr/>
          </p:nvSpPr>
          <p:spPr bwMode="auto">
            <a:xfrm>
              <a:off x="2160" y="2118"/>
              <a:ext cx="624"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95" name="Line 11"/>
            <p:cNvSpPr>
              <a:spLocks noChangeShapeType="1"/>
            </p:cNvSpPr>
            <p:nvPr/>
          </p:nvSpPr>
          <p:spPr bwMode="auto">
            <a:xfrm>
              <a:off x="3072" y="2118"/>
              <a:ext cx="624"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40971" name="Rectangle 13"/>
          <p:cNvSpPr>
            <a:spLocks noChangeArrowheads="1"/>
          </p:cNvSpPr>
          <p:nvPr/>
        </p:nvSpPr>
        <p:spPr bwMode="auto">
          <a:xfrm>
            <a:off x="1524001" y="31443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0962" name="Object 12"/>
          <p:cNvGraphicFramePr>
            <a:graphicFrameLocks noChangeAspect="1"/>
          </p:cNvGraphicFramePr>
          <p:nvPr/>
        </p:nvGraphicFramePr>
        <p:xfrm>
          <a:off x="1573622" y="1844763"/>
          <a:ext cx="2057400" cy="450850"/>
        </p:xfrm>
        <a:graphic>
          <a:graphicData uri="http://schemas.openxmlformats.org/presentationml/2006/ole">
            <mc:AlternateContent xmlns:mc="http://schemas.openxmlformats.org/markup-compatibility/2006">
              <mc:Choice xmlns:v="urn:schemas-microsoft-com:vml" Requires="v">
                <p:oleObj spid="_x0000_s101377" name="Equation" r:id="rId4" imgW="914400" imgH="203200" progId="Equation.DSMT4">
                  <p:embed/>
                </p:oleObj>
              </mc:Choice>
              <mc:Fallback>
                <p:oleObj name="Equation" r:id="rId4" imgW="914400" imgH="203200" progId="Equation.DSMT4">
                  <p:embed/>
                  <p:pic>
                    <p:nvPicPr>
                      <p:cNvPr id="4096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3622" y="1844763"/>
                        <a:ext cx="2057400"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72" name="Rectangle 14"/>
          <p:cNvSpPr>
            <a:spLocks noChangeArrowheads="1"/>
          </p:cNvSpPr>
          <p:nvPr/>
        </p:nvSpPr>
        <p:spPr bwMode="auto">
          <a:xfrm>
            <a:off x="6075984" y="1758143"/>
            <a:ext cx="2629246"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hằng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aphicFrame>
        <p:nvGraphicFramePr>
          <p:cNvPr id="40963" name="Object 15"/>
          <p:cNvGraphicFramePr>
            <a:graphicFrameLocks noChangeAspect="1"/>
          </p:cNvGraphicFramePr>
          <p:nvPr/>
        </p:nvGraphicFramePr>
        <p:xfrm>
          <a:off x="9129713" y="1829046"/>
          <a:ext cx="1857375" cy="450850"/>
        </p:xfrm>
        <a:graphic>
          <a:graphicData uri="http://schemas.openxmlformats.org/presentationml/2006/ole">
            <mc:AlternateContent xmlns:mc="http://schemas.openxmlformats.org/markup-compatibility/2006">
              <mc:Choice xmlns:v="urn:schemas-microsoft-com:vml" Requires="v">
                <p:oleObj spid="_x0000_s101378" name="Equation" r:id="rId6" imgW="825480" imgH="203040" progId="Equation.DSMT4">
                  <p:embed/>
                </p:oleObj>
              </mc:Choice>
              <mc:Fallback>
                <p:oleObj name="Equation" r:id="rId6" imgW="825480" imgH="203040" progId="Equation.DSMT4">
                  <p:embed/>
                  <p:pic>
                    <p:nvPicPr>
                      <p:cNvPr id="40963"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9713" y="1829046"/>
                        <a:ext cx="1857375"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6"/>
          <p:cNvGrpSpPr>
            <a:grpSpLocks/>
          </p:cNvGrpSpPr>
          <p:nvPr/>
        </p:nvGrpSpPr>
        <p:grpSpPr bwMode="auto">
          <a:xfrm>
            <a:off x="7353300" y="2733912"/>
            <a:ext cx="2527300" cy="630238"/>
            <a:chOff x="3422" y="1724"/>
            <a:chExt cx="1592" cy="397"/>
          </a:xfrm>
        </p:grpSpPr>
        <p:sp>
          <p:nvSpPr>
            <p:cNvPr id="40989" name="Text Box 17"/>
            <p:cNvSpPr txBox="1">
              <a:spLocks noChangeArrowheads="1"/>
            </p:cNvSpPr>
            <p:nvPr/>
          </p:nvSpPr>
          <p:spPr bwMode="auto">
            <a:xfrm>
              <a:off x="4022" y="1725"/>
              <a:ext cx="257" cy="32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Arial" charset="0"/>
                  <a:ea typeface="+mn-ea"/>
                  <a:cs typeface="+mn-cs"/>
                  <a:sym typeface="Symbol" pitchFamily="18" charset="2"/>
                </a:rPr>
                <a:t></a:t>
              </a:r>
            </a:p>
          </p:txBody>
        </p:sp>
        <p:sp>
          <p:nvSpPr>
            <p:cNvPr id="40990" name="Line 18"/>
            <p:cNvSpPr>
              <a:spLocks noChangeShapeType="1"/>
            </p:cNvSpPr>
            <p:nvPr/>
          </p:nvSpPr>
          <p:spPr bwMode="auto">
            <a:xfrm>
              <a:off x="3422" y="1913"/>
              <a:ext cx="624"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91" name="Line 19"/>
            <p:cNvSpPr>
              <a:spLocks noChangeShapeType="1"/>
            </p:cNvSpPr>
            <p:nvPr/>
          </p:nvSpPr>
          <p:spPr bwMode="auto">
            <a:xfrm>
              <a:off x="4390" y="1913"/>
              <a:ext cx="624"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92" name="AutoShape 20"/>
            <p:cNvSpPr>
              <a:spLocks noChangeAspect="1" noChangeArrowheads="1"/>
            </p:cNvSpPr>
            <p:nvPr/>
          </p:nvSpPr>
          <p:spPr bwMode="auto">
            <a:xfrm rot="5400000">
              <a:off x="4019" y="1751"/>
              <a:ext cx="397" cy="343"/>
            </a:xfrm>
            <a:prstGeom prst="triangle">
              <a:avLst>
                <a:gd name="adj" fmla="val 50000"/>
              </a:avLst>
            </a:prstGeom>
            <a:noFill/>
            <a:ln w="9525">
              <a:solidFill>
                <a:schemeClr val="tx1"/>
              </a:solidFill>
              <a:miter lim="800000"/>
              <a:headEnd/>
              <a:tailEnd type="none" w="lg" len="lg"/>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40974" name="Rectangle 21"/>
          <p:cNvSpPr>
            <a:spLocks noChangeArrowheads="1"/>
          </p:cNvSpPr>
          <p:nvPr/>
        </p:nvSpPr>
        <p:spPr bwMode="auto">
          <a:xfrm>
            <a:off x="261291" y="3652044"/>
            <a:ext cx="2205037"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cộng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pSp>
        <p:nvGrpSpPr>
          <p:cNvPr id="4" name="Group 22"/>
          <p:cNvGrpSpPr>
            <a:grpSpLocks/>
          </p:cNvGrpSpPr>
          <p:nvPr/>
        </p:nvGrpSpPr>
        <p:grpSpPr bwMode="auto">
          <a:xfrm>
            <a:off x="606716" y="4670587"/>
            <a:ext cx="2698750" cy="1797050"/>
            <a:chOff x="1976" y="2352"/>
            <a:chExt cx="1700" cy="1132"/>
          </a:xfrm>
        </p:grpSpPr>
        <p:sp>
          <p:nvSpPr>
            <p:cNvPr id="40983" name="Text Box 23"/>
            <p:cNvSpPr txBox="1">
              <a:spLocks noChangeArrowheads="1"/>
            </p:cNvSpPr>
            <p:nvPr/>
          </p:nvSpPr>
          <p:spPr bwMode="auto">
            <a:xfrm>
              <a:off x="2726" y="2729"/>
              <a:ext cx="247" cy="32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charset="0"/>
                  <a:ea typeface="+mn-ea"/>
                  <a:cs typeface="+mn-cs"/>
                </a:rPr>
                <a:t>+</a:t>
              </a:r>
            </a:p>
          </p:txBody>
        </p:sp>
        <p:sp>
          <p:nvSpPr>
            <p:cNvPr id="40984" name="Oval 24"/>
            <p:cNvSpPr>
              <a:spLocks noChangeArrowheads="1"/>
            </p:cNvSpPr>
            <p:nvPr/>
          </p:nvSpPr>
          <p:spPr bwMode="auto">
            <a:xfrm>
              <a:off x="2620" y="2674"/>
              <a:ext cx="432" cy="432"/>
            </a:xfrm>
            <a:prstGeom prst="ellipse">
              <a:avLst/>
            </a:prstGeom>
            <a:no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5" name="Line 25"/>
            <p:cNvSpPr>
              <a:spLocks noChangeShapeType="1"/>
            </p:cNvSpPr>
            <p:nvPr/>
          </p:nvSpPr>
          <p:spPr bwMode="auto">
            <a:xfrm>
              <a:off x="1997" y="2907"/>
              <a:ext cx="622"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6" name="Line 26"/>
            <p:cNvSpPr>
              <a:spLocks noChangeShapeType="1"/>
            </p:cNvSpPr>
            <p:nvPr/>
          </p:nvSpPr>
          <p:spPr bwMode="auto">
            <a:xfrm>
              <a:off x="1976" y="2352"/>
              <a:ext cx="720" cy="384"/>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7" name="Freeform 27"/>
            <p:cNvSpPr>
              <a:spLocks/>
            </p:cNvSpPr>
            <p:nvPr/>
          </p:nvSpPr>
          <p:spPr bwMode="auto">
            <a:xfrm>
              <a:off x="2023" y="3080"/>
              <a:ext cx="673" cy="404"/>
            </a:xfrm>
            <a:custGeom>
              <a:avLst/>
              <a:gdLst>
                <a:gd name="T0" fmla="*/ 0 w 673"/>
                <a:gd name="T1" fmla="*/ 404 h 404"/>
                <a:gd name="T2" fmla="*/ 673 w 673"/>
                <a:gd name="T3" fmla="*/ 0 h 404"/>
                <a:gd name="T4" fmla="*/ 0 60000 65536"/>
                <a:gd name="T5" fmla="*/ 0 60000 65536"/>
                <a:gd name="T6" fmla="*/ 0 w 673"/>
                <a:gd name="T7" fmla="*/ 0 h 404"/>
                <a:gd name="T8" fmla="*/ 673 w 673"/>
                <a:gd name="T9" fmla="*/ 404 h 404"/>
              </a:gdLst>
              <a:ahLst/>
              <a:cxnLst>
                <a:cxn ang="T4">
                  <a:pos x="T0" y="T1"/>
                </a:cxn>
                <a:cxn ang="T5">
                  <a:pos x="T2" y="T3"/>
                </a:cxn>
              </a:cxnLst>
              <a:rect l="T6" t="T7" r="T8" b="T9"/>
              <a:pathLst>
                <a:path w="673" h="404">
                  <a:moveTo>
                    <a:pt x="0" y="404"/>
                  </a:moveTo>
                  <a:lnTo>
                    <a:pt x="673" y="0"/>
                  </a:lnTo>
                </a:path>
              </a:pathLst>
            </a:cu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8" name="Line 28"/>
            <p:cNvSpPr>
              <a:spLocks noChangeShapeType="1"/>
            </p:cNvSpPr>
            <p:nvPr/>
          </p:nvSpPr>
          <p:spPr bwMode="auto">
            <a:xfrm>
              <a:off x="3054" y="2900"/>
              <a:ext cx="622"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sp>
        <p:nvSpPr>
          <p:cNvPr id="40976" name="Rectangle 29"/>
          <p:cNvSpPr>
            <a:spLocks noChangeArrowheads="1"/>
          </p:cNvSpPr>
          <p:nvPr/>
        </p:nvSpPr>
        <p:spPr bwMode="auto">
          <a:xfrm>
            <a:off x="6374107" y="3678476"/>
            <a:ext cx="2205038"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grpSp>
        <p:nvGrpSpPr>
          <p:cNvPr id="5" name="Group 30"/>
          <p:cNvGrpSpPr>
            <a:grpSpLocks/>
          </p:cNvGrpSpPr>
          <p:nvPr/>
        </p:nvGrpSpPr>
        <p:grpSpPr bwMode="auto">
          <a:xfrm>
            <a:off x="7266781" y="4889663"/>
            <a:ext cx="2698750" cy="1797050"/>
            <a:chOff x="3436" y="2812"/>
            <a:chExt cx="1700" cy="1132"/>
          </a:xfrm>
        </p:grpSpPr>
        <p:sp>
          <p:nvSpPr>
            <p:cNvPr id="40978" name="Text Box 31"/>
            <p:cNvSpPr txBox="1">
              <a:spLocks noChangeArrowheads="1"/>
            </p:cNvSpPr>
            <p:nvPr/>
          </p:nvSpPr>
          <p:spPr bwMode="auto">
            <a:xfrm>
              <a:off x="4186" y="3186"/>
              <a:ext cx="239" cy="32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charset="0"/>
                  <a:ea typeface="+mn-ea"/>
                  <a:cs typeface="+mn-cs"/>
                  <a:sym typeface="Symbol" pitchFamily="18" charset="2"/>
                </a:rPr>
                <a:t></a:t>
              </a:r>
            </a:p>
          </p:txBody>
        </p:sp>
        <p:sp>
          <p:nvSpPr>
            <p:cNvPr id="40979" name="Oval 32"/>
            <p:cNvSpPr>
              <a:spLocks noChangeArrowheads="1"/>
            </p:cNvSpPr>
            <p:nvPr/>
          </p:nvSpPr>
          <p:spPr bwMode="auto">
            <a:xfrm>
              <a:off x="4080" y="3134"/>
              <a:ext cx="432" cy="432"/>
            </a:xfrm>
            <a:prstGeom prst="ellipse">
              <a:avLst/>
            </a:prstGeom>
            <a:no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0" name="Line 33"/>
            <p:cNvSpPr>
              <a:spLocks noChangeShapeType="1"/>
            </p:cNvSpPr>
            <p:nvPr/>
          </p:nvSpPr>
          <p:spPr bwMode="auto">
            <a:xfrm>
              <a:off x="3436" y="2812"/>
              <a:ext cx="720" cy="384"/>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1" name="Freeform 34"/>
            <p:cNvSpPr>
              <a:spLocks/>
            </p:cNvSpPr>
            <p:nvPr/>
          </p:nvSpPr>
          <p:spPr bwMode="auto">
            <a:xfrm>
              <a:off x="3483" y="3540"/>
              <a:ext cx="673" cy="404"/>
            </a:xfrm>
            <a:custGeom>
              <a:avLst/>
              <a:gdLst>
                <a:gd name="T0" fmla="*/ 0 w 673"/>
                <a:gd name="T1" fmla="*/ 404 h 404"/>
                <a:gd name="T2" fmla="*/ 673 w 673"/>
                <a:gd name="T3" fmla="*/ 0 h 404"/>
                <a:gd name="T4" fmla="*/ 0 60000 65536"/>
                <a:gd name="T5" fmla="*/ 0 60000 65536"/>
                <a:gd name="T6" fmla="*/ 0 w 673"/>
                <a:gd name="T7" fmla="*/ 0 h 404"/>
                <a:gd name="T8" fmla="*/ 673 w 673"/>
                <a:gd name="T9" fmla="*/ 404 h 404"/>
              </a:gdLst>
              <a:ahLst/>
              <a:cxnLst>
                <a:cxn ang="T4">
                  <a:pos x="T0" y="T1"/>
                </a:cxn>
                <a:cxn ang="T5">
                  <a:pos x="T2" y="T3"/>
                </a:cxn>
              </a:cxnLst>
              <a:rect l="T6" t="T7" r="T8" b="T9"/>
              <a:pathLst>
                <a:path w="673" h="404">
                  <a:moveTo>
                    <a:pt x="0" y="404"/>
                  </a:moveTo>
                  <a:lnTo>
                    <a:pt x="673" y="0"/>
                  </a:lnTo>
                </a:path>
              </a:pathLst>
            </a:cu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82" name="Line 35"/>
            <p:cNvSpPr>
              <a:spLocks noChangeShapeType="1"/>
            </p:cNvSpPr>
            <p:nvPr/>
          </p:nvSpPr>
          <p:spPr bwMode="auto">
            <a:xfrm>
              <a:off x="4514" y="3360"/>
              <a:ext cx="622" cy="0"/>
            </a:xfrm>
            <a:prstGeom prst="line">
              <a:avLst/>
            </a:prstGeom>
            <a:noFill/>
            <a:ln w="9525">
              <a:solidFill>
                <a:schemeClr val="tx1"/>
              </a:solidFill>
              <a:round/>
              <a:headEnd/>
              <a:tailEnd type="stealth"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aphicFrame>
        <p:nvGraphicFramePr>
          <p:cNvPr id="40964" name="Object 36"/>
          <p:cNvGraphicFramePr>
            <a:graphicFrameLocks noChangeAspect="1"/>
          </p:cNvGraphicFramePr>
          <p:nvPr/>
        </p:nvGraphicFramePr>
        <p:xfrm>
          <a:off x="2608262" y="3716735"/>
          <a:ext cx="2771775" cy="508000"/>
        </p:xfrm>
        <a:graphic>
          <a:graphicData uri="http://schemas.openxmlformats.org/presentationml/2006/ole">
            <mc:AlternateContent xmlns:mc="http://schemas.openxmlformats.org/markup-compatibility/2006">
              <mc:Choice xmlns:v="urn:schemas-microsoft-com:vml" Requires="v">
                <p:oleObj spid="_x0000_s101379" name="Equation" r:id="rId8" imgW="1231560" imgH="228600" progId="Equation.DSMT4">
                  <p:embed/>
                </p:oleObj>
              </mc:Choice>
              <mc:Fallback>
                <p:oleObj name="Equation" r:id="rId8" imgW="1231560" imgH="228600" progId="Equation.DSMT4">
                  <p:embed/>
                  <p:pic>
                    <p:nvPicPr>
                      <p:cNvPr id="40964"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8262" y="3716735"/>
                        <a:ext cx="277177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37"/>
          <p:cNvGraphicFramePr>
            <a:graphicFrameLocks noChangeAspect="1"/>
          </p:cNvGraphicFramePr>
          <p:nvPr/>
        </p:nvGraphicFramePr>
        <p:xfrm>
          <a:off x="8986837" y="3656723"/>
          <a:ext cx="2714625" cy="508000"/>
        </p:xfrm>
        <a:graphic>
          <a:graphicData uri="http://schemas.openxmlformats.org/presentationml/2006/ole">
            <mc:AlternateContent xmlns:mc="http://schemas.openxmlformats.org/markup-compatibility/2006">
              <mc:Choice xmlns:v="urn:schemas-microsoft-com:vml" Requires="v">
                <p:oleObj spid="_x0000_s101380" name="Equation" r:id="rId10" imgW="1206360" imgH="228600" progId="Equation.DSMT4">
                  <p:embed/>
                </p:oleObj>
              </mc:Choice>
              <mc:Fallback>
                <p:oleObj name="Equation" r:id="rId10" imgW="1206360" imgH="228600" progId="Equation.DSMT4">
                  <p:embed/>
                  <p:pic>
                    <p:nvPicPr>
                      <p:cNvPr id="40965"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6837" y="3656723"/>
                        <a:ext cx="2714625"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2517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6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9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 grpId="0"/>
      <p:bldP spid="40968" grpId="0"/>
      <p:bldP spid="40969" grpId="0"/>
      <p:bldP spid="40972" grpId="0"/>
      <p:bldP spid="40974" grpId="0"/>
      <p:bldP spid="409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5"/>
          <p:cNvSpPr>
            <a:spLocks noChangeArrowheads="1"/>
          </p:cNvSpPr>
          <p:nvPr/>
        </p:nvSpPr>
        <p:spPr bwMode="auto">
          <a:xfrm>
            <a:off x="-16552" y="1745"/>
            <a:ext cx="3350597"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FIR </a:t>
            </a:r>
          </a:p>
        </p:txBody>
      </p:sp>
      <p:sp>
        <p:nvSpPr>
          <p:cNvPr id="153606" name="Rectangle 20"/>
          <p:cNvSpPr>
            <a:spLocks noChangeArrowheads="1"/>
          </p:cNvSpPr>
          <p:nvPr/>
        </p:nvSpPr>
        <p:spPr bwMode="auto">
          <a:xfrm>
            <a:off x="3817937" y="5523653"/>
            <a:ext cx="2682145"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Sơ</a:t>
            </a:r>
            <a:r>
              <a:rPr kumimoji="0" lang="fr-F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fr-FR"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đồ</a:t>
            </a:r>
            <a:r>
              <a:rPr kumimoji="0" lang="fr-F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fr-FR"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fr-F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fr-FR"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fr-FR"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FIR</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cxnSp>
        <p:nvCxnSpPr>
          <p:cNvPr id="3" name="Straight Arrow Connector 2"/>
          <p:cNvCxnSpPr>
            <a:endCxn id="4" idx="3"/>
          </p:cNvCxnSpPr>
          <p:nvPr/>
        </p:nvCxnSpPr>
        <p:spPr>
          <a:xfrm>
            <a:off x="3777179" y="1296237"/>
            <a:ext cx="10068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Isosceles Triangle 3"/>
          <p:cNvSpPr/>
          <p:nvPr/>
        </p:nvSpPr>
        <p:spPr bwMode="auto">
          <a:xfrm rot="5400000">
            <a:off x="4764427" y="1185203"/>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6" name="Straight Arrow Connector 5"/>
          <p:cNvCxnSpPr>
            <a:stCxn id="4" idx="0"/>
          </p:cNvCxnSpPr>
          <p:nvPr/>
        </p:nvCxnSpPr>
        <p:spPr>
          <a:xfrm>
            <a:off x="5006090" y="1296237"/>
            <a:ext cx="8179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Or 7"/>
          <p:cNvSpPr/>
          <p:nvPr/>
        </p:nvSpPr>
        <p:spPr bwMode="auto">
          <a:xfrm>
            <a:off x="5829385" y="1137475"/>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0" name="Straight Arrow Connector 9"/>
          <p:cNvCxnSpPr/>
          <p:nvPr/>
        </p:nvCxnSpPr>
        <p:spPr>
          <a:xfrm flipV="1">
            <a:off x="6063177" y="1270112"/>
            <a:ext cx="1097280" cy="5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Connector 13"/>
          <p:cNvCxnSpPr>
            <a:endCxn id="15" idx="0"/>
          </p:cNvCxnSpPr>
          <p:nvPr/>
        </p:nvCxnSpPr>
        <p:spPr>
          <a:xfrm flipH="1">
            <a:off x="4149969" y="1270112"/>
            <a:ext cx="1" cy="282335"/>
          </a:xfrm>
          <a:prstGeom prst="line">
            <a:avLst/>
          </a:prstGeom>
        </p:spPr>
        <p:style>
          <a:lnRef idx="1">
            <a:schemeClr val="dk1"/>
          </a:lnRef>
          <a:fillRef idx="0">
            <a:schemeClr val="dk1"/>
          </a:fillRef>
          <a:effectRef idx="0">
            <a:schemeClr val="dk1"/>
          </a:effectRef>
          <a:fontRef idx="minor">
            <a:schemeClr val="tx1"/>
          </a:fontRef>
        </p:style>
      </p:cxnSp>
      <p:sp>
        <p:nvSpPr>
          <p:cNvPr id="15" name="Rectangle 14"/>
          <p:cNvSpPr/>
          <p:nvPr/>
        </p:nvSpPr>
        <p:spPr bwMode="auto">
          <a:xfrm>
            <a:off x="3896750" y="1552447"/>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19" name="Straight Connector 18"/>
          <p:cNvCxnSpPr>
            <a:stCxn id="15" idx="2"/>
          </p:cNvCxnSpPr>
          <p:nvPr/>
        </p:nvCxnSpPr>
        <p:spPr>
          <a:xfrm>
            <a:off x="4149969" y="2077014"/>
            <a:ext cx="1" cy="38483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4149970" y="2475914"/>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Isosceles Triangle 25"/>
          <p:cNvSpPr/>
          <p:nvPr/>
        </p:nvSpPr>
        <p:spPr bwMode="auto">
          <a:xfrm rot="5400000">
            <a:off x="4733943" y="2366557"/>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5" name="Straight Arrow Connector 24"/>
          <p:cNvCxnSpPr>
            <a:stCxn id="26" idx="0"/>
          </p:cNvCxnSpPr>
          <p:nvPr/>
        </p:nvCxnSpPr>
        <p:spPr>
          <a:xfrm flipV="1">
            <a:off x="4975606" y="2461846"/>
            <a:ext cx="848421"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Flowchart: Or 30"/>
          <p:cNvSpPr/>
          <p:nvPr/>
        </p:nvSpPr>
        <p:spPr bwMode="auto">
          <a:xfrm>
            <a:off x="5835750" y="2322846"/>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8" name="Straight Arrow Connector 27"/>
          <p:cNvCxnSpPr>
            <a:stCxn id="31" idx="0"/>
            <a:endCxn id="8" idx="4"/>
          </p:cNvCxnSpPr>
          <p:nvPr/>
        </p:nvCxnSpPr>
        <p:spPr>
          <a:xfrm flipH="1" flipV="1">
            <a:off x="5955995" y="1400741"/>
            <a:ext cx="6365" cy="9221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4147625" y="2477589"/>
            <a:ext cx="0" cy="347673"/>
          </a:xfrm>
          <a:prstGeom prst="line">
            <a:avLst/>
          </a:prstGeom>
        </p:spPr>
        <p:style>
          <a:lnRef idx="1">
            <a:schemeClr val="dk1"/>
          </a:lnRef>
          <a:fillRef idx="0">
            <a:schemeClr val="dk1"/>
          </a:fillRef>
          <a:effectRef idx="0">
            <a:schemeClr val="dk1"/>
          </a:effectRef>
          <a:fontRef idx="minor">
            <a:schemeClr val="tx1"/>
          </a:fontRef>
        </p:style>
      </p:cxnSp>
      <p:sp>
        <p:nvSpPr>
          <p:cNvPr id="35" name="Rectangle 34"/>
          <p:cNvSpPr/>
          <p:nvPr/>
        </p:nvSpPr>
        <p:spPr bwMode="auto">
          <a:xfrm>
            <a:off x="3896750" y="2803301"/>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36" name="Straight Connector 35"/>
          <p:cNvCxnSpPr/>
          <p:nvPr/>
        </p:nvCxnSpPr>
        <p:spPr>
          <a:xfrm>
            <a:off x="4147625" y="3331694"/>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4133554" y="3683393"/>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Isosceles Triangle 37"/>
          <p:cNvSpPr/>
          <p:nvPr/>
        </p:nvSpPr>
        <p:spPr bwMode="auto">
          <a:xfrm rot="5400000">
            <a:off x="4731595" y="3574032"/>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39" name="Straight Arrow Connector 38"/>
          <p:cNvCxnSpPr/>
          <p:nvPr/>
        </p:nvCxnSpPr>
        <p:spPr>
          <a:xfrm flipV="1">
            <a:off x="4973261" y="3669323"/>
            <a:ext cx="848421"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Flowchart: Or 39"/>
          <p:cNvSpPr/>
          <p:nvPr/>
        </p:nvSpPr>
        <p:spPr bwMode="auto">
          <a:xfrm>
            <a:off x="5833402" y="3530323"/>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41" name="Straight Arrow Connector 40"/>
          <p:cNvCxnSpPr/>
          <p:nvPr/>
        </p:nvCxnSpPr>
        <p:spPr>
          <a:xfrm flipH="1" flipV="1">
            <a:off x="5948292" y="2600175"/>
            <a:ext cx="11723" cy="91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4147623" y="3697457"/>
            <a:ext cx="1" cy="450168"/>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bwMode="auto">
          <a:xfrm>
            <a:off x="3906128" y="4234683"/>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cxnSp>
        <p:nvCxnSpPr>
          <p:cNvPr id="44" name="Straight Connector 43"/>
          <p:cNvCxnSpPr/>
          <p:nvPr/>
        </p:nvCxnSpPr>
        <p:spPr>
          <a:xfrm>
            <a:off x="4145280" y="4750188"/>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a:off x="4145274" y="5186289"/>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Isosceles Triangle 45"/>
          <p:cNvSpPr/>
          <p:nvPr/>
        </p:nvSpPr>
        <p:spPr bwMode="auto">
          <a:xfrm rot="5400000">
            <a:off x="4729247" y="5076929"/>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48" name="Straight Connector 47"/>
          <p:cNvCxnSpPr/>
          <p:nvPr/>
        </p:nvCxnSpPr>
        <p:spPr>
          <a:xfrm>
            <a:off x="5960018" y="3793587"/>
            <a:ext cx="1" cy="450168"/>
          </a:xfrm>
          <a:prstGeom prst="line">
            <a:avLst/>
          </a:prstGeom>
          <a:ln>
            <a:headEnd type="arrow"/>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5945945" y="4736122"/>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Arrow Connector 32"/>
          <p:cNvCxnSpPr>
            <a:stCxn id="46" idx="0"/>
          </p:cNvCxnSpPr>
          <p:nvPr/>
        </p:nvCxnSpPr>
        <p:spPr>
          <a:xfrm flipV="1">
            <a:off x="4970910" y="5176911"/>
            <a:ext cx="979725" cy="11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54"/>
          <p:cNvSpPr/>
          <p:nvPr/>
        </p:nvSpPr>
        <p:spPr bwMode="auto">
          <a:xfrm>
            <a:off x="5704451" y="4246406"/>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51" name="TextBox 50"/>
          <p:cNvSpPr txBox="1"/>
          <p:nvPr/>
        </p:nvSpPr>
        <p:spPr>
          <a:xfrm>
            <a:off x="3334045" y="1217857"/>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57" name="TextBox 56"/>
          <p:cNvSpPr txBox="1"/>
          <p:nvPr/>
        </p:nvSpPr>
        <p:spPr>
          <a:xfrm>
            <a:off x="4668130" y="779420"/>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Box 57"/>
          <p:cNvSpPr txBox="1"/>
          <p:nvPr/>
        </p:nvSpPr>
        <p:spPr>
          <a:xfrm>
            <a:off x="4665782" y="2029099"/>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TextBox 58"/>
          <p:cNvSpPr txBox="1"/>
          <p:nvPr/>
        </p:nvSpPr>
        <p:spPr>
          <a:xfrm>
            <a:off x="4651719" y="3252988"/>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TextBox 59"/>
          <p:cNvSpPr txBox="1"/>
          <p:nvPr/>
        </p:nvSpPr>
        <p:spPr>
          <a:xfrm>
            <a:off x="4665782" y="4716031"/>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a:t>
            </a:r>
            <a:r>
              <a:rPr kumimoji="0" lang="en-US" sz="1800" b="0" i="0" u="none" strike="noStrike" kern="1200" cap="none" spc="0" normalizeH="0" baseline="-25000" noProof="0" err="1">
                <a:ln>
                  <a:noFill/>
                </a:ln>
                <a:solidFill>
                  <a:prstClr val="black"/>
                </a:solidFill>
                <a:effectLst/>
                <a:uLnTx/>
                <a:uFillTx/>
                <a:latin typeface="Calibri"/>
                <a:ea typeface="+mn-ea"/>
                <a:cs typeface="+mn-cs"/>
              </a:rPr>
              <a:t>M</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TextBox 60"/>
          <p:cNvSpPr txBox="1"/>
          <p:nvPr/>
        </p:nvSpPr>
        <p:spPr>
          <a:xfrm>
            <a:off x="7057294" y="1241310"/>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sp>
        <p:nvSpPr>
          <p:cNvPr id="64" name="TextBox 63"/>
          <p:cNvSpPr txBox="1"/>
          <p:nvPr/>
        </p:nvSpPr>
        <p:spPr>
          <a:xfrm>
            <a:off x="5073749" y="1347385"/>
            <a:ext cx="872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0</a:t>
            </a: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65" name="TextBox 64"/>
          <p:cNvSpPr txBox="1"/>
          <p:nvPr/>
        </p:nvSpPr>
        <p:spPr>
          <a:xfrm>
            <a:off x="5001063" y="2534850"/>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x(n-1)</a:t>
            </a:r>
          </a:p>
        </p:txBody>
      </p:sp>
      <p:sp>
        <p:nvSpPr>
          <p:cNvPr id="66" name="TextBox 65"/>
          <p:cNvSpPr txBox="1"/>
          <p:nvPr/>
        </p:nvSpPr>
        <p:spPr>
          <a:xfrm>
            <a:off x="4935109" y="3750716"/>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x(n-2)</a:t>
            </a:r>
          </a:p>
        </p:txBody>
      </p:sp>
      <p:graphicFrame>
        <p:nvGraphicFramePr>
          <p:cNvPr id="47" name="Object 7"/>
          <p:cNvGraphicFramePr>
            <a:graphicFrameLocks noChangeAspect="1"/>
          </p:cNvGraphicFramePr>
          <p:nvPr/>
        </p:nvGraphicFramePr>
        <p:xfrm>
          <a:off x="981812" y="316358"/>
          <a:ext cx="8183874" cy="776823"/>
        </p:xfrm>
        <a:graphic>
          <a:graphicData uri="http://schemas.openxmlformats.org/presentationml/2006/ole">
            <mc:AlternateContent xmlns:mc="http://schemas.openxmlformats.org/markup-compatibility/2006">
              <mc:Choice xmlns:v="urn:schemas-microsoft-com:vml" Requires="v">
                <p:oleObj spid="_x0000_s103425" name="Equation" r:id="rId4" imgW="3695400" imgH="431640" progId="Equation.DSMT4">
                  <p:embed/>
                </p:oleObj>
              </mc:Choice>
              <mc:Fallback>
                <p:oleObj name="Equation" r:id="rId4" imgW="3695400" imgH="431640" progId="Equation.DSMT4">
                  <p:embed/>
                  <p:pic>
                    <p:nvPicPr>
                      <p:cNvPr id="47" name="Object 7"/>
                      <p:cNvPicPr>
                        <a:picLocks noChangeAspect="1" noChangeArrowheads="1"/>
                      </p:cNvPicPr>
                      <p:nvPr/>
                    </p:nvPicPr>
                    <p:blipFill>
                      <a:blip r:embed="rId5"/>
                      <a:srcRect/>
                      <a:stretch>
                        <a:fillRect/>
                      </a:stretch>
                    </p:blipFill>
                    <p:spPr bwMode="auto">
                      <a:xfrm>
                        <a:off x="981812" y="316358"/>
                        <a:ext cx="8183874" cy="77682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2401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5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6"/>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41"/>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42"/>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43"/>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44"/>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45"/>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6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3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49"/>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5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4" grpId="0" animBg="1"/>
      <p:bldP spid="8" grpId="0" animBg="1"/>
      <p:bldP spid="15" grpId="0" animBg="1"/>
      <p:bldP spid="26" grpId="0" animBg="1"/>
      <p:bldP spid="31" grpId="0" animBg="1"/>
      <p:bldP spid="35" grpId="0" animBg="1"/>
      <p:bldP spid="38" grpId="0" animBg="1"/>
      <p:bldP spid="40" grpId="0" animBg="1"/>
      <p:bldP spid="43" grpId="0"/>
      <p:bldP spid="46" grpId="0" animBg="1"/>
      <p:bldP spid="55" grpId="0"/>
      <p:bldP spid="51" grpId="0"/>
      <p:bldP spid="58" grpId="0"/>
      <p:bldP spid="59" grpId="0"/>
      <p:bldP spid="60" grpId="0"/>
      <p:bldP spid="64" grpId="0"/>
      <p:bldP spid="65" grpId="0"/>
      <p:bldP spid="6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69901"/>
            <a:ext cx="10972800" cy="5656264"/>
          </a:xfrm>
        </p:spPr>
        <p:txBody>
          <a:bodyPr/>
          <a:lstStyle/>
          <a:p>
            <a:pPr marL="0" indent="0">
              <a:buNone/>
            </a:pPr>
            <a:r>
              <a:rPr lang="en-US" err="1"/>
              <a:t>THực</a:t>
            </a:r>
            <a:r>
              <a:rPr lang="en-US"/>
              <a:t> </a:t>
            </a:r>
            <a:r>
              <a:rPr lang="en-US" err="1"/>
              <a:t>hiện</a:t>
            </a:r>
            <a:r>
              <a:rPr lang="en-US"/>
              <a:t> </a:t>
            </a:r>
            <a:r>
              <a:rPr lang="en-US" err="1"/>
              <a:t>hệ</a:t>
            </a:r>
            <a:r>
              <a:rPr lang="en-US"/>
              <a:t> </a:t>
            </a:r>
            <a:r>
              <a:rPr lang="en-US" err="1"/>
              <a:t>thống</a:t>
            </a:r>
            <a:r>
              <a:rPr lang="en-US"/>
              <a:t> FIR </a:t>
            </a:r>
            <a:r>
              <a:rPr lang="en-US" err="1"/>
              <a:t>có</a:t>
            </a:r>
            <a:r>
              <a:rPr lang="en-US"/>
              <a:t> </a:t>
            </a:r>
            <a:r>
              <a:rPr lang="en-US" err="1"/>
              <a:t>phương</a:t>
            </a:r>
            <a:r>
              <a:rPr lang="en-US"/>
              <a:t> </a:t>
            </a:r>
            <a:r>
              <a:rPr lang="en-US" err="1"/>
              <a:t>trình</a:t>
            </a:r>
            <a:r>
              <a:rPr lang="en-US"/>
              <a:t> </a:t>
            </a:r>
            <a:r>
              <a:rPr lang="en-US" err="1"/>
              <a:t>sau</a:t>
            </a:r>
            <a:r>
              <a:rPr lang="en-US"/>
              <a:t>:</a:t>
            </a:r>
          </a:p>
          <a:p>
            <a:pPr marL="0" indent="0">
              <a:buNone/>
            </a:pPr>
            <a:r>
              <a:rPr lang="en-US"/>
              <a:t>	y(n) = 2x(n) -3x(n-2) + x(n-3) –x(n-4)</a:t>
            </a:r>
          </a:p>
        </p:txBody>
      </p:sp>
      <p:cxnSp>
        <p:nvCxnSpPr>
          <p:cNvPr id="5" name="Straight Arrow Connector 4"/>
          <p:cNvCxnSpPr>
            <a:endCxn id="6" idx="3"/>
          </p:cNvCxnSpPr>
          <p:nvPr/>
        </p:nvCxnSpPr>
        <p:spPr>
          <a:xfrm>
            <a:off x="3459679" y="1842337"/>
            <a:ext cx="10068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Isosceles Triangle 5"/>
          <p:cNvSpPr/>
          <p:nvPr/>
        </p:nvSpPr>
        <p:spPr bwMode="auto">
          <a:xfrm rot="5400000">
            <a:off x="4446927" y="1731303"/>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7" name="Straight Arrow Connector 6"/>
          <p:cNvCxnSpPr>
            <a:stCxn id="6" idx="0"/>
          </p:cNvCxnSpPr>
          <p:nvPr/>
        </p:nvCxnSpPr>
        <p:spPr>
          <a:xfrm>
            <a:off x="4688590" y="1842337"/>
            <a:ext cx="8179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Or 7"/>
          <p:cNvSpPr/>
          <p:nvPr/>
        </p:nvSpPr>
        <p:spPr bwMode="auto">
          <a:xfrm>
            <a:off x="5511885" y="1683575"/>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9" name="Straight Arrow Connector 8"/>
          <p:cNvCxnSpPr/>
          <p:nvPr/>
        </p:nvCxnSpPr>
        <p:spPr>
          <a:xfrm flipV="1">
            <a:off x="5745677" y="1816212"/>
            <a:ext cx="1097280" cy="5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Connector 9"/>
          <p:cNvCxnSpPr>
            <a:endCxn id="11" idx="0"/>
          </p:cNvCxnSpPr>
          <p:nvPr/>
        </p:nvCxnSpPr>
        <p:spPr>
          <a:xfrm flipH="1">
            <a:off x="3832469" y="1816212"/>
            <a:ext cx="1" cy="282335"/>
          </a:xfrm>
          <a:prstGeom prst="line">
            <a:avLst/>
          </a:prstGeom>
        </p:spPr>
        <p:style>
          <a:lnRef idx="1">
            <a:schemeClr val="dk1"/>
          </a:lnRef>
          <a:fillRef idx="0">
            <a:schemeClr val="dk1"/>
          </a:fillRef>
          <a:effectRef idx="0">
            <a:schemeClr val="dk1"/>
          </a:effectRef>
          <a:fontRef idx="minor">
            <a:schemeClr val="tx1"/>
          </a:fontRef>
        </p:style>
      </p:cxnSp>
      <p:sp>
        <p:nvSpPr>
          <p:cNvPr id="11" name="Rectangle 10"/>
          <p:cNvSpPr/>
          <p:nvPr/>
        </p:nvSpPr>
        <p:spPr bwMode="auto">
          <a:xfrm>
            <a:off x="3579250" y="2098547"/>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18" name="Straight Connector 17"/>
          <p:cNvCxnSpPr/>
          <p:nvPr/>
        </p:nvCxnSpPr>
        <p:spPr>
          <a:xfrm>
            <a:off x="3830125" y="2629989"/>
            <a:ext cx="0" cy="347673"/>
          </a:xfrm>
          <a:prstGeom prst="line">
            <a:avLst/>
          </a:prstGeom>
        </p:spPr>
        <p:style>
          <a:lnRef idx="1">
            <a:schemeClr val="dk1"/>
          </a:lnRef>
          <a:fillRef idx="0">
            <a:schemeClr val="dk1"/>
          </a:fillRef>
          <a:effectRef idx="0">
            <a:schemeClr val="dk1"/>
          </a:effectRef>
          <a:fontRef idx="minor">
            <a:schemeClr val="tx1"/>
          </a:fontRef>
        </p:style>
      </p:cxnSp>
      <p:sp>
        <p:nvSpPr>
          <p:cNvPr id="19" name="Rectangle 18"/>
          <p:cNvSpPr/>
          <p:nvPr/>
        </p:nvSpPr>
        <p:spPr bwMode="auto">
          <a:xfrm>
            <a:off x="3579250" y="2981101"/>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20" name="Straight Connector 19"/>
          <p:cNvCxnSpPr/>
          <p:nvPr/>
        </p:nvCxnSpPr>
        <p:spPr>
          <a:xfrm>
            <a:off x="3830125" y="3496794"/>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3841454" y="3975493"/>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Isosceles Triangle 21"/>
          <p:cNvSpPr/>
          <p:nvPr/>
        </p:nvSpPr>
        <p:spPr bwMode="auto">
          <a:xfrm rot="5400000">
            <a:off x="4414095" y="3878832"/>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3" name="Straight Arrow Connector 22"/>
          <p:cNvCxnSpPr/>
          <p:nvPr/>
        </p:nvCxnSpPr>
        <p:spPr>
          <a:xfrm flipV="1">
            <a:off x="4655761" y="3986823"/>
            <a:ext cx="848421"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Flowchart: Or 23"/>
          <p:cNvSpPr/>
          <p:nvPr/>
        </p:nvSpPr>
        <p:spPr bwMode="auto">
          <a:xfrm>
            <a:off x="5515902" y="3847823"/>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5" name="Straight Arrow Connector 24"/>
          <p:cNvCxnSpPr>
            <a:endCxn id="8" idx="4"/>
          </p:cNvCxnSpPr>
          <p:nvPr/>
        </p:nvCxnSpPr>
        <p:spPr>
          <a:xfrm flipH="1" flipV="1">
            <a:off x="5638495" y="1946841"/>
            <a:ext cx="4021" cy="2115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3830123" y="4243557"/>
            <a:ext cx="1" cy="450168"/>
          </a:xfrm>
          <a:prstGeom prst="line">
            <a:avLst/>
          </a:prstGeom>
        </p:spPr>
        <p:style>
          <a:lnRef idx="1">
            <a:schemeClr val="dk1"/>
          </a:lnRef>
          <a:fillRef idx="0">
            <a:schemeClr val="dk1"/>
          </a:fillRef>
          <a:effectRef idx="0">
            <a:schemeClr val="dk1"/>
          </a:effectRef>
          <a:fontRef idx="minor">
            <a:schemeClr val="tx1"/>
          </a:fontRef>
        </p:style>
      </p:cxnSp>
      <p:sp>
        <p:nvSpPr>
          <p:cNvPr id="27" name="Rectangle 26"/>
          <p:cNvSpPr/>
          <p:nvPr/>
        </p:nvSpPr>
        <p:spPr bwMode="auto">
          <a:xfrm>
            <a:off x="3588628" y="4780783"/>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cxnSp>
        <p:nvCxnSpPr>
          <p:cNvPr id="28" name="Straight Connector 27"/>
          <p:cNvCxnSpPr/>
          <p:nvPr/>
        </p:nvCxnSpPr>
        <p:spPr>
          <a:xfrm>
            <a:off x="3827780" y="5296288"/>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3827774" y="5732389"/>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Isosceles Triangle 29"/>
          <p:cNvSpPr/>
          <p:nvPr/>
        </p:nvSpPr>
        <p:spPr bwMode="auto">
          <a:xfrm rot="5400000">
            <a:off x="4411747" y="5623029"/>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31" name="Straight Connector 30"/>
          <p:cNvCxnSpPr/>
          <p:nvPr/>
        </p:nvCxnSpPr>
        <p:spPr>
          <a:xfrm>
            <a:off x="5642518" y="4149187"/>
            <a:ext cx="1" cy="450168"/>
          </a:xfrm>
          <a:prstGeom prst="line">
            <a:avLst/>
          </a:prstGeom>
          <a:ln>
            <a:headEnd type="arrow"/>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a:off x="5628445" y="5282222"/>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0"/>
          </p:cNvCxnSpPr>
          <p:nvPr/>
        </p:nvCxnSpPr>
        <p:spPr>
          <a:xfrm flipV="1">
            <a:off x="4653410" y="5723011"/>
            <a:ext cx="979725" cy="11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Rectangle 33"/>
          <p:cNvSpPr/>
          <p:nvPr/>
        </p:nvSpPr>
        <p:spPr bwMode="auto">
          <a:xfrm>
            <a:off x="5386951" y="4792506"/>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35" name="TextBox 34"/>
          <p:cNvSpPr txBox="1"/>
          <p:nvPr/>
        </p:nvSpPr>
        <p:spPr>
          <a:xfrm>
            <a:off x="3016545" y="1763957"/>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36" name="TextBox 35"/>
          <p:cNvSpPr txBox="1"/>
          <p:nvPr/>
        </p:nvSpPr>
        <p:spPr>
          <a:xfrm>
            <a:off x="4350630" y="1325520"/>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2</a:t>
            </a:r>
          </a:p>
        </p:txBody>
      </p:sp>
      <p:sp>
        <p:nvSpPr>
          <p:cNvPr id="38" name="TextBox 37"/>
          <p:cNvSpPr txBox="1"/>
          <p:nvPr/>
        </p:nvSpPr>
        <p:spPr>
          <a:xfrm>
            <a:off x="4334219" y="3519688"/>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-3</a:t>
            </a:r>
          </a:p>
        </p:txBody>
      </p:sp>
      <p:sp>
        <p:nvSpPr>
          <p:cNvPr id="39" name="TextBox 38"/>
          <p:cNvSpPr txBox="1"/>
          <p:nvPr/>
        </p:nvSpPr>
        <p:spPr>
          <a:xfrm>
            <a:off x="4348282" y="5262131"/>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a:t>
            </a:r>
            <a:r>
              <a:rPr kumimoji="0" lang="en-US" sz="1800" b="0" i="0" u="none" strike="noStrike" kern="1200" cap="none" spc="0" normalizeH="0" baseline="-25000" noProof="0" err="1">
                <a:ln>
                  <a:noFill/>
                </a:ln>
                <a:solidFill>
                  <a:prstClr val="black"/>
                </a:solidFill>
                <a:effectLst/>
                <a:uLnTx/>
                <a:uFillTx/>
                <a:latin typeface="Calibri"/>
                <a:ea typeface="+mn-ea"/>
                <a:cs typeface="+mn-cs"/>
              </a:rPr>
              <a:t>M</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TextBox 39"/>
          <p:cNvSpPr txBox="1"/>
          <p:nvPr/>
        </p:nvSpPr>
        <p:spPr>
          <a:xfrm>
            <a:off x="6739794" y="1787410"/>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spTree>
    <p:extLst>
      <p:ext uri="{BB962C8B-B14F-4D97-AF65-F5344CB8AC3E}">
        <p14:creationId xmlns:p14="http://schemas.microsoft.com/office/powerpoint/2010/main" val="22141102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4"/>
          <p:cNvSpPr>
            <a:spLocks noChangeArrowheads="1"/>
          </p:cNvSpPr>
          <p:nvPr/>
        </p:nvSpPr>
        <p:spPr bwMode="auto">
          <a:xfrm>
            <a:off x="233291" y="211016"/>
            <a:ext cx="3151825" cy="830997"/>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thống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IIR: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trình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8" name="TextBox 7"/>
          <p:cNvSpPr txBox="1"/>
          <p:nvPr/>
        </p:nvSpPr>
        <p:spPr>
          <a:xfrm>
            <a:off x="217712" y="1466081"/>
            <a:ext cx="355912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Thực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IIR:</a:t>
            </a:r>
          </a:p>
        </p:txBody>
      </p:sp>
      <p:grpSp>
        <p:nvGrpSpPr>
          <p:cNvPr id="2" name="Group 1"/>
          <p:cNvGrpSpPr/>
          <p:nvPr/>
        </p:nvGrpSpPr>
        <p:grpSpPr>
          <a:xfrm>
            <a:off x="1589651" y="1918902"/>
            <a:ext cx="2876843" cy="4539172"/>
            <a:chOff x="1589651" y="1918902"/>
            <a:chExt cx="2876843" cy="4539172"/>
          </a:xfrm>
        </p:grpSpPr>
        <p:cxnSp>
          <p:nvCxnSpPr>
            <p:cNvPr id="14" name="Straight Arrow Connector 13"/>
            <p:cNvCxnSpPr>
              <a:endCxn id="15" idx="3"/>
            </p:cNvCxnSpPr>
            <p:nvPr/>
          </p:nvCxnSpPr>
          <p:spPr>
            <a:xfrm>
              <a:off x="2032785" y="2409594"/>
              <a:ext cx="100684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Isosceles Triangle 14"/>
            <p:cNvSpPr/>
            <p:nvPr/>
          </p:nvSpPr>
          <p:spPr bwMode="auto">
            <a:xfrm rot="5400000">
              <a:off x="3020033" y="2298560"/>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6" name="Straight Arrow Connector 15"/>
            <p:cNvCxnSpPr>
              <a:stCxn id="15" idx="0"/>
            </p:cNvCxnSpPr>
            <p:nvPr/>
          </p:nvCxnSpPr>
          <p:spPr>
            <a:xfrm>
              <a:off x="3261696" y="2409594"/>
              <a:ext cx="8179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Or 16"/>
            <p:cNvSpPr/>
            <p:nvPr/>
          </p:nvSpPr>
          <p:spPr bwMode="auto">
            <a:xfrm>
              <a:off x="4079633" y="2282986"/>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9" name="Straight Connector 18"/>
            <p:cNvCxnSpPr>
              <a:endCxn id="20" idx="0"/>
            </p:cNvCxnSpPr>
            <p:nvPr/>
          </p:nvCxnSpPr>
          <p:spPr>
            <a:xfrm flipH="1">
              <a:off x="2405575" y="2409594"/>
              <a:ext cx="1" cy="282335"/>
            </a:xfrm>
            <a:prstGeom prst="line">
              <a:avLst/>
            </a:prstGeom>
          </p:spPr>
          <p:style>
            <a:lnRef idx="1">
              <a:schemeClr val="dk1"/>
            </a:lnRef>
            <a:fillRef idx="0">
              <a:schemeClr val="dk1"/>
            </a:fillRef>
            <a:effectRef idx="0">
              <a:schemeClr val="dk1"/>
            </a:effectRef>
            <a:fontRef idx="minor">
              <a:schemeClr val="tx1"/>
            </a:fontRef>
          </p:style>
        </p:cxnSp>
        <p:sp>
          <p:nvSpPr>
            <p:cNvPr id="20" name="Rectangle 19"/>
            <p:cNvSpPr/>
            <p:nvPr/>
          </p:nvSpPr>
          <p:spPr bwMode="auto">
            <a:xfrm>
              <a:off x="2152356" y="2691929"/>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21" name="Straight Connector 20"/>
            <p:cNvCxnSpPr>
              <a:stCxn id="20" idx="2"/>
            </p:cNvCxnSpPr>
            <p:nvPr/>
          </p:nvCxnSpPr>
          <p:spPr>
            <a:xfrm>
              <a:off x="2405575" y="3216496"/>
              <a:ext cx="1" cy="384832"/>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2405576" y="3615396"/>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Isosceles Triangle 22"/>
            <p:cNvSpPr/>
            <p:nvPr/>
          </p:nvSpPr>
          <p:spPr bwMode="auto">
            <a:xfrm rot="5400000">
              <a:off x="2989549" y="3506039"/>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4" name="Straight Arrow Connector 23"/>
            <p:cNvCxnSpPr>
              <a:stCxn id="23" idx="0"/>
            </p:cNvCxnSpPr>
            <p:nvPr/>
          </p:nvCxnSpPr>
          <p:spPr>
            <a:xfrm flipV="1">
              <a:off x="3231212" y="3601328"/>
              <a:ext cx="848421"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Flowchart: Or 24"/>
            <p:cNvSpPr/>
            <p:nvPr/>
          </p:nvSpPr>
          <p:spPr bwMode="auto">
            <a:xfrm>
              <a:off x="4091356" y="3462328"/>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26" name="Straight Arrow Connector 25"/>
            <p:cNvCxnSpPr>
              <a:stCxn id="25" idx="0"/>
              <a:endCxn id="17" idx="4"/>
            </p:cNvCxnSpPr>
            <p:nvPr/>
          </p:nvCxnSpPr>
          <p:spPr>
            <a:xfrm flipH="1" flipV="1">
              <a:off x="4206243" y="2546252"/>
              <a:ext cx="11723" cy="91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403231" y="3617071"/>
              <a:ext cx="0" cy="347673"/>
            </a:xfrm>
            <a:prstGeom prst="line">
              <a:avLst/>
            </a:prstGeom>
          </p:spPr>
          <p:style>
            <a:lnRef idx="1">
              <a:schemeClr val="dk1"/>
            </a:lnRef>
            <a:fillRef idx="0">
              <a:schemeClr val="dk1"/>
            </a:fillRef>
            <a:effectRef idx="0">
              <a:schemeClr val="dk1"/>
            </a:effectRef>
            <a:fontRef idx="minor">
              <a:schemeClr val="tx1"/>
            </a:fontRef>
          </p:style>
        </p:cxnSp>
        <p:sp>
          <p:nvSpPr>
            <p:cNvPr id="28" name="Rectangle 27"/>
            <p:cNvSpPr/>
            <p:nvPr/>
          </p:nvSpPr>
          <p:spPr bwMode="auto">
            <a:xfrm>
              <a:off x="2152356" y="3942783"/>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29" name="Straight Connector 28"/>
            <p:cNvCxnSpPr/>
            <p:nvPr/>
          </p:nvCxnSpPr>
          <p:spPr>
            <a:xfrm>
              <a:off x="2403231" y="4471176"/>
              <a:ext cx="1" cy="450168"/>
            </a:xfrm>
            <a:prstGeom prst="line">
              <a:avLst/>
            </a:prstGeom>
          </p:spPr>
          <p:style>
            <a:lnRef idx="1">
              <a:schemeClr val="dk1"/>
            </a:lnRef>
            <a:fillRef idx="0">
              <a:schemeClr val="dk1"/>
            </a:fillRef>
            <a:effectRef idx="0">
              <a:schemeClr val="dk1"/>
            </a:effectRef>
            <a:fontRef idx="minor">
              <a:schemeClr val="tx1"/>
            </a:fontRef>
          </p:style>
        </p:cxnSp>
        <p:sp>
          <p:nvSpPr>
            <p:cNvPr id="31" name="Isosceles Triangle 30"/>
            <p:cNvSpPr/>
            <p:nvPr/>
          </p:nvSpPr>
          <p:spPr bwMode="auto">
            <a:xfrm rot="5400000">
              <a:off x="2987201" y="4713514"/>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33" name="Flowchart: Or 32"/>
            <p:cNvSpPr/>
            <p:nvPr/>
          </p:nvSpPr>
          <p:spPr bwMode="auto">
            <a:xfrm>
              <a:off x="4089008" y="4669805"/>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34" name="Straight Arrow Connector 33"/>
            <p:cNvCxnSpPr/>
            <p:nvPr/>
          </p:nvCxnSpPr>
          <p:spPr>
            <a:xfrm flipH="1" flipV="1">
              <a:off x="4203898" y="3739657"/>
              <a:ext cx="11723" cy="91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1589651" y="2357339"/>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45" name="TextBox 44"/>
            <p:cNvSpPr txBox="1"/>
            <p:nvPr/>
          </p:nvSpPr>
          <p:spPr>
            <a:xfrm>
              <a:off x="2923736" y="1918902"/>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0</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TextBox 45"/>
            <p:cNvSpPr txBox="1"/>
            <p:nvPr/>
          </p:nvSpPr>
          <p:spPr>
            <a:xfrm>
              <a:off x="2921388" y="3168581"/>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TextBox 46"/>
            <p:cNvSpPr txBox="1"/>
            <p:nvPr/>
          </p:nvSpPr>
          <p:spPr>
            <a:xfrm>
              <a:off x="2995240" y="4322243"/>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49"/>
            <p:cNvSpPr txBox="1"/>
            <p:nvPr/>
          </p:nvSpPr>
          <p:spPr>
            <a:xfrm>
              <a:off x="3329355" y="2394860"/>
              <a:ext cx="8721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0</a:t>
              </a:r>
              <a:r>
                <a:rPr kumimoji="0" lang="en-US" sz="1800" b="0" i="0" u="none" strike="noStrike" kern="1200" cap="none" spc="0" normalizeH="0" baseline="0" noProof="0">
                  <a:ln>
                    <a:noFill/>
                  </a:ln>
                  <a:solidFill>
                    <a:prstClr val="black"/>
                  </a:solidFill>
                  <a:effectLst/>
                  <a:uLnTx/>
                  <a:uFillTx/>
                  <a:latin typeface="Calibri"/>
                  <a:ea typeface="+mn-ea"/>
                  <a:cs typeface="+mn-cs"/>
                </a:rPr>
                <a:t>x(n)</a:t>
              </a:r>
            </a:p>
          </p:txBody>
        </p:sp>
        <p:sp>
          <p:nvSpPr>
            <p:cNvPr id="51" name="TextBox 50"/>
            <p:cNvSpPr txBox="1"/>
            <p:nvPr/>
          </p:nvSpPr>
          <p:spPr>
            <a:xfrm>
              <a:off x="3256669" y="3616402"/>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x(n-1)</a:t>
              </a:r>
            </a:p>
          </p:txBody>
        </p:sp>
        <p:cxnSp>
          <p:nvCxnSpPr>
            <p:cNvPr id="30" name="Straight Arrow Connector 29"/>
            <p:cNvCxnSpPr/>
            <p:nvPr/>
          </p:nvCxnSpPr>
          <p:spPr>
            <a:xfrm>
              <a:off x="2389160" y="4822875"/>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3228867" y="4808805"/>
              <a:ext cx="848421"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2403229" y="4836939"/>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4215624" y="4933069"/>
              <a:ext cx="1" cy="450168"/>
            </a:xfrm>
            <a:prstGeom prst="line">
              <a:avLst/>
            </a:prstGeom>
            <a:ln>
              <a:headEnd type="arrow"/>
            </a:ln>
          </p:spPr>
          <p:style>
            <a:lnRef idx="1">
              <a:schemeClr val="dk1"/>
            </a:lnRef>
            <a:fillRef idx="0">
              <a:schemeClr val="dk1"/>
            </a:fillRef>
            <a:effectRef idx="0">
              <a:schemeClr val="dk1"/>
            </a:effectRef>
            <a:fontRef idx="minor">
              <a:schemeClr val="tx1"/>
            </a:fontRef>
          </p:style>
        </p:cxnSp>
        <p:grpSp>
          <p:nvGrpSpPr>
            <p:cNvPr id="154639" name="Group 154638"/>
            <p:cNvGrpSpPr/>
            <p:nvPr/>
          </p:nvGrpSpPr>
          <p:grpSpPr>
            <a:xfrm>
              <a:off x="2161734" y="5374165"/>
              <a:ext cx="2304760" cy="1083909"/>
              <a:chOff x="2161734" y="5374165"/>
              <a:chExt cx="2304760" cy="1083909"/>
            </a:xfrm>
          </p:grpSpPr>
          <p:sp>
            <p:nvSpPr>
              <p:cNvPr id="36" name="Rectangle 35"/>
              <p:cNvSpPr/>
              <p:nvPr/>
            </p:nvSpPr>
            <p:spPr bwMode="auto">
              <a:xfrm>
                <a:off x="2161734" y="5374165"/>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cxnSp>
            <p:nvCxnSpPr>
              <p:cNvPr id="37" name="Straight Connector 36"/>
              <p:cNvCxnSpPr/>
              <p:nvPr/>
            </p:nvCxnSpPr>
            <p:spPr>
              <a:xfrm>
                <a:off x="2400886" y="5889670"/>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2400880" y="6325771"/>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Isosceles Triangle 38"/>
              <p:cNvSpPr/>
              <p:nvPr/>
            </p:nvSpPr>
            <p:spPr bwMode="auto">
              <a:xfrm rot="5400000">
                <a:off x="2984853" y="6216411"/>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41" name="Straight Connector 40"/>
              <p:cNvCxnSpPr/>
              <p:nvPr/>
            </p:nvCxnSpPr>
            <p:spPr>
              <a:xfrm>
                <a:off x="4201551" y="5875604"/>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Arrow Connector 41"/>
              <p:cNvCxnSpPr>
                <a:stCxn id="39" idx="0"/>
              </p:cNvCxnSpPr>
              <p:nvPr/>
            </p:nvCxnSpPr>
            <p:spPr>
              <a:xfrm flipV="1">
                <a:off x="3226516" y="6316393"/>
                <a:ext cx="979725" cy="11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Rectangle 42"/>
              <p:cNvSpPr/>
              <p:nvPr/>
            </p:nvSpPr>
            <p:spPr bwMode="auto">
              <a:xfrm>
                <a:off x="3960057" y="5385888"/>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48" name="TextBox 47"/>
              <p:cNvSpPr txBox="1"/>
              <p:nvPr/>
            </p:nvSpPr>
            <p:spPr>
              <a:xfrm>
                <a:off x="2921388" y="5855513"/>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a:t>
                </a:r>
                <a:r>
                  <a:rPr kumimoji="0" lang="en-US" sz="1800" b="0" i="0" u="none" strike="noStrike" kern="1200" cap="none" spc="0" normalizeH="0" baseline="-25000" noProof="0" err="1">
                    <a:ln>
                      <a:noFill/>
                    </a:ln>
                    <a:solidFill>
                      <a:prstClr val="black"/>
                    </a:solidFill>
                    <a:effectLst/>
                    <a:uLnTx/>
                    <a:uFillTx/>
                    <a:latin typeface="Calibri"/>
                    <a:ea typeface="+mn-ea"/>
                    <a:cs typeface="+mn-cs"/>
                  </a:rPr>
                  <a:t>M</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TextBox 51"/>
            <p:cNvSpPr txBox="1"/>
            <p:nvPr/>
          </p:nvSpPr>
          <p:spPr>
            <a:xfrm>
              <a:off x="3254323" y="4837946"/>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x(n-2)</a:t>
              </a:r>
            </a:p>
          </p:txBody>
        </p:sp>
      </p:grpSp>
      <p:sp>
        <p:nvSpPr>
          <p:cNvPr id="49" name="TextBox 48"/>
          <p:cNvSpPr txBox="1"/>
          <p:nvPr/>
        </p:nvSpPr>
        <p:spPr>
          <a:xfrm>
            <a:off x="7674224" y="2412946"/>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y(n)</a:t>
            </a:r>
          </a:p>
        </p:txBody>
      </p:sp>
      <p:cxnSp>
        <p:nvCxnSpPr>
          <p:cNvPr id="57" name="Straight Arrow Connector 56"/>
          <p:cNvCxnSpPr/>
          <p:nvPr/>
        </p:nvCxnSpPr>
        <p:spPr>
          <a:xfrm flipV="1">
            <a:off x="4332852" y="2423662"/>
            <a:ext cx="980048" cy="5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5560849" y="2408928"/>
            <a:ext cx="2214193" cy="14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Flowchart: Or 53"/>
          <p:cNvSpPr/>
          <p:nvPr/>
        </p:nvSpPr>
        <p:spPr bwMode="auto">
          <a:xfrm>
            <a:off x="5324198" y="2263227"/>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66" name="Straight Connector 65"/>
          <p:cNvCxnSpPr/>
          <p:nvPr/>
        </p:nvCxnSpPr>
        <p:spPr>
          <a:xfrm flipH="1">
            <a:off x="7158115" y="2421314"/>
            <a:ext cx="1" cy="282335"/>
          </a:xfrm>
          <a:prstGeom prst="line">
            <a:avLst/>
          </a:prstGeom>
        </p:spPr>
        <p:style>
          <a:lnRef idx="1">
            <a:schemeClr val="dk1"/>
          </a:lnRef>
          <a:fillRef idx="0">
            <a:schemeClr val="dk1"/>
          </a:fillRef>
          <a:effectRef idx="0">
            <a:schemeClr val="dk1"/>
          </a:effectRef>
          <a:fontRef idx="minor">
            <a:schemeClr val="tx1"/>
          </a:fontRef>
        </p:style>
      </p:cxnSp>
      <p:sp>
        <p:nvSpPr>
          <p:cNvPr id="68" name="Rectangle 67"/>
          <p:cNvSpPr/>
          <p:nvPr/>
        </p:nvSpPr>
        <p:spPr bwMode="auto">
          <a:xfrm>
            <a:off x="6918967" y="2717719"/>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69" name="Straight Connector 68"/>
          <p:cNvCxnSpPr/>
          <p:nvPr/>
        </p:nvCxnSpPr>
        <p:spPr>
          <a:xfrm>
            <a:off x="7158112" y="3256352"/>
            <a:ext cx="1" cy="38483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flipH="1">
            <a:off x="6454386" y="3616402"/>
            <a:ext cx="7177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Isosceles Triangle 70"/>
          <p:cNvSpPr/>
          <p:nvPr/>
        </p:nvSpPr>
        <p:spPr bwMode="auto">
          <a:xfrm rot="16200000">
            <a:off x="6212723" y="3506039"/>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73" name="Flowchart: Or 72"/>
          <p:cNvSpPr/>
          <p:nvPr/>
        </p:nvSpPr>
        <p:spPr bwMode="auto">
          <a:xfrm>
            <a:off x="5328640" y="3469695"/>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74" name="Straight Arrow Connector 73"/>
          <p:cNvCxnSpPr/>
          <p:nvPr/>
        </p:nvCxnSpPr>
        <p:spPr>
          <a:xfrm flipH="1" flipV="1">
            <a:off x="5443031" y="2520204"/>
            <a:ext cx="11723" cy="91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4634" name="Straight Arrow Connector 154633"/>
          <p:cNvCxnSpPr>
            <a:stCxn id="71" idx="0"/>
            <a:endCxn id="73" idx="6"/>
          </p:cNvCxnSpPr>
          <p:nvPr/>
        </p:nvCxnSpPr>
        <p:spPr>
          <a:xfrm flipH="1" flipV="1">
            <a:off x="5581859" y="3601328"/>
            <a:ext cx="650459"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7153674" y="3627448"/>
            <a:ext cx="1" cy="282335"/>
          </a:xfrm>
          <a:prstGeom prst="line">
            <a:avLst/>
          </a:prstGeom>
        </p:spPr>
        <p:style>
          <a:lnRef idx="1">
            <a:schemeClr val="dk1"/>
          </a:lnRef>
          <a:fillRef idx="0">
            <a:schemeClr val="dk1"/>
          </a:fillRef>
          <a:effectRef idx="0">
            <a:schemeClr val="dk1"/>
          </a:effectRef>
          <a:fontRef idx="minor">
            <a:schemeClr val="tx1"/>
          </a:fontRef>
        </p:style>
      </p:cxnSp>
      <p:sp>
        <p:nvSpPr>
          <p:cNvPr id="88" name="Rectangle 87"/>
          <p:cNvSpPr/>
          <p:nvPr/>
        </p:nvSpPr>
        <p:spPr bwMode="auto">
          <a:xfrm>
            <a:off x="6914526" y="3923853"/>
            <a:ext cx="506437" cy="524567"/>
          </a:xfrm>
          <a:prstGeom prst="rect">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a:t>
            </a:r>
          </a:p>
        </p:txBody>
      </p:sp>
      <p:cxnSp>
        <p:nvCxnSpPr>
          <p:cNvPr id="89" name="Straight Connector 88"/>
          <p:cNvCxnSpPr/>
          <p:nvPr/>
        </p:nvCxnSpPr>
        <p:spPr>
          <a:xfrm>
            <a:off x="7153671" y="4462486"/>
            <a:ext cx="1" cy="384832"/>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flipH="1">
            <a:off x="6449945" y="4822536"/>
            <a:ext cx="7177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Isosceles Triangle 90"/>
          <p:cNvSpPr/>
          <p:nvPr/>
        </p:nvSpPr>
        <p:spPr bwMode="auto">
          <a:xfrm rot="16200000">
            <a:off x="6208282" y="4712173"/>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sp>
        <p:nvSpPr>
          <p:cNvPr id="92" name="Flowchart: Or 91"/>
          <p:cNvSpPr/>
          <p:nvPr/>
        </p:nvSpPr>
        <p:spPr bwMode="auto">
          <a:xfrm>
            <a:off x="5324199" y="4675829"/>
            <a:ext cx="253219" cy="263266"/>
          </a:xfrm>
          <a:prstGeom prst="flowChartOr">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93" name="Straight Arrow Connector 92"/>
          <p:cNvCxnSpPr/>
          <p:nvPr/>
        </p:nvCxnSpPr>
        <p:spPr>
          <a:xfrm flipH="1" flipV="1">
            <a:off x="5438590" y="3726338"/>
            <a:ext cx="11723" cy="91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a:stCxn id="91" idx="0"/>
            <a:endCxn id="92" idx="6"/>
          </p:cNvCxnSpPr>
          <p:nvPr/>
        </p:nvCxnSpPr>
        <p:spPr>
          <a:xfrm flipH="1" flipV="1">
            <a:off x="5577418" y="4807462"/>
            <a:ext cx="650459" cy="15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5439505" y="4933067"/>
            <a:ext cx="1" cy="450168"/>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p:cNvSpPr/>
          <p:nvPr/>
        </p:nvSpPr>
        <p:spPr bwMode="auto">
          <a:xfrm>
            <a:off x="5251269" y="5303521"/>
            <a:ext cx="453178" cy="578796"/>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cxnSp>
        <p:nvCxnSpPr>
          <p:cNvPr id="128" name="Straight Connector 127"/>
          <p:cNvCxnSpPr/>
          <p:nvPr/>
        </p:nvCxnSpPr>
        <p:spPr>
          <a:xfrm>
            <a:off x="5437162" y="5831050"/>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129" name="Straight Arrow Connector 128"/>
          <p:cNvCxnSpPr/>
          <p:nvPr/>
        </p:nvCxnSpPr>
        <p:spPr>
          <a:xfrm rot="10800000">
            <a:off x="5437156" y="6295287"/>
            <a:ext cx="6013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Isosceles Triangle 129"/>
          <p:cNvSpPr/>
          <p:nvPr/>
        </p:nvSpPr>
        <p:spPr bwMode="auto">
          <a:xfrm rot="16200000">
            <a:off x="6021129" y="6199995"/>
            <a:ext cx="261258" cy="222068"/>
          </a:xfrm>
          <a:prstGeom prst="triangle">
            <a:avLst/>
          </a:prstGeom>
          <a:noFill/>
          <a:ln w="9525">
            <a:solidFill>
              <a:schemeClr val="tx1"/>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endParaRPr>
          </a:p>
        </p:txBody>
      </p:sp>
      <p:cxnSp>
        <p:nvCxnSpPr>
          <p:cNvPr id="131" name="Straight Connector 130"/>
          <p:cNvCxnSpPr/>
          <p:nvPr/>
        </p:nvCxnSpPr>
        <p:spPr>
          <a:xfrm>
            <a:off x="7140604" y="4812823"/>
            <a:ext cx="1" cy="450168"/>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Arrow Connector 131"/>
          <p:cNvCxnSpPr/>
          <p:nvPr/>
        </p:nvCxnSpPr>
        <p:spPr>
          <a:xfrm rot="10800000" flipV="1">
            <a:off x="6279877" y="6309356"/>
            <a:ext cx="899334" cy="1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Rectangle 132"/>
          <p:cNvSpPr/>
          <p:nvPr/>
        </p:nvSpPr>
        <p:spPr bwMode="auto">
          <a:xfrm>
            <a:off x="6925993" y="5299137"/>
            <a:ext cx="506437" cy="524567"/>
          </a:xfrm>
          <a:prstGeom prst="rect">
            <a:avLst/>
          </a:prstGeom>
          <a:noFill/>
          <a:ln w="9525">
            <a:no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
        <p:nvSpPr>
          <p:cNvPr id="134" name="TextBox 133"/>
          <p:cNvSpPr txBox="1"/>
          <p:nvPr/>
        </p:nvSpPr>
        <p:spPr>
          <a:xfrm>
            <a:off x="6013936" y="5825029"/>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r>
              <a:rPr kumimoji="0" lang="en-US" sz="1800" b="0" i="0" u="none" strike="noStrike" kern="1200" cap="none" spc="0" normalizeH="0" baseline="0" noProof="0" err="1">
                <a:ln>
                  <a:noFill/>
                </a:ln>
                <a:solidFill>
                  <a:prstClr val="black"/>
                </a:solidFill>
                <a:effectLst/>
                <a:uLnTx/>
                <a:uFillTx/>
                <a:latin typeface="Calibri"/>
                <a:ea typeface="+mn-ea"/>
                <a:cs typeface="+mn-cs"/>
              </a:rPr>
              <a:t>a</a:t>
            </a:r>
            <a:r>
              <a:rPr kumimoji="0" lang="en-US" sz="1800" b="0" i="0" u="none" strike="noStrike" kern="1200" cap="none" spc="0" normalizeH="0" baseline="-25000" noProof="0" err="1">
                <a:ln>
                  <a:noFill/>
                </a:ln>
                <a:solidFill>
                  <a:prstClr val="black"/>
                </a:solidFill>
                <a:effectLst/>
                <a:uLnTx/>
                <a:uFillTx/>
                <a:latin typeface="Calibri"/>
                <a:ea typeface="+mn-ea"/>
                <a:cs typeface="+mn-cs"/>
              </a:rPr>
              <a:t>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TextBox 137"/>
          <p:cNvSpPr txBox="1"/>
          <p:nvPr/>
        </p:nvSpPr>
        <p:spPr>
          <a:xfrm>
            <a:off x="6044714" y="3151051"/>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a:t>
            </a:r>
            <a:r>
              <a:rPr kumimoji="0" lang="en-US" sz="1800" b="0" i="0" u="none" strike="noStrike" kern="1200" cap="none" spc="0" normalizeH="0" baseline="-25000" noProof="0">
                <a:ln>
                  <a:noFill/>
                </a:ln>
                <a:solidFill>
                  <a:prstClr val="black"/>
                </a:solidFill>
                <a:effectLst/>
                <a:uLnTx/>
                <a:uFillTx/>
                <a:latin typeface="Calibri"/>
                <a:ea typeface="+mn-ea"/>
                <a:cs typeface="+mn-cs"/>
              </a:rPr>
              <a:t>1</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TextBox 138"/>
          <p:cNvSpPr txBox="1"/>
          <p:nvPr/>
        </p:nvSpPr>
        <p:spPr>
          <a:xfrm>
            <a:off x="5620164" y="3749892"/>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a:t>
            </a:r>
            <a:r>
              <a:rPr kumimoji="0" lang="en-US" sz="1800" b="0" i="0" u="none" strike="noStrike" kern="1200" cap="none" spc="0" normalizeH="0" baseline="-25000" noProof="0">
                <a:ln>
                  <a:noFill/>
                </a:ln>
                <a:solidFill>
                  <a:prstClr val="black"/>
                </a:solidFill>
                <a:effectLst/>
                <a:uLnTx/>
                <a:uFillTx/>
                <a:latin typeface="Calibri"/>
                <a:ea typeface="+mn-ea"/>
                <a:cs typeface="+mn-cs"/>
              </a:rPr>
              <a:t>1</a:t>
            </a:r>
            <a:r>
              <a:rPr kumimoji="0" lang="en-US" sz="1800" b="0" i="0" u="none" strike="noStrike" kern="1200" cap="none" spc="0" normalizeH="0" baseline="0" noProof="0">
                <a:ln>
                  <a:noFill/>
                </a:ln>
                <a:solidFill>
                  <a:prstClr val="black"/>
                </a:solidFill>
                <a:effectLst/>
                <a:uLnTx/>
                <a:uFillTx/>
                <a:latin typeface="Calibri"/>
                <a:ea typeface="+mn-ea"/>
                <a:cs typeface="+mn-cs"/>
              </a:rPr>
              <a:t>y(n-1)</a:t>
            </a:r>
          </a:p>
        </p:txBody>
      </p:sp>
      <p:sp>
        <p:nvSpPr>
          <p:cNvPr id="140" name="TextBox 139"/>
          <p:cNvSpPr txBox="1"/>
          <p:nvPr/>
        </p:nvSpPr>
        <p:spPr>
          <a:xfrm>
            <a:off x="5838465" y="4379970"/>
            <a:ext cx="608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a:t>
            </a:r>
            <a:r>
              <a:rPr kumimoji="0" lang="en-US" sz="1800" b="0" i="0" u="none" strike="noStrike" kern="1200" cap="none" spc="0" normalizeH="0" baseline="-25000" noProof="0">
                <a:ln>
                  <a:noFill/>
                </a:ln>
                <a:solidFill>
                  <a:prstClr val="black"/>
                </a:solidFill>
                <a:effectLst/>
                <a:uLnTx/>
                <a:uFillTx/>
                <a:latin typeface="Calibri"/>
                <a:ea typeface="+mn-ea"/>
                <a:cs typeface="+mn-cs"/>
              </a:rPr>
              <a:t>2</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1" name="TextBox 140"/>
          <p:cNvSpPr txBox="1"/>
          <p:nvPr/>
        </p:nvSpPr>
        <p:spPr>
          <a:xfrm>
            <a:off x="5583202" y="4835600"/>
            <a:ext cx="1045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a:t>
            </a:r>
            <a:r>
              <a:rPr kumimoji="0" lang="en-US" sz="1800" b="0" i="0" u="none" strike="noStrike" kern="1200" cap="none" spc="0" normalizeH="0" baseline="-25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y(n-2)</a:t>
            </a:r>
          </a:p>
        </p:txBody>
      </p:sp>
      <p:cxnSp>
        <p:nvCxnSpPr>
          <p:cNvPr id="83" name="Straight Connector 82"/>
          <p:cNvCxnSpPr/>
          <p:nvPr/>
        </p:nvCxnSpPr>
        <p:spPr>
          <a:xfrm>
            <a:off x="7184146" y="5838752"/>
            <a:ext cx="1" cy="450168"/>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8" name="Object 1"/>
          <p:cNvGraphicFramePr>
            <a:graphicFrameLocks noChangeAspect="1"/>
          </p:cNvGraphicFramePr>
          <p:nvPr/>
        </p:nvGraphicFramePr>
        <p:xfrm>
          <a:off x="3329355" y="386953"/>
          <a:ext cx="8392384" cy="1388589"/>
        </p:xfrm>
        <a:graphic>
          <a:graphicData uri="http://schemas.openxmlformats.org/presentationml/2006/ole">
            <mc:AlternateContent xmlns:mc="http://schemas.openxmlformats.org/markup-compatibility/2006">
              <mc:Choice xmlns:v="urn:schemas-microsoft-com:vml" Requires="v">
                <p:oleObj spid="_x0000_s106497" name="Equation" r:id="rId4" imgW="4597200" imgH="863280" progId="Equation.DSMT4">
                  <p:embed/>
                </p:oleObj>
              </mc:Choice>
              <mc:Fallback>
                <p:oleObj name="Equation" r:id="rId4" imgW="4597200" imgH="863280" progId="Equation.DSMT4">
                  <p:embed/>
                  <p:pic>
                    <p:nvPicPr>
                      <p:cNvPr id="78" name="Object 1"/>
                      <p:cNvPicPr>
                        <a:picLocks noChangeAspect="1" noChangeArrowheads="1"/>
                      </p:cNvPicPr>
                      <p:nvPr/>
                    </p:nvPicPr>
                    <p:blipFill>
                      <a:blip r:embed="rId5"/>
                      <a:srcRect/>
                      <a:stretch>
                        <a:fillRect/>
                      </a:stretch>
                    </p:blipFill>
                    <p:spPr bwMode="auto">
                      <a:xfrm>
                        <a:off x="3329355" y="386953"/>
                        <a:ext cx="8392384" cy="1388589"/>
                      </a:xfrm>
                      <a:prstGeom prst="rect">
                        <a:avLst/>
                      </a:prstGeom>
                      <a:noFill/>
                    </p:spPr>
                  </p:pic>
                </p:oleObj>
              </mc:Fallback>
            </mc:AlternateContent>
          </a:graphicData>
        </a:graphic>
      </p:graphicFrame>
    </p:spTree>
    <p:extLst>
      <p:ext uri="{BB962C8B-B14F-4D97-AF65-F5344CB8AC3E}">
        <p14:creationId xmlns:p14="http://schemas.microsoft.com/office/powerpoint/2010/main" val="3744209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46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3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3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3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3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2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2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2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8" grpId="0"/>
      <p:bldP spid="54" grpId="0" animBg="1"/>
      <p:bldP spid="68" grpId="0" animBg="1"/>
      <p:bldP spid="71" grpId="0" animBg="1"/>
      <p:bldP spid="73" grpId="0" animBg="1"/>
      <p:bldP spid="88" grpId="0" animBg="1"/>
      <p:bldP spid="91" grpId="0" animBg="1"/>
      <p:bldP spid="92" grpId="0" animBg="1"/>
      <p:bldP spid="127" grpId="0"/>
      <p:bldP spid="130" grpId="0" animBg="1"/>
      <p:bldP spid="133" grpId="0"/>
      <p:bldP spid="134" grpId="0"/>
      <p:bldP spid="138" grpId="0"/>
      <p:bldP spid="139" grpId="0"/>
      <p:bldP spid="140" grpId="0"/>
      <p:bldP spid="14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ChangeArrowheads="1"/>
          </p:cNvSpPr>
          <p:nvPr/>
        </p:nvSpPr>
        <p:spPr bwMode="auto">
          <a:xfrm>
            <a:off x="1828800" y="2855204"/>
            <a:ext cx="8839200" cy="507831"/>
          </a:xfrm>
          <a:prstGeom prst="rect">
            <a:avLst/>
          </a:prstGeom>
          <a:noFill/>
          <a:ln w="12700" cap="sq">
            <a:noFill/>
            <a:miter lim="800000"/>
            <a:headEnd type="none" w="sm" len="sm"/>
            <a:tailEnd type="none" w="sm" len="sm"/>
          </a:ln>
        </p:spPr>
        <p:txBody>
          <a:bodyPr anchor="ctr">
            <a:spAutoFit/>
          </a:bodyPr>
          <a:lstStyle/>
          <a:p>
            <a:pPr marL="457200" marR="0" lvl="0" indent="-457200" algn="l" defTabSz="914400" rtl="0" eaLnBrk="1" fontAlgn="auto" latinLnBrk="0" hangingPunct="1">
              <a:lnSpc>
                <a:spcPct val="150000"/>
              </a:lnSpc>
              <a:spcBef>
                <a:spcPts val="0"/>
              </a:spcBef>
              <a:spcAft>
                <a:spcPts val="0"/>
              </a:spcAft>
              <a:buClrTx/>
              <a:buSzTx/>
              <a:buFontTx/>
              <a:buNone/>
              <a:tabLst>
                <a:tab pos="457200" algn="l"/>
                <a:tab pos="771525" algn="l"/>
              </a:tabLst>
              <a:defRPr/>
            </a:pPr>
            <a:endParaRPr kumimoji="0" lang="vi-VN" sz="1800" b="1" i="0" u="none" strike="noStrike" kern="1200" cap="none" spc="0" normalizeH="0" baseline="0" noProof="0">
              <a:ln>
                <a:noFill/>
              </a:ln>
              <a:solidFill>
                <a:srgbClr val="0000CC"/>
              </a:solidFill>
              <a:effectLst/>
              <a:uLnTx/>
              <a:uFillTx/>
              <a:latin typeface="Arial" panose="020B0604020202020204" pitchFamily="34" charset="0"/>
              <a:ea typeface="+mn-ea"/>
              <a:cs typeface="+mn-cs"/>
            </a:endParaRPr>
          </a:p>
        </p:txBody>
      </p:sp>
      <p:pic>
        <p:nvPicPr>
          <p:cNvPr id="157700" name="Picture 4"/>
          <p:cNvPicPr>
            <a:picLocks noChangeAspect="1" noChangeArrowheads="1"/>
          </p:cNvPicPr>
          <p:nvPr/>
        </p:nvPicPr>
        <p:blipFill>
          <a:blip r:embed="rId3"/>
          <a:srcRect/>
          <a:stretch>
            <a:fillRect/>
          </a:stretch>
        </p:blipFill>
        <p:spPr bwMode="auto">
          <a:xfrm>
            <a:off x="1752600" y="1577976"/>
            <a:ext cx="8686800" cy="4213225"/>
          </a:xfrm>
          <a:prstGeom prst="rect">
            <a:avLst/>
          </a:prstGeom>
          <a:noFill/>
          <a:ln w="9525">
            <a:noFill/>
            <a:miter lim="800000"/>
            <a:headEnd/>
            <a:tailEnd/>
          </a:ln>
        </p:spPr>
      </p:pic>
      <p:sp>
        <p:nvSpPr>
          <p:cNvPr id="157702" name="Rectangle 6"/>
          <p:cNvSpPr>
            <a:spLocks noChangeArrowheads="1"/>
          </p:cNvSpPr>
          <p:nvPr/>
        </p:nvSpPr>
        <p:spPr bwMode="auto">
          <a:xfrm>
            <a:off x="1752601" y="914400"/>
            <a:ext cx="2403475"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Hệ thống đệ quy </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157703" name="Rectangle 7"/>
          <p:cNvSpPr>
            <a:spLocks noChangeArrowheads="1"/>
          </p:cNvSpPr>
          <p:nvPr/>
        </p:nvSpPr>
        <p:spPr bwMode="auto">
          <a:xfrm>
            <a:off x="2514600" y="5791201"/>
            <a:ext cx="6571864"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Cấu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trúc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lý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TTBB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đệ</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bộ</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nhớ</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35189470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355" y="214489"/>
            <a:ext cx="61919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1.4.4.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quan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các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rời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rạc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5" name="TextBox 4"/>
          <p:cNvSpPr txBox="1"/>
          <p:nvPr/>
        </p:nvSpPr>
        <p:spPr>
          <a:xfrm>
            <a:off x="355599" y="695132"/>
            <a:ext cx="84215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Giải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thuật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tính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chuỗi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quan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giữa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2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hiệu</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x(n)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0≤n≤N-1</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y(n)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0≤n≤M-1</a:t>
            </a:r>
          </a:p>
        </p:txBody>
      </p:sp>
      <p:grpSp>
        <p:nvGrpSpPr>
          <p:cNvPr id="20" name="Group 19"/>
          <p:cNvGrpSpPr/>
          <p:nvPr/>
        </p:nvGrpSpPr>
        <p:grpSpPr>
          <a:xfrm>
            <a:off x="7620001" y="787679"/>
            <a:ext cx="4013200" cy="1052596"/>
            <a:chOff x="6818489" y="697367"/>
            <a:chExt cx="4013200" cy="1052596"/>
          </a:xfrm>
        </p:grpSpPr>
        <p:sp>
          <p:nvSpPr>
            <p:cNvPr id="6" name="Rectangle 5"/>
            <p:cNvSpPr/>
            <p:nvPr/>
          </p:nvSpPr>
          <p:spPr bwMode="auto">
            <a:xfrm>
              <a:off x="8003822" y="697367"/>
              <a:ext cx="1524000" cy="1052596"/>
            </a:xfrm>
            <a:prstGeom prst="rect">
              <a:avLst/>
            </a:prstGeom>
            <a:noFill/>
            <a:ln w="9525">
              <a:solidFill>
                <a:srgbClr val="0070C0"/>
              </a:solidFill>
              <a:miter lim="800000"/>
              <a:headEnd/>
              <a:tailEnd/>
            </a:ln>
          </p:spPr>
          <p:txBody>
            <a:bodyPr wrap="square" rtlCol="0" anchor="ctr">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LTI</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Times New Roman" pitchFamily="18" charset="0"/>
                  <a:ea typeface="+mn-ea"/>
                  <a:cs typeface="Times New Roman" pitchFamily="18" charset="0"/>
                </a:rPr>
                <a:t>h(n)</a:t>
              </a:r>
            </a:p>
          </p:txBody>
        </p:sp>
        <p:cxnSp>
          <p:nvCxnSpPr>
            <p:cNvPr id="8" name="Straight Arrow Connector 7"/>
            <p:cNvCxnSpPr/>
            <p:nvPr/>
          </p:nvCxnSpPr>
          <p:spPr>
            <a:xfrm>
              <a:off x="6965244" y="1229310"/>
              <a:ext cx="1061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527822" y="1229310"/>
              <a:ext cx="1061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18489" y="812800"/>
              <a:ext cx="925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input</a:t>
              </a:r>
            </a:p>
          </p:txBody>
        </p:sp>
        <p:sp>
          <p:nvSpPr>
            <p:cNvPr id="11" name="TextBox 10"/>
            <p:cNvSpPr txBox="1"/>
            <p:nvPr/>
          </p:nvSpPr>
          <p:spPr>
            <a:xfrm>
              <a:off x="9906000" y="807576"/>
              <a:ext cx="9256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output</a:t>
              </a:r>
            </a:p>
          </p:txBody>
        </p:sp>
        <p:sp>
          <p:nvSpPr>
            <p:cNvPr id="12" name="TextBox 11"/>
            <p:cNvSpPr txBox="1"/>
            <p:nvPr/>
          </p:nvSpPr>
          <p:spPr>
            <a:xfrm>
              <a:off x="6896947" y="1295297"/>
              <a:ext cx="8472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r</a:t>
              </a:r>
              <a:r>
                <a:rPr kumimoji="0" lang="en-US" sz="1800" b="0" i="0" u="none" strike="noStrike" kern="1200" cap="none" spc="0" normalizeH="0" baseline="-25000" noProof="0" err="1">
                  <a:ln>
                    <a:noFill/>
                  </a:ln>
                  <a:solidFill>
                    <a:prstClr val="black"/>
                  </a:solidFill>
                  <a:effectLst/>
                  <a:uLnTx/>
                  <a:uFillTx/>
                  <a:latin typeface="Calibri"/>
                  <a:ea typeface="+mn-ea"/>
                  <a:cs typeface="+mn-cs"/>
                </a:rPr>
                <a:t>xx</a:t>
              </a:r>
              <a:r>
                <a:rPr kumimoji="0" lang="en-US" sz="1800" b="0" i="0" u="none" strike="noStrike" kern="1200" cap="none" spc="0" normalizeH="0" baseline="0" noProof="0">
                  <a:ln>
                    <a:noFill/>
                  </a:ln>
                  <a:solidFill>
                    <a:prstClr val="black"/>
                  </a:solidFill>
                  <a:effectLst/>
                  <a:uLnTx/>
                  <a:uFillTx/>
                  <a:latin typeface="Calibri"/>
                  <a:ea typeface="+mn-ea"/>
                  <a:cs typeface="+mn-cs"/>
                </a:rPr>
                <a:t> (n)</a:t>
              </a:r>
            </a:p>
          </p:txBody>
        </p:sp>
        <p:sp>
          <p:nvSpPr>
            <p:cNvPr id="13" name="TextBox 12"/>
            <p:cNvSpPr txBox="1"/>
            <p:nvPr/>
          </p:nvSpPr>
          <p:spPr>
            <a:xfrm>
              <a:off x="9906000" y="1295297"/>
              <a:ext cx="8472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r</a:t>
              </a:r>
              <a:r>
                <a:rPr kumimoji="0" lang="en-US" sz="1800" b="0" i="0" u="none" strike="noStrike" kern="1200" cap="none" spc="0" normalizeH="0" baseline="-25000" noProof="0" err="1">
                  <a:ln>
                    <a:noFill/>
                  </a:ln>
                  <a:solidFill>
                    <a:prstClr val="black"/>
                  </a:solidFill>
                  <a:effectLst/>
                  <a:uLnTx/>
                  <a:uFillTx/>
                  <a:latin typeface="Calibri"/>
                  <a:ea typeface="+mn-ea"/>
                  <a:cs typeface="+mn-cs"/>
                </a:rPr>
                <a:t>yx</a:t>
              </a:r>
              <a:r>
                <a:rPr kumimoji="0" lang="en-US" sz="1800" b="0" i="0" u="none" strike="noStrike" kern="1200" cap="none" spc="0" normalizeH="0" baseline="0" noProof="0">
                  <a:ln>
                    <a:noFill/>
                  </a:ln>
                  <a:solidFill>
                    <a:prstClr val="black"/>
                  </a:solidFill>
                  <a:effectLst/>
                  <a:uLnTx/>
                  <a:uFillTx/>
                  <a:latin typeface="Calibri"/>
                  <a:ea typeface="+mn-ea"/>
                  <a:cs typeface="+mn-cs"/>
                </a:rPr>
                <a:t> (n)</a:t>
              </a:r>
            </a:p>
          </p:txBody>
        </p:sp>
      </p:grpSp>
      <p:sp>
        <p:nvSpPr>
          <p:cNvPr id="14" name="TextBox 13"/>
          <p:cNvSpPr txBox="1"/>
          <p:nvPr/>
        </p:nvSpPr>
        <p:spPr>
          <a:xfrm>
            <a:off x="355599" y="2432804"/>
            <a:ext cx="12982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M≤N</a:t>
            </a:r>
          </a:p>
        </p:txBody>
      </p:sp>
      <p:sp>
        <p:nvSpPr>
          <p:cNvPr id="16" name="TextBox 15"/>
          <p:cNvSpPr txBox="1"/>
          <p:nvPr/>
        </p:nvSpPr>
        <p:spPr>
          <a:xfrm>
            <a:off x="7219245" y="2432804"/>
            <a:ext cx="10950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rPr>
              <a:t>M&gt;N</a:t>
            </a:r>
          </a:p>
        </p:txBody>
      </p:sp>
      <mc:AlternateContent xmlns:mc="http://schemas.openxmlformats.org/markup-compatibility/2006">
        <mc:Choice xmlns:a14="http://schemas.microsoft.com/office/drawing/2010/main" Requires="a14">
          <p:sp>
            <p:nvSpPr>
              <p:cNvPr id="18" name="Rectangle 17"/>
              <p:cNvSpPr/>
              <p:nvPr/>
            </p:nvSpPr>
            <p:spPr>
              <a:xfrm>
                <a:off x="383822" y="2985758"/>
                <a:ext cx="4925772" cy="17672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𝑥𝑦</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nary>
                                  <m:naryPr>
                                    <m:chr m:val="∑"/>
                                    <m:limLoc m:val="undOvr"/>
                                    <m:grow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p>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e>
                                </m:nary>
                              </m:e>
                            </m:mr>
                            <m:mr>
                              <m:e>
                                <m:nary>
                                  <m:naryPr>
                                    <m:chr m:val="∑"/>
                                    <m:limLoc m:val="undOvr"/>
                                    <m:grow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nary>
                              </m:e>
                            </m:mr>
                          </m:m>
                        </m:e>
                      </m:d>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18" name="Rectangle 17"/>
              <p:cNvSpPr>
                <a:spLocks noRot="1" noChangeAspect="1" noMove="1" noResize="1" noEditPoints="1" noAdjustHandles="1" noChangeArrowheads="1" noChangeShapeType="1" noTextEdit="1"/>
              </p:cNvSpPr>
              <p:nvPr/>
            </p:nvSpPr>
            <p:spPr>
              <a:xfrm>
                <a:off x="383822" y="2985758"/>
                <a:ext cx="4925772" cy="176727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6644055" y="3339483"/>
                <a:ext cx="4243534" cy="8712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𝑥𝑦</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limLoc m:val="undOvr"/>
                          <m:grow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sub>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nary>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19" name="Rectangle 18"/>
              <p:cNvSpPr>
                <a:spLocks noRot="1" noChangeAspect="1" noMove="1" noResize="1" noEditPoints="1" noAdjustHandles="1" noChangeArrowheads="1" noChangeShapeType="1" noTextEdit="1"/>
              </p:cNvSpPr>
              <p:nvPr/>
            </p:nvSpPr>
            <p:spPr>
              <a:xfrm>
                <a:off x="6644055" y="3339483"/>
                <a:ext cx="4243534" cy="87120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834396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531140" y="428978"/>
            <a:ext cx="11107703"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Chuỗi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tương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quan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giữa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ngõ</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nhập</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xuất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hệ</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thống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LTI: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Với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y(n) = x(n) *h(n)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 = y(l)*x(-l) = h(l)*[x(l)*x(-l) = h(l)*</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xx</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Thay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bằng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 ta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được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 = h(-l)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xx</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 = y(l) * y(l) = [h(l)*x(l)] *[h(-l) * x(-l)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hh</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 *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r</a:t>
            </a:r>
            <a:r>
              <a:rPr kumimoji="0" lang="en-US" sz="2400" b="0" i="0" u="none" strike="noStrike" kern="1200" cap="none" spc="0" normalizeH="0" baseline="-2500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xx</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(l)</a:t>
            </a:r>
          </a:p>
        </p:txBody>
      </p:sp>
      <mc:AlternateContent xmlns:mc="http://schemas.openxmlformats.org/markup-compatibility/2006">
        <mc:Choice xmlns:a14="http://schemas.microsoft.com/office/drawing/2010/main" Requires="a14">
          <p:sp>
            <p:nvSpPr>
              <p:cNvPr id="5" name="Rectangle 4"/>
              <p:cNvSpPr/>
              <p:nvPr/>
            </p:nvSpPr>
            <p:spPr>
              <a:xfrm>
                <a:off x="531140" y="5240398"/>
                <a:ext cx="4752060" cy="84760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𝐸</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𝑥𝑦</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nary>
                        <m:naryPr>
                          <m:chr m:val="∑"/>
                          <m:limLoc m:val="undOvr"/>
                          <m:grow m:val="on"/>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b>
                        <m:sup>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e>
                          <m:d>
                            <m:dPr>
                              <m:beg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hh</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𝑥𝑥</m:t>
                                  </m:r>
                                </m:sub>
                              </m:sSub>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e>
                          </m:d>
                        </m:e>
                      </m:nary>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5" name="Rectangle 4"/>
              <p:cNvSpPr>
                <a:spLocks noRot="1" noChangeAspect="1" noMove="1" noResize="1" noEditPoints="1" noAdjustHandles="1" noChangeArrowheads="1" noChangeShapeType="1" noTextEdit="1"/>
              </p:cNvSpPr>
              <p:nvPr/>
            </p:nvSpPr>
            <p:spPr>
              <a:xfrm>
                <a:off x="531140" y="5240398"/>
                <a:ext cx="4752060" cy="84760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090232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3"/>
          <p:cNvSpPr>
            <a:spLocks noChangeArrowheads="1"/>
          </p:cNvSpPr>
          <p:nvPr/>
        </p:nvSpPr>
        <p:spPr bwMode="auto">
          <a:xfrm>
            <a:off x="-341312" y="1184701"/>
            <a:ext cx="9144000" cy="830997"/>
          </a:xfrm>
          <a:prstGeom prst="rect">
            <a:avLst/>
          </a:prstGeom>
          <a:noFill/>
          <a:ln w="12700" cap="sq">
            <a:noFill/>
            <a:miter lim="800000"/>
            <a:headEnd type="none" w="sm" len="sm"/>
            <a:tailEnd type="none" w="sm" len="sm"/>
          </a:ln>
        </p:spPr>
        <p:txBody>
          <a:bodyPr>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3122F6"/>
                </a:solidFill>
                <a:effectLst/>
                <a:uLnTx/>
                <a:uFillTx/>
                <a:latin typeface="Calibri"/>
                <a:ea typeface="+mn-ea"/>
                <a:cs typeface="+mn-cs"/>
              </a:rPr>
              <a:t>2.1. BIẾN ĐỔI Z</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00CC"/>
              </a:solidFill>
              <a:effectLst/>
              <a:uLnTx/>
              <a:uFillTx/>
              <a:latin typeface="Calibri"/>
              <a:ea typeface="+mn-ea"/>
              <a:cs typeface="+mn-cs"/>
            </a:endParaRPr>
          </a:p>
        </p:txBody>
      </p:sp>
      <p:sp>
        <p:nvSpPr>
          <p:cNvPr id="49158" name="Rectangle 6"/>
          <p:cNvSpPr>
            <a:spLocks noChangeArrowheads="1"/>
          </p:cNvSpPr>
          <p:nvPr/>
        </p:nvSpPr>
        <p:spPr bwMode="auto">
          <a:xfrm>
            <a:off x="86452" y="1690558"/>
            <a:ext cx="6409447"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CC"/>
                </a:solidFill>
                <a:effectLst/>
                <a:uLnTx/>
                <a:uFillTx/>
                <a:latin typeface="Calibri"/>
                <a:ea typeface="+mn-ea"/>
                <a:cs typeface="+mn-cs"/>
              </a:rPr>
              <a:t>2.1.1. </a:t>
            </a:r>
            <a:r>
              <a:rPr kumimoji="0" lang="en-US" sz="2400" b="1" i="0" u="none" strike="noStrike" kern="1200" cap="none" spc="0" normalizeH="0" baseline="0" noProof="0" err="1">
                <a:ln>
                  <a:noFill/>
                </a:ln>
                <a:solidFill>
                  <a:srgbClr val="0000CC"/>
                </a:solidFill>
                <a:effectLst/>
                <a:uLnTx/>
                <a:uFillTx/>
                <a:latin typeface="Calibri"/>
                <a:ea typeface="+mn-ea"/>
                <a:cs typeface="+mn-cs"/>
              </a:rPr>
              <a:t>Định</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nghĩa</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biến</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đổi</a:t>
            </a:r>
            <a:r>
              <a:rPr kumimoji="0" lang="en-US" sz="2400" b="1" i="0" u="none" strike="noStrike" kern="1200" cap="none" spc="0" normalizeH="0" baseline="0" noProof="0">
                <a:ln>
                  <a:noFill/>
                </a:ln>
                <a:solidFill>
                  <a:srgbClr val="0000CC"/>
                </a:solidFill>
                <a:effectLst/>
                <a:uLnTx/>
                <a:uFillTx/>
                <a:latin typeface="Calibri"/>
                <a:ea typeface="+mn-ea"/>
                <a:cs typeface="+mn-cs"/>
              </a:rPr>
              <a:t> Z </a:t>
            </a:r>
            <a:r>
              <a:rPr kumimoji="0" lang="en-US" sz="2400" b="1" i="0" u="none" strike="noStrike" kern="1200" cap="none" spc="0" normalizeH="0" baseline="0" noProof="0" err="1">
                <a:ln>
                  <a:noFill/>
                </a:ln>
                <a:solidFill>
                  <a:srgbClr val="0000CC"/>
                </a:solidFill>
                <a:effectLst/>
                <a:uLnTx/>
                <a:uFillTx/>
                <a:latin typeface="Calibri"/>
                <a:ea typeface="+mn-ea"/>
                <a:cs typeface="+mn-cs"/>
              </a:rPr>
              <a:t>hai</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phía</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và</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một</a:t>
            </a:r>
            <a:r>
              <a:rPr kumimoji="0" lang="en-US" sz="2400" b="1" i="0" u="none" strike="noStrike" kern="1200" cap="none" spc="0" normalizeH="0" baseline="0" noProof="0">
                <a:ln>
                  <a:noFill/>
                </a:ln>
                <a:solidFill>
                  <a:srgbClr val="0000CC"/>
                </a:solidFill>
                <a:effectLst/>
                <a:uLnTx/>
                <a:uFillTx/>
                <a:latin typeface="Calibri"/>
                <a:ea typeface="+mn-ea"/>
                <a:cs typeface="+mn-cs"/>
              </a:rPr>
              <a:t> </a:t>
            </a:r>
            <a:r>
              <a:rPr kumimoji="0" lang="en-US" sz="2400" b="1" i="0" u="none" strike="noStrike" kern="1200" cap="none" spc="0" normalizeH="0" baseline="0" noProof="0" err="1">
                <a:ln>
                  <a:noFill/>
                </a:ln>
                <a:solidFill>
                  <a:srgbClr val="0000CC"/>
                </a:solidFill>
                <a:effectLst/>
                <a:uLnTx/>
                <a:uFillTx/>
                <a:latin typeface="Calibri"/>
                <a:ea typeface="+mn-ea"/>
                <a:cs typeface="+mn-cs"/>
              </a:rPr>
              <a:t>phía</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49159" name="Rectangle 7"/>
          <p:cNvSpPr>
            <a:spLocks noChangeArrowheads="1"/>
          </p:cNvSpPr>
          <p:nvPr/>
        </p:nvSpPr>
        <p:spPr bwMode="auto">
          <a:xfrm>
            <a:off x="86452" y="2148746"/>
            <a:ext cx="2533650"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hai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phía</a:t>
            </a:r>
            <a:endPar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endParaRPr>
          </a:p>
        </p:txBody>
      </p:sp>
      <p:sp>
        <p:nvSpPr>
          <p:cNvPr id="49160" name="Rectangle 9"/>
          <p:cNvSpPr>
            <a:spLocks noChangeArrowheads="1"/>
          </p:cNvSpPr>
          <p:nvPr/>
        </p:nvSpPr>
        <p:spPr bwMode="auto">
          <a:xfrm>
            <a:off x="104500" y="2480992"/>
            <a:ext cx="11103429" cy="1200329"/>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1" i="0" u="none" strike="noStrike" kern="1200" cap="none" spc="0" normalizeH="0" baseline="0" noProof="0">
                <a:ln>
                  <a:noFill/>
                </a:ln>
                <a:solidFill>
                  <a:prstClr val="black"/>
                </a:solidFill>
                <a:effectLst/>
                <a:uLnTx/>
                <a:uFillTx/>
                <a:latin typeface="Calibri"/>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lũy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thừa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phức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a:ln>
                  <a:noFill/>
                </a:ln>
                <a:solidFill>
                  <a:srgbClr val="3333CC"/>
                </a:solidFill>
                <a:effectLst/>
                <a:uLnTx/>
                <a:uFillTx/>
                <a:latin typeface="Calibri"/>
                <a:ea typeface="+mn-ea"/>
                <a:cs typeface="Times New Roman" pitchFamily="18" charset="0"/>
              </a:rPr>
              <a:t>		</a:t>
            </a:r>
            <a:endParaRPr kumimoji="0" lang="en-US" sz="2400" b="0" i="0" u="none" strike="noStrike" kern="1200" cap="none" spc="0" normalizeH="0" baseline="0" noProof="0">
              <a:ln>
                <a:noFill/>
              </a:ln>
              <a:solidFill>
                <a:srgbClr val="3333CC"/>
              </a:solidFill>
              <a:effectLst/>
              <a:uLnTx/>
              <a:uFillTx/>
              <a:latin typeface="Calibri"/>
              <a:ea typeface="+mn-ea"/>
              <a:cs typeface="+mn-cs"/>
            </a:endParaRPr>
          </a:p>
        </p:txBody>
      </p:sp>
      <p:graphicFrame>
        <p:nvGraphicFramePr>
          <p:cNvPr id="49154" name="Object 8"/>
          <p:cNvGraphicFramePr>
            <a:graphicFrameLocks noChangeAspect="1"/>
          </p:cNvGraphicFramePr>
          <p:nvPr/>
        </p:nvGraphicFramePr>
        <p:xfrm>
          <a:off x="4230688" y="2904991"/>
          <a:ext cx="2627312" cy="1116076"/>
        </p:xfrm>
        <a:graphic>
          <a:graphicData uri="http://schemas.openxmlformats.org/presentationml/2006/ole">
            <mc:AlternateContent xmlns:mc="http://schemas.openxmlformats.org/markup-compatibility/2006">
              <mc:Choice xmlns:v="urn:schemas-microsoft-com:vml" Requires="v">
                <p:oleObj spid="_x0000_s112641" name="Equation" r:id="rId4" imgW="1143000" imgH="431800" progId="Equation.DSMT4">
                  <p:embed/>
                </p:oleObj>
              </mc:Choice>
              <mc:Fallback>
                <p:oleObj name="Equation" r:id="rId4" imgW="1143000" imgH="431800" progId="Equation.DSMT4">
                  <p:embed/>
                  <p:pic>
                    <p:nvPicPr>
                      <p:cNvPr id="4915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688" y="2904991"/>
                        <a:ext cx="2627312" cy="1116076"/>
                      </a:xfrm>
                      <a:prstGeom prst="rect">
                        <a:avLst/>
                      </a:prstGeom>
                      <a:noFill/>
                    </p:spPr>
                  </p:pic>
                </p:oleObj>
              </mc:Fallback>
            </mc:AlternateContent>
          </a:graphicData>
        </a:graphic>
      </p:graphicFrame>
      <p:sp>
        <p:nvSpPr>
          <p:cNvPr id="49161" name="Rectangle 10"/>
          <p:cNvSpPr>
            <a:spLocks noChangeArrowheads="1"/>
          </p:cNvSpPr>
          <p:nvPr/>
        </p:nvSpPr>
        <p:spPr bwMode="auto">
          <a:xfrm>
            <a:off x="2803526" y="3773488"/>
            <a:ext cx="212725" cy="2286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9162" name="Rectangle 11"/>
          <p:cNvSpPr>
            <a:spLocks noChangeArrowheads="1"/>
          </p:cNvSpPr>
          <p:nvPr/>
        </p:nvSpPr>
        <p:spPr bwMode="auto">
          <a:xfrm>
            <a:off x="86452" y="3971115"/>
            <a:ext cx="8691562"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49163" name="Rectangle 12"/>
          <p:cNvSpPr>
            <a:spLocks noChangeArrowheads="1"/>
          </p:cNvSpPr>
          <p:nvPr/>
        </p:nvSpPr>
        <p:spPr bwMode="auto">
          <a:xfrm>
            <a:off x="86452" y="4545097"/>
            <a:ext cx="2478088"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49164" name="Rectangle 14"/>
          <p:cNvSpPr>
            <a:spLocks noChangeArrowheads="1"/>
          </p:cNvSpPr>
          <p:nvPr/>
        </p:nvSpPr>
        <p:spPr bwMode="auto">
          <a:xfrm>
            <a:off x="1524001" y="314908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9155" name="Object 13"/>
          <p:cNvGraphicFramePr>
            <a:graphicFrameLocks noChangeAspect="1"/>
          </p:cNvGraphicFramePr>
          <p:nvPr/>
        </p:nvGraphicFramePr>
        <p:xfrm>
          <a:off x="2937871" y="4590793"/>
          <a:ext cx="2286000" cy="436563"/>
        </p:xfrm>
        <a:graphic>
          <a:graphicData uri="http://schemas.openxmlformats.org/presentationml/2006/ole">
            <mc:AlternateContent xmlns:mc="http://schemas.openxmlformats.org/markup-compatibility/2006">
              <mc:Choice xmlns:v="urn:schemas-microsoft-com:vml" Requires="v">
                <p:oleObj spid="_x0000_s112642" name="Equation" r:id="rId6" imgW="1002865" imgH="190417" progId="Equation.DSMT4">
                  <p:embed/>
                </p:oleObj>
              </mc:Choice>
              <mc:Fallback>
                <p:oleObj name="Equation" r:id="rId6" imgW="1002865" imgH="190417" progId="Equation.DSMT4">
                  <p:embed/>
                  <p:pic>
                    <p:nvPicPr>
                      <p:cNvPr id="4915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7871" y="4590793"/>
                        <a:ext cx="22860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5" name="Rectangle 16"/>
          <p:cNvSpPr>
            <a:spLocks noChangeArrowheads="1"/>
          </p:cNvSpPr>
          <p:nvPr/>
        </p:nvSpPr>
        <p:spPr bwMode="auto">
          <a:xfrm>
            <a:off x="1524001" y="313003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9156" name="Object 15"/>
          <p:cNvGraphicFramePr>
            <a:graphicFrameLocks noChangeAspect="1"/>
          </p:cNvGraphicFramePr>
          <p:nvPr/>
        </p:nvGraphicFramePr>
        <p:xfrm>
          <a:off x="7746337" y="4522615"/>
          <a:ext cx="2438400" cy="523875"/>
        </p:xfrm>
        <a:graphic>
          <a:graphicData uri="http://schemas.openxmlformats.org/presentationml/2006/ole">
            <mc:AlternateContent xmlns:mc="http://schemas.openxmlformats.org/markup-compatibility/2006">
              <mc:Choice xmlns:v="urn:schemas-microsoft-com:vml" Requires="v">
                <p:oleObj spid="_x0000_s112643" name="Equation" r:id="rId8" imgW="1066800" imgH="228600" progId="Equation.DSMT4">
                  <p:embed/>
                </p:oleObj>
              </mc:Choice>
              <mc:Fallback>
                <p:oleObj name="Equation" r:id="rId8" imgW="1066800" imgH="228600" progId="Equation.DSMT4">
                  <p:embed/>
                  <p:pic>
                    <p:nvPicPr>
                      <p:cNvPr id="49156"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6337" y="4522615"/>
                        <a:ext cx="2438400"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6" name="Rectangle 17"/>
          <p:cNvSpPr>
            <a:spLocks noChangeArrowheads="1"/>
          </p:cNvSpPr>
          <p:nvPr/>
        </p:nvSpPr>
        <p:spPr bwMode="auto">
          <a:xfrm>
            <a:off x="5815012" y="4545293"/>
            <a:ext cx="623888"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hay</a:t>
            </a:r>
          </a:p>
        </p:txBody>
      </p:sp>
      <p:sp>
        <p:nvSpPr>
          <p:cNvPr id="49167" name="Rectangle 18"/>
          <p:cNvSpPr>
            <a:spLocks noChangeArrowheads="1"/>
          </p:cNvSpPr>
          <p:nvPr/>
        </p:nvSpPr>
        <p:spPr bwMode="auto">
          <a:xfrm>
            <a:off x="86452" y="5165962"/>
            <a:ext cx="9684565" cy="1200329"/>
          </a:xfrm>
          <a:prstGeom prst="rect">
            <a:avLst/>
          </a:prstGeom>
          <a:noFill/>
          <a:ln w="12700" cap="sq">
            <a:noFill/>
            <a:miter lim="800000"/>
            <a:headEnd type="none" w="sm" len="sm"/>
            <a:tailEnd type="none" w="sm" len="sm"/>
          </a:ln>
        </p:spPr>
        <p:txBody>
          <a:bodyPr wrap="square" anchor="ctr">
            <a:spAutoFit/>
          </a:bodyPr>
          <a:lstStyle/>
          <a:p>
            <a:pPr marL="0" marR="0" lvl="0" indent="45085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gốc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ảnh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45085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tắt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p>
        </p:txBody>
      </p:sp>
      <p:sp>
        <p:nvSpPr>
          <p:cNvPr id="49168" name="Rectangle 19"/>
          <p:cNvSpPr>
            <a:spLocks noChangeArrowheads="1"/>
          </p:cNvSpPr>
          <p:nvPr/>
        </p:nvSpPr>
        <p:spPr bwMode="auto">
          <a:xfrm>
            <a:off x="2209800" y="1"/>
            <a:ext cx="8458200" cy="1006475"/>
          </a:xfrm>
          <a:prstGeom prst="rect">
            <a:avLst/>
          </a:prstGeom>
          <a:noFill/>
          <a:ln w="12700" cap="sq">
            <a:noFill/>
            <a:miter lim="800000"/>
            <a:headEnd type="none" w="sm" len="sm"/>
            <a:tailEnd type="none" w="sm" len="sm"/>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FF0000"/>
                </a:solidFill>
                <a:effectLst/>
                <a:uLnTx/>
                <a:uFillTx/>
                <a:latin typeface="Calibri"/>
                <a:ea typeface="+mn-ea"/>
                <a:cs typeface="+mn-cs"/>
              </a:rPr>
              <a:t>CHƯƠNG 2:  BIỂU DIỄN TÍN HIỆU VÀ HỆ THỐNG RỜI RẠC TRÊN MIỀN Z</a:t>
            </a:r>
          </a:p>
        </p:txBody>
      </p:sp>
    </p:spTree>
    <p:extLst>
      <p:ext uri="{BB962C8B-B14F-4D97-AF65-F5344CB8AC3E}">
        <p14:creationId xmlns:p14="http://schemas.microsoft.com/office/powerpoint/2010/main" val="2823225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1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91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1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1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1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p:bldP spid="49158" grpId="0"/>
      <p:bldP spid="49159" grpId="0"/>
      <p:bldP spid="49160" grpId="0"/>
      <p:bldP spid="49162" grpId="0"/>
      <p:bldP spid="49163" grpId="0"/>
      <p:bldP spid="49166" grpId="0"/>
      <p:bldP spid="49167" grpId="0"/>
      <p:bldP spid="4916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1" name="Rectangle 5"/>
          <p:cNvSpPr>
            <a:spLocks noChangeArrowheads="1"/>
          </p:cNvSpPr>
          <p:nvPr/>
        </p:nvSpPr>
        <p:spPr bwMode="auto">
          <a:xfrm>
            <a:off x="109121" y="252550"/>
            <a:ext cx="2800767"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một</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phía</a:t>
            </a:r>
            <a:endPar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endParaRPr>
          </a:p>
        </p:txBody>
      </p:sp>
      <p:sp>
        <p:nvSpPr>
          <p:cNvPr id="52232" name="Rectangle 6"/>
          <p:cNvSpPr>
            <a:spLocks noChangeArrowheads="1"/>
          </p:cNvSpPr>
          <p:nvPr/>
        </p:nvSpPr>
        <p:spPr bwMode="auto">
          <a:xfrm>
            <a:off x="122433" y="1006262"/>
            <a:ext cx="11203063" cy="1200329"/>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nghĩa</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lũy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thừa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phức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	</a:t>
            </a:r>
            <a:r>
              <a:rPr kumimoji="0" lang="en-US" sz="2400" b="0" i="0" u="none" strike="noStrike" kern="1200" cap="none" spc="0" normalizeH="0" baseline="0" noProof="0">
                <a:ln>
                  <a:noFill/>
                </a:ln>
                <a:solidFill>
                  <a:srgbClr val="3333CC"/>
                </a:solidFill>
                <a:effectLst/>
                <a:uLnTx/>
                <a:uFillTx/>
                <a:latin typeface="Calibri"/>
                <a:ea typeface="+mn-ea"/>
                <a:cs typeface="Times New Roman" pitchFamily="18" charset="0"/>
              </a:rPr>
              <a:t>	</a:t>
            </a:r>
            <a:endParaRPr kumimoji="0" lang="en-US" sz="2400" b="0" i="0" u="none" strike="noStrike" kern="1200" cap="none" spc="0" normalizeH="0" baseline="0" noProof="0">
              <a:ln>
                <a:noFill/>
              </a:ln>
              <a:solidFill>
                <a:srgbClr val="3333CC"/>
              </a:solidFill>
              <a:effectLst/>
              <a:uLnTx/>
              <a:uFillTx/>
              <a:latin typeface="Calibri"/>
              <a:ea typeface="+mn-ea"/>
              <a:cs typeface="+mn-cs"/>
            </a:endParaRPr>
          </a:p>
        </p:txBody>
      </p:sp>
      <p:sp>
        <p:nvSpPr>
          <p:cNvPr id="52233" name="Rectangle 8"/>
          <p:cNvSpPr>
            <a:spLocks noChangeArrowheads="1"/>
          </p:cNvSpPr>
          <p:nvPr/>
        </p:nvSpPr>
        <p:spPr bwMode="auto">
          <a:xfrm>
            <a:off x="2803526" y="3998913"/>
            <a:ext cx="212725" cy="2286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 </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234" name="Rectangle 9"/>
          <p:cNvSpPr>
            <a:spLocks noChangeArrowheads="1"/>
          </p:cNvSpPr>
          <p:nvPr/>
        </p:nvSpPr>
        <p:spPr bwMode="auto">
          <a:xfrm>
            <a:off x="122433" y="3284501"/>
            <a:ext cx="8793162"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a:t>
            </a:r>
            <a:r>
              <a:rPr kumimoji="0" lang="en-US" sz="2400" b="0" i="0"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52235" name="Rectangle 10"/>
          <p:cNvSpPr>
            <a:spLocks noChangeArrowheads="1"/>
          </p:cNvSpPr>
          <p:nvPr/>
        </p:nvSpPr>
        <p:spPr bwMode="auto">
          <a:xfrm>
            <a:off x="109121" y="4058113"/>
            <a:ext cx="2478088"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52236" name="Rectangle 15"/>
          <p:cNvSpPr>
            <a:spLocks noChangeArrowheads="1"/>
          </p:cNvSpPr>
          <p:nvPr/>
        </p:nvSpPr>
        <p:spPr bwMode="auto">
          <a:xfrm>
            <a:off x="5826986" y="4074812"/>
            <a:ext cx="623888"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hay</a:t>
            </a:r>
          </a:p>
        </p:txBody>
      </p:sp>
      <p:sp>
        <p:nvSpPr>
          <p:cNvPr id="52237" name="Rectangle 16"/>
          <p:cNvSpPr>
            <a:spLocks noChangeArrowheads="1"/>
          </p:cNvSpPr>
          <p:nvPr/>
        </p:nvSpPr>
        <p:spPr bwMode="auto">
          <a:xfrm>
            <a:off x="109121" y="4726636"/>
            <a:ext cx="8602035" cy="1200329"/>
          </a:xfrm>
          <a:prstGeom prst="rect">
            <a:avLst/>
          </a:prstGeom>
          <a:noFill/>
          <a:ln w="12700" cap="sq">
            <a:noFill/>
            <a:miter lim="800000"/>
            <a:headEnd type="none" w="sm" len="sm"/>
            <a:tailEnd type="none" w="sm" len="sm"/>
          </a:ln>
        </p:spPr>
        <p:txBody>
          <a:bodyPr wrap="none" anchor="ctr">
            <a:spAutoFit/>
          </a:bodyPr>
          <a:lstStyle/>
          <a:p>
            <a:pPr marL="0" marR="0" lvl="0" indent="45085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gốc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còn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a:t>
            </a:r>
            <a:r>
              <a:rPr kumimoji="0" lang="en-US" sz="2400" b="0" i="1" u="none" strike="noStrike" kern="1200" cap="none" spc="0" normalizeH="0" baseline="30000" noProof="0">
                <a:ln>
                  <a:noFill/>
                </a:ln>
                <a:solidFill>
                  <a:prstClr val="black"/>
                </a:solidFill>
                <a:effectLst/>
                <a:uLnTx/>
                <a:uFillTx/>
                <a:latin typeface="Times New Roman" pitchFamily="18" charset="0"/>
                <a:ea typeface="+mn-ea"/>
                <a:cs typeface="Times New Roman" pitchFamily="18" charset="0"/>
              </a:rPr>
              <a:t>1</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ảnh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0" marR="0" lvl="0" indent="450850" algn="l" defTabSz="914400" rtl="0" eaLnBrk="1" fontAlgn="auto" latinLnBrk="0" hangingPunct="1">
              <a:lnSpc>
                <a:spcPct val="150000"/>
              </a:lnSpc>
              <a:spcBef>
                <a:spcPts val="0"/>
              </a:spcBef>
              <a:spcAft>
                <a:spcPts val="0"/>
              </a:spcAft>
              <a:buClrTx/>
              <a:buSzTx/>
              <a:buFontTx/>
              <a:buNone/>
              <a:tabLst/>
              <a:defRPr/>
            </a:pPr>
            <a:endParaRPr kumimoji="0" lang="en-US" sz="2400" b="0" i="1"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2226" name="Object 17"/>
          <p:cNvGraphicFramePr>
            <a:graphicFrameLocks noChangeAspect="1"/>
          </p:cNvGraphicFramePr>
          <p:nvPr/>
        </p:nvGraphicFramePr>
        <p:xfrm>
          <a:off x="2803526" y="1746162"/>
          <a:ext cx="3647348" cy="1215987"/>
        </p:xfrm>
        <a:graphic>
          <a:graphicData uri="http://schemas.openxmlformats.org/presentationml/2006/ole">
            <mc:AlternateContent xmlns:mc="http://schemas.openxmlformats.org/markup-compatibility/2006">
              <mc:Choice xmlns:v="urn:schemas-microsoft-com:vml" Requires="v">
                <p:oleObj spid="_x0000_s114689" name="Equation" r:id="rId4" imgW="1168400" imgH="431800" progId="Equation.DSMT4">
                  <p:embed/>
                </p:oleObj>
              </mc:Choice>
              <mc:Fallback>
                <p:oleObj name="Equation" r:id="rId4" imgW="1168400" imgH="431800" progId="Equation.DSMT4">
                  <p:embed/>
                  <p:pic>
                    <p:nvPicPr>
                      <p:cNvPr id="52226"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526" y="1746162"/>
                        <a:ext cx="3647348" cy="1215987"/>
                      </a:xfrm>
                      <a:prstGeom prst="rect">
                        <a:avLst/>
                      </a:prstGeom>
                      <a:noFill/>
                    </p:spPr>
                  </p:pic>
                </p:oleObj>
              </mc:Fallback>
            </mc:AlternateContent>
          </a:graphicData>
        </a:graphic>
      </p:graphicFrame>
      <p:sp>
        <p:nvSpPr>
          <p:cNvPr id="52238" name="Rectangle 20"/>
          <p:cNvSpPr>
            <a:spLocks noChangeArrowheads="1"/>
          </p:cNvSpPr>
          <p:nvPr/>
        </p:nvSpPr>
        <p:spPr bwMode="auto">
          <a:xfrm>
            <a:off x="1524001" y="335545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2227" name="Object 19"/>
          <p:cNvGraphicFramePr>
            <a:graphicFrameLocks noChangeAspect="1"/>
          </p:cNvGraphicFramePr>
          <p:nvPr/>
        </p:nvGraphicFramePr>
        <p:xfrm>
          <a:off x="2751910" y="3999375"/>
          <a:ext cx="2514600" cy="515938"/>
        </p:xfrm>
        <a:graphic>
          <a:graphicData uri="http://schemas.openxmlformats.org/presentationml/2006/ole">
            <mc:AlternateContent xmlns:mc="http://schemas.openxmlformats.org/markup-compatibility/2006">
              <mc:Choice xmlns:v="urn:schemas-microsoft-com:vml" Requires="v">
                <p:oleObj spid="_x0000_s114690" name="Equation" r:id="rId6" imgW="1117600" imgH="228600" progId="Equation.DSMT4">
                  <p:embed/>
                </p:oleObj>
              </mc:Choice>
              <mc:Fallback>
                <p:oleObj name="Equation" r:id="rId6" imgW="1117600" imgH="228600" progId="Equation.DSMT4">
                  <p:embed/>
                  <p:pic>
                    <p:nvPicPr>
                      <p:cNvPr id="52227"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910" y="3999375"/>
                        <a:ext cx="2514600"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9" name="Rectangle 22"/>
          <p:cNvSpPr>
            <a:spLocks noChangeArrowheads="1"/>
          </p:cNvSpPr>
          <p:nvPr/>
        </p:nvSpPr>
        <p:spPr bwMode="auto">
          <a:xfrm>
            <a:off x="1524001" y="334117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2228" name="Object 21"/>
          <p:cNvGraphicFramePr>
            <a:graphicFrameLocks noChangeAspect="1"/>
          </p:cNvGraphicFramePr>
          <p:nvPr/>
        </p:nvGraphicFramePr>
        <p:xfrm>
          <a:off x="7248987" y="3947319"/>
          <a:ext cx="2514600" cy="560388"/>
        </p:xfrm>
        <a:graphic>
          <a:graphicData uri="http://schemas.openxmlformats.org/presentationml/2006/ole">
            <mc:AlternateContent xmlns:mc="http://schemas.openxmlformats.org/markup-compatibility/2006">
              <mc:Choice xmlns:v="urn:schemas-microsoft-com:vml" Requires="v">
                <p:oleObj spid="_x0000_s114691" name="Equation" r:id="rId8" imgW="1155700" imgH="254000" progId="Equation.DSMT4">
                  <p:embed/>
                </p:oleObj>
              </mc:Choice>
              <mc:Fallback>
                <p:oleObj name="Equation" r:id="rId8" imgW="1155700" imgH="254000" progId="Equation.DSMT4">
                  <p:embed/>
                  <p:pic>
                    <p:nvPicPr>
                      <p:cNvPr id="52228"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8987" y="3947319"/>
                        <a:ext cx="251460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9294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2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2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2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p:bldP spid="52232" grpId="0"/>
      <p:bldP spid="52234" grpId="0"/>
      <p:bldP spid="52235" grpId="0"/>
      <p:bldP spid="52236" grpId="0"/>
      <p:bldP spid="522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923"/>
            <a:ext cx="9847385" cy="1447801"/>
          </a:xfrm>
          <a:solidFill>
            <a:srgbClr val="92D050"/>
          </a:solidFill>
        </p:spPr>
        <p:txBody>
          <a:bodyPr>
            <a:normAutofit/>
          </a:bodyPr>
          <a:lstStyle/>
          <a:p>
            <a:pPr algn="l"/>
            <a:r>
              <a:rPr lang="en-US">
                <a:solidFill>
                  <a:srgbClr val="FF0000"/>
                </a:solidFill>
              </a:rPr>
              <a:t>CHƯƠNG 1: TÍN HIỆU VÀ HỆ THỐNG VỚI </a:t>
            </a:r>
            <a:br>
              <a:rPr lang="en-US">
                <a:solidFill>
                  <a:srgbClr val="FF0000"/>
                </a:solidFill>
              </a:rPr>
            </a:br>
            <a:r>
              <a:rPr lang="en-US">
                <a:solidFill>
                  <a:srgbClr val="FF0000"/>
                </a:solidFill>
              </a:rPr>
              <a:t>				THỜI GIAN RỜI RẠC</a:t>
            </a:r>
            <a:endParaRPr lang="vi-VN">
              <a:solidFill>
                <a:srgbClr val="FF0000"/>
              </a:solidFill>
            </a:endParaRPr>
          </a:p>
        </p:txBody>
      </p:sp>
      <p:sp>
        <p:nvSpPr>
          <p:cNvPr id="3" name="Content Placeholder 2"/>
          <p:cNvSpPr>
            <a:spLocks noGrp="1"/>
          </p:cNvSpPr>
          <p:nvPr>
            <p:ph idx="1"/>
          </p:nvPr>
        </p:nvSpPr>
        <p:spPr>
          <a:xfrm>
            <a:off x="0" y="1600201"/>
            <a:ext cx="12192000" cy="5257799"/>
          </a:xfrm>
        </p:spPr>
        <p:txBody>
          <a:bodyPr/>
          <a:lstStyle/>
          <a:p>
            <a:pPr>
              <a:buFont typeface="Wingdings" panose="05000000000000000000" pitchFamily="2" charset="2"/>
              <a:buChar char="v"/>
            </a:pPr>
            <a:r>
              <a:rPr lang="en-US" sz="2800">
                <a:solidFill>
                  <a:srgbClr val="3122F6"/>
                </a:solidFill>
              </a:rPr>
              <a:t>NỘI DUNG:</a:t>
            </a:r>
          </a:p>
          <a:p>
            <a:pPr marL="0" indent="0">
              <a:buNone/>
            </a:pPr>
            <a:endParaRPr lang="en-US" sz="2800">
              <a:solidFill>
                <a:srgbClr val="3122F6"/>
              </a:solidFill>
            </a:endParaRPr>
          </a:p>
          <a:p>
            <a:pPr>
              <a:buFont typeface="Wingdings" pitchFamily="2" charset="2"/>
              <a:buChar char="ü"/>
            </a:pPr>
            <a:r>
              <a:rPr lang="en-US" sz="2800"/>
              <a:t> </a:t>
            </a:r>
            <a:r>
              <a:rPr lang="en-US" sz="2800" err="1"/>
              <a:t>Những</a:t>
            </a:r>
            <a:r>
              <a:rPr lang="en-US" sz="2800"/>
              <a:t> </a:t>
            </a:r>
            <a:r>
              <a:rPr lang="en-US" sz="2800" err="1"/>
              <a:t>khái</a:t>
            </a:r>
            <a:r>
              <a:rPr lang="en-US" sz="2800"/>
              <a:t> </a:t>
            </a:r>
            <a:r>
              <a:rPr lang="en-US" sz="2800" err="1"/>
              <a:t>niệm</a:t>
            </a:r>
            <a:r>
              <a:rPr lang="en-US" sz="2800"/>
              <a:t> </a:t>
            </a:r>
            <a:r>
              <a:rPr lang="en-US" sz="2800" err="1"/>
              <a:t>chung</a:t>
            </a:r>
            <a:r>
              <a:rPr lang="en-US" sz="2800"/>
              <a:t> </a:t>
            </a:r>
            <a:r>
              <a:rPr lang="en-US" sz="2800" err="1"/>
              <a:t>về</a:t>
            </a:r>
            <a:r>
              <a:rPr lang="en-US" sz="2800"/>
              <a:t> </a:t>
            </a:r>
            <a:r>
              <a:rPr lang="en-US" sz="2800" err="1"/>
              <a:t>tín</a:t>
            </a:r>
            <a:r>
              <a:rPr lang="en-US" sz="2800"/>
              <a:t> </a:t>
            </a:r>
            <a:r>
              <a:rPr lang="en-US" sz="2800" err="1"/>
              <a:t>hiệu</a:t>
            </a:r>
            <a:r>
              <a:rPr lang="en-US" sz="2800"/>
              <a:t> </a:t>
            </a:r>
            <a:r>
              <a:rPr lang="en-US" sz="2800" err="1"/>
              <a:t>và</a:t>
            </a:r>
            <a:r>
              <a:rPr lang="en-US" sz="2800"/>
              <a:t> </a:t>
            </a:r>
            <a:r>
              <a:rPr lang="en-US" sz="2800" err="1"/>
              <a:t>hệ</a:t>
            </a:r>
            <a:r>
              <a:rPr lang="en-US" sz="2800"/>
              <a:t> </a:t>
            </a:r>
            <a:r>
              <a:rPr lang="en-US" sz="2800" err="1"/>
              <a:t>thống</a:t>
            </a:r>
            <a:r>
              <a:rPr lang="en-US" sz="2800"/>
              <a:t> </a:t>
            </a:r>
            <a:r>
              <a:rPr lang="en-US" sz="2800" err="1"/>
              <a:t>xử</a:t>
            </a:r>
            <a:r>
              <a:rPr lang="en-US" sz="2800"/>
              <a:t> lý </a:t>
            </a:r>
            <a:r>
              <a:rPr lang="en-US" sz="2800" err="1"/>
              <a:t>tín</a:t>
            </a:r>
            <a:r>
              <a:rPr lang="en-US" sz="2800"/>
              <a:t> </a:t>
            </a:r>
            <a:r>
              <a:rPr lang="en-US" sz="2800" err="1"/>
              <a:t>hiệu</a:t>
            </a:r>
            <a:r>
              <a:rPr lang="en-US" sz="2800"/>
              <a:t>.</a:t>
            </a:r>
          </a:p>
          <a:p>
            <a:pPr>
              <a:buFont typeface="Wingdings" pitchFamily="2" charset="2"/>
              <a:buChar char="ü"/>
            </a:pPr>
            <a:r>
              <a:rPr lang="en-US" sz="2800"/>
              <a:t> Các </a:t>
            </a:r>
            <a:r>
              <a:rPr lang="en-US" sz="2800" err="1"/>
              <a:t>tín</a:t>
            </a:r>
            <a:r>
              <a:rPr lang="en-US" sz="2800"/>
              <a:t> </a:t>
            </a:r>
            <a:r>
              <a:rPr lang="en-US" sz="2800" err="1"/>
              <a:t>hiệu</a:t>
            </a:r>
            <a:r>
              <a:rPr lang="en-US" sz="2800"/>
              <a:t> </a:t>
            </a:r>
            <a:r>
              <a:rPr lang="en-US" sz="2800" err="1"/>
              <a:t>với</a:t>
            </a:r>
            <a:r>
              <a:rPr lang="en-US" sz="2800"/>
              <a:t> </a:t>
            </a:r>
            <a:r>
              <a:rPr lang="en-US" sz="2800" err="1"/>
              <a:t>thời</a:t>
            </a:r>
            <a:r>
              <a:rPr lang="en-US" sz="2800"/>
              <a:t> </a:t>
            </a:r>
            <a:r>
              <a:rPr lang="en-US" sz="2800" err="1"/>
              <a:t>gian</a:t>
            </a:r>
            <a:r>
              <a:rPr lang="en-US" sz="2800"/>
              <a:t> </a:t>
            </a:r>
            <a:r>
              <a:rPr lang="en-US" sz="2800" err="1"/>
              <a:t>rời</a:t>
            </a:r>
            <a:r>
              <a:rPr lang="en-US" sz="2800"/>
              <a:t> </a:t>
            </a:r>
            <a:r>
              <a:rPr lang="en-US" sz="2800" err="1"/>
              <a:t>rạc</a:t>
            </a:r>
            <a:r>
              <a:rPr lang="en-US" sz="2800"/>
              <a:t>.</a:t>
            </a:r>
          </a:p>
          <a:p>
            <a:pPr>
              <a:buFont typeface="Wingdings" pitchFamily="2" charset="2"/>
              <a:buChar char="ü"/>
            </a:pPr>
            <a:r>
              <a:rPr lang="en-US" sz="2800"/>
              <a:t>Các </a:t>
            </a:r>
            <a:r>
              <a:rPr lang="en-US" sz="2800" err="1"/>
              <a:t>hệ</a:t>
            </a:r>
            <a:r>
              <a:rPr lang="en-US" sz="2800"/>
              <a:t> </a:t>
            </a:r>
            <a:r>
              <a:rPr lang="en-US" sz="2800" err="1"/>
              <a:t>thống</a:t>
            </a:r>
            <a:r>
              <a:rPr lang="en-US" sz="2800"/>
              <a:t> </a:t>
            </a:r>
            <a:r>
              <a:rPr lang="en-US" sz="2800" err="1"/>
              <a:t>với</a:t>
            </a:r>
            <a:r>
              <a:rPr lang="en-US" sz="2800"/>
              <a:t> </a:t>
            </a:r>
            <a:r>
              <a:rPr lang="en-US" sz="2800" err="1"/>
              <a:t>thời</a:t>
            </a:r>
            <a:r>
              <a:rPr lang="en-US" sz="2800"/>
              <a:t> </a:t>
            </a:r>
            <a:r>
              <a:rPr lang="en-US" sz="2800" err="1"/>
              <a:t>gian</a:t>
            </a:r>
            <a:r>
              <a:rPr lang="en-US" sz="2800"/>
              <a:t> </a:t>
            </a:r>
            <a:r>
              <a:rPr lang="en-US" sz="2800" err="1"/>
              <a:t>rời</a:t>
            </a:r>
            <a:r>
              <a:rPr lang="en-US" sz="2800"/>
              <a:t> </a:t>
            </a:r>
            <a:r>
              <a:rPr lang="en-US" sz="2800" err="1"/>
              <a:t>rạc</a:t>
            </a:r>
            <a:r>
              <a:rPr lang="en-US" sz="2800"/>
              <a:t>.</a:t>
            </a:r>
          </a:p>
          <a:p>
            <a:pPr>
              <a:buFont typeface="Wingdings" pitchFamily="2" charset="2"/>
              <a:buChar char="ü"/>
            </a:pPr>
            <a:r>
              <a:rPr lang="en-US" sz="2800"/>
              <a:t>Các </a:t>
            </a:r>
            <a:r>
              <a:rPr lang="en-US" sz="2800" err="1"/>
              <a:t>hệ</a:t>
            </a:r>
            <a:r>
              <a:rPr lang="en-US" sz="2800"/>
              <a:t> </a:t>
            </a:r>
            <a:r>
              <a:rPr lang="en-US" sz="2800" err="1"/>
              <a:t>thống</a:t>
            </a:r>
            <a:r>
              <a:rPr lang="en-US" sz="2800"/>
              <a:t> </a:t>
            </a:r>
            <a:r>
              <a:rPr lang="en-US" sz="2800" err="1"/>
              <a:t>tuyến</a:t>
            </a:r>
            <a:r>
              <a:rPr lang="en-US" sz="2800"/>
              <a:t> tính </a:t>
            </a:r>
            <a:r>
              <a:rPr lang="en-US" sz="2800" err="1"/>
              <a:t>bất</a:t>
            </a:r>
            <a:r>
              <a:rPr lang="en-US" sz="2800"/>
              <a:t> </a:t>
            </a:r>
            <a:r>
              <a:rPr lang="en-US" sz="2800" err="1"/>
              <a:t>biến</a:t>
            </a:r>
            <a:r>
              <a:rPr lang="en-US" sz="2800"/>
              <a:t> </a:t>
            </a:r>
            <a:r>
              <a:rPr lang="en-US" sz="2800" err="1"/>
              <a:t>với</a:t>
            </a:r>
            <a:r>
              <a:rPr lang="en-US" sz="2800"/>
              <a:t> </a:t>
            </a:r>
            <a:r>
              <a:rPr lang="en-US" sz="2800" err="1"/>
              <a:t>thời</a:t>
            </a:r>
            <a:r>
              <a:rPr lang="en-US" sz="2800"/>
              <a:t> </a:t>
            </a:r>
            <a:r>
              <a:rPr lang="en-US" sz="2800" err="1"/>
              <a:t>gian</a:t>
            </a:r>
            <a:r>
              <a:rPr lang="en-US" sz="2800"/>
              <a:t> </a:t>
            </a:r>
            <a:r>
              <a:rPr lang="en-US" sz="2800" err="1"/>
              <a:t>rời</a:t>
            </a:r>
            <a:r>
              <a:rPr lang="en-US" sz="2800"/>
              <a:t> </a:t>
            </a:r>
            <a:r>
              <a:rPr lang="en-US" sz="2800" err="1"/>
              <a:t>rạc</a:t>
            </a:r>
            <a:r>
              <a:rPr lang="en-US" sz="2800"/>
              <a:t>.</a:t>
            </a:r>
          </a:p>
          <a:p>
            <a:pPr>
              <a:buFont typeface="Wingdings" pitchFamily="2" charset="2"/>
              <a:buChar char="ü"/>
            </a:pPr>
            <a:r>
              <a:rPr lang="en-US" sz="2800"/>
              <a:t> Các </a:t>
            </a:r>
            <a:r>
              <a:rPr lang="en-US" sz="2800" err="1"/>
              <a:t>hệ</a:t>
            </a:r>
            <a:r>
              <a:rPr lang="en-US" sz="2800"/>
              <a:t> </a:t>
            </a:r>
            <a:r>
              <a:rPr lang="en-US" sz="2800" err="1"/>
              <a:t>thống</a:t>
            </a:r>
            <a:r>
              <a:rPr lang="en-US" sz="2800"/>
              <a:t> </a:t>
            </a:r>
            <a:r>
              <a:rPr lang="en-US" sz="2800" err="1"/>
              <a:t>với</a:t>
            </a:r>
            <a:r>
              <a:rPr lang="en-US" sz="2800"/>
              <a:t> </a:t>
            </a:r>
            <a:r>
              <a:rPr lang="en-US" sz="2800" err="1"/>
              <a:t>thời</a:t>
            </a:r>
            <a:r>
              <a:rPr lang="en-US" sz="2800"/>
              <a:t> </a:t>
            </a:r>
            <a:r>
              <a:rPr lang="en-US" sz="2800" err="1"/>
              <a:t>gian</a:t>
            </a:r>
            <a:r>
              <a:rPr lang="en-US" sz="2800"/>
              <a:t> </a:t>
            </a:r>
            <a:r>
              <a:rPr lang="en-US" sz="2800" err="1"/>
              <a:t>rời</a:t>
            </a:r>
            <a:r>
              <a:rPr lang="en-US" sz="2800"/>
              <a:t> </a:t>
            </a:r>
            <a:r>
              <a:rPr lang="en-US" sz="2800" err="1"/>
              <a:t>rạc</a:t>
            </a:r>
            <a:r>
              <a:rPr lang="en-US" sz="2800"/>
              <a:t> </a:t>
            </a:r>
            <a:r>
              <a:rPr lang="en-US" sz="2800" err="1"/>
              <a:t>được</a:t>
            </a:r>
            <a:r>
              <a:rPr lang="en-US" sz="2800"/>
              <a:t> </a:t>
            </a:r>
            <a:r>
              <a:rPr lang="en-US" sz="2800" err="1"/>
              <a:t>mô</a:t>
            </a:r>
            <a:r>
              <a:rPr lang="en-US" sz="2800"/>
              <a:t> </a:t>
            </a:r>
            <a:r>
              <a:rPr lang="en-US" sz="2800" err="1"/>
              <a:t>tả</a:t>
            </a:r>
            <a:r>
              <a:rPr lang="en-US" sz="2800"/>
              <a:t> </a:t>
            </a:r>
            <a:r>
              <a:rPr lang="en-US" sz="2800" err="1"/>
              <a:t>bằng</a:t>
            </a:r>
            <a:r>
              <a:rPr lang="en-US" sz="2800"/>
              <a:t> </a:t>
            </a:r>
            <a:r>
              <a:rPr lang="en-US" sz="2800" err="1"/>
              <a:t>phương</a:t>
            </a:r>
            <a:r>
              <a:rPr lang="en-US" sz="2800"/>
              <a:t> </a:t>
            </a:r>
            <a:r>
              <a:rPr lang="en-US" sz="2800" err="1"/>
              <a:t>trình</a:t>
            </a:r>
            <a:r>
              <a:rPr lang="en-US" sz="2800"/>
              <a:t> </a:t>
            </a:r>
            <a:r>
              <a:rPr lang="en-US" sz="2800" err="1"/>
              <a:t>sai</a:t>
            </a:r>
            <a:r>
              <a:rPr lang="en-US" sz="2800"/>
              <a:t> </a:t>
            </a:r>
            <a:r>
              <a:rPr lang="en-US" sz="2800" err="1"/>
              <a:t>phân</a:t>
            </a:r>
            <a:r>
              <a:rPr lang="en-US" sz="2800"/>
              <a:t> </a:t>
            </a:r>
            <a:r>
              <a:rPr lang="en-US" sz="2800" err="1"/>
              <a:t>tuyến</a:t>
            </a:r>
            <a:r>
              <a:rPr lang="en-US" sz="2800"/>
              <a:t> tính </a:t>
            </a:r>
            <a:r>
              <a:rPr lang="en-US" sz="2800" err="1"/>
              <a:t>hệ</a:t>
            </a:r>
            <a:r>
              <a:rPr lang="en-US" sz="2800"/>
              <a:t> </a:t>
            </a:r>
            <a:r>
              <a:rPr lang="en-US" sz="2800" err="1"/>
              <a:t>số</a:t>
            </a:r>
            <a:r>
              <a:rPr lang="en-US" sz="2800"/>
              <a:t> </a:t>
            </a:r>
            <a:r>
              <a:rPr lang="en-US" sz="2800" err="1"/>
              <a:t>hằng</a:t>
            </a:r>
            <a:r>
              <a:rPr lang="en-US" sz="2800"/>
              <a:t>.</a:t>
            </a:r>
          </a:p>
          <a:p>
            <a:pPr>
              <a:buNone/>
            </a:pPr>
            <a:r>
              <a:rPr lang="en-US"/>
              <a:t>		</a:t>
            </a:r>
          </a:p>
        </p:txBody>
      </p:sp>
    </p:spTree>
    <p:extLst>
      <p:ext uri="{BB962C8B-B14F-4D97-AF65-F5344CB8AC3E}">
        <p14:creationId xmlns:p14="http://schemas.microsoft.com/office/powerpoint/2010/main" val="38215420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5"/>
          <p:cNvSpPr>
            <a:spLocks noChangeArrowheads="1"/>
          </p:cNvSpPr>
          <p:nvPr/>
        </p:nvSpPr>
        <p:spPr bwMode="auto">
          <a:xfrm>
            <a:off x="280852" y="200297"/>
            <a:ext cx="5029200"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So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sánh</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hai</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phía</a:t>
            </a:r>
            <a:endPar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endParaRPr>
          </a:p>
        </p:txBody>
      </p:sp>
      <p:sp>
        <p:nvSpPr>
          <p:cNvPr id="160773" name="Rectangle 6"/>
          <p:cNvSpPr>
            <a:spLocks noChangeArrowheads="1"/>
          </p:cNvSpPr>
          <p:nvPr/>
        </p:nvSpPr>
        <p:spPr bwMode="auto">
          <a:xfrm>
            <a:off x="280852" y="1414981"/>
            <a:ext cx="10691948" cy="2308324"/>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tổng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chỉ</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chạy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từ</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biểu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diễn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x(n)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độc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lập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âm</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phái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nhau</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Đối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một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duy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nhất</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4133050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7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p:bldP spid="16077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4"/>
          <p:cNvSpPr>
            <a:spLocks noChangeArrowheads="1"/>
          </p:cNvSpPr>
          <p:nvPr/>
        </p:nvSpPr>
        <p:spPr bwMode="auto">
          <a:xfrm>
            <a:off x="126275" y="86264"/>
            <a:ext cx="3951723"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2.2.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Sự</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tồn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tại</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của</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biến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đổi</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Z</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56326" name="Rectangle 5"/>
          <p:cNvSpPr>
            <a:spLocks noChangeArrowheads="1"/>
          </p:cNvSpPr>
          <p:nvPr/>
        </p:nvSpPr>
        <p:spPr bwMode="auto">
          <a:xfrm>
            <a:off x="262223" y="656929"/>
            <a:ext cx="3679825"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Miền</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hội</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tụ</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của</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biến</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đổi</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1"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p>
        </p:txBody>
      </p:sp>
      <p:sp>
        <p:nvSpPr>
          <p:cNvPr id="56327" name="Rectangle 6"/>
          <p:cNvSpPr>
            <a:spLocks noChangeArrowheads="1"/>
          </p:cNvSpPr>
          <p:nvPr/>
        </p:nvSpPr>
        <p:spPr bwMode="auto">
          <a:xfrm>
            <a:off x="262222" y="1339990"/>
            <a:ext cx="11929777" cy="1052596"/>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Tập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hợp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trị</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phức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tại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gọi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Z. </a:t>
            </a:r>
          </a:p>
        </p:txBody>
      </p:sp>
      <p:sp>
        <p:nvSpPr>
          <p:cNvPr id="56328" name="Rectangle 7"/>
          <p:cNvSpPr>
            <a:spLocks noChangeArrowheads="1"/>
          </p:cNvSpPr>
          <p:nvPr/>
        </p:nvSpPr>
        <p:spPr bwMode="auto">
          <a:xfrm>
            <a:off x="262222" y="2627545"/>
            <a:ext cx="8050602" cy="461665"/>
          </a:xfrm>
          <a:prstGeom prst="rect">
            <a:avLst/>
          </a:prstGeom>
          <a:noFill/>
          <a:ln w="12700" cap="sq">
            <a:noFill/>
            <a:miter lim="800000"/>
            <a:headEnd type="none" w="sm" len="sm"/>
            <a:tailEnd type="none" w="sm" len="sm"/>
          </a:ln>
        </p:spPr>
        <p:txBody>
          <a:bodyPr wrap="none" anchor="ctr">
            <a:spAutoFit/>
          </a:bodyPr>
          <a:lstStyle/>
          <a:p>
            <a:pPr marL="0" marR="0" lvl="0" indent="0" algn="just"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hiệu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RC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hoặc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RC</a:t>
            </a:r>
          </a:p>
        </p:txBody>
      </p:sp>
      <p:sp>
        <p:nvSpPr>
          <p:cNvPr id="56329" name="Rectangle 8"/>
          <p:cNvSpPr>
            <a:spLocks noChangeArrowheads="1"/>
          </p:cNvSpPr>
          <p:nvPr/>
        </p:nvSpPr>
        <p:spPr bwMode="auto">
          <a:xfrm>
            <a:off x="262222" y="3378349"/>
            <a:ext cx="8153400" cy="1052596"/>
          </a:xfrm>
          <a:prstGeom prst="rect">
            <a:avLst/>
          </a:prstGeom>
          <a:noFill/>
          <a:ln w="12700" cap="sq">
            <a:noFill/>
            <a:miter lim="800000"/>
            <a:headEnd type="none" w="sm" len="sm"/>
            <a:tailEnd type="none" w="sm" len="sm"/>
          </a:ln>
        </p:spPr>
        <p:txBody>
          <a:bodyPr anchor="ctr">
            <a:spAutoFit/>
          </a:bodyPr>
          <a:lstStyle/>
          <a:p>
            <a:pPr marL="0" marR="0" lvl="0" indent="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Xét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hợp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không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quả</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vô</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khoảng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hai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phía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sym typeface="Symbol" pitchFamily="18" charset="2"/>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x(n)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itchFamily="18" charset="2"/>
              </a:rPr>
              <a:t> </a:t>
            </a:r>
          </a:p>
        </p:txBody>
      </p:sp>
      <p:sp>
        <p:nvSpPr>
          <p:cNvPr id="56330" name="Rectangle 10"/>
          <p:cNvSpPr>
            <a:spLocks noChangeArrowheads="1"/>
          </p:cNvSpPr>
          <p:nvPr/>
        </p:nvSpPr>
        <p:spPr bwMode="auto">
          <a:xfrm>
            <a:off x="1524001" y="30300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6322" name="Object 9"/>
          <p:cNvGraphicFramePr>
            <a:graphicFrameLocks noChangeAspect="1"/>
          </p:cNvGraphicFramePr>
          <p:nvPr/>
        </p:nvGraphicFramePr>
        <p:xfrm>
          <a:off x="3005422" y="4556638"/>
          <a:ext cx="2667000" cy="992188"/>
        </p:xfrm>
        <a:graphic>
          <a:graphicData uri="http://schemas.openxmlformats.org/presentationml/2006/ole">
            <mc:AlternateContent xmlns:mc="http://schemas.openxmlformats.org/markup-compatibility/2006">
              <mc:Choice xmlns:v="urn:schemas-microsoft-com:vml" Requires="v">
                <p:oleObj spid="_x0000_s118785" name="Equation" r:id="rId4" imgW="1155700" imgH="431800" progId="Equation.DSMT4">
                  <p:embed/>
                </p:oleObj>
              </mc:Choice>
              <mc:Fallback>
                <p:oleObj name="Equation" r:id="rId4" imgW="1155700" imgH="431800" progId="Equation.DSMT4">
                  <p:embed/>
                  <p:pic>
                    <p:nvPicPr>
                      <p:cNvPr id="56322"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422" y="4556638"/>
                        <a:ext cx="26670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31" name="Rectangle 11"/>
          <p:cNvSpPr>
            <a:spLocks noChangeArrowheads="1"/>
          </p:cNvSpPr>
          <p:nvPr/>
        </p:nvSpPr>
        <p:spPr bwMode="auto">
          <a:xfrm>
            <a:off x="262221" y="5741880"/>
            <a:ext cx="10384007" cy="572464"/>
          </a:xfrm>
          <a:prstGeom prst="rect">
            <a:avLst/>
          </a:prstGeom>
          <a:noFill/>
          <a:ln w="12700" cap="sq">
            <a:noFill/>
            <a:miter lim="800000"/>
            <a:headEnd type="none" w="sm" len="sm"/>
            <a:tailEnd type="none" w="sm" len="sm"/>
          </a:ln>
        </p:spPr>
        <p:txBody>
          <a:bodyPr wrap="square" anchor="ctr">
            <a:spAutoFit/>
          </a:bodyPr>
          <a:lstStyle/>
          <a:p>
            <a:pPr marL="0" marR="0" lvl="0" indent="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trên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cần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tiêu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chuẩn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Cauchy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551169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p:bldP spid="56327" grpId="0"/>
      <p:bldP spid="56328" grpId="0"/>
      <p:bldP spid="56329" grpId="0"/>
      <p:bldP spid="5633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4" name="Rectangle 7"/>
          <p:cNvSpPr>
            <a:spLocks noChangeArrowheads="1"/>
          </p:cNvSpPr>
          <p:nvPr/>
        </p:nvSpPr>
        <p:spPr bwMode="auto">
          <a:xfrm>
            <a:off x="198121" y="292100"/>
            <a:ext cx="6475413"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Tiêu</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chuẩn</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hội</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FF0000"/>
                </a:solidFill>
                <a:effectLst/>
                <a:uLnTx/>
                <a:uFillTx/>
                <a:latin typeface="Times New Roman" pitchFamily="18" charset="0"/>
                <a:ea typeface="+mn-ea"/>
                <a:cs typeface="Times New Roman" pitchFamily="18" charset="0"/>
              </a:rPr>
              <a:t>tụ</a:t>
            </a:r>
            <a:r>
              <a:rPr kumimoji="0" lang="en-US" sz="2400" b="1" i="0" u="none" strike="noStrike" kern="1200" cap="none" spc="0" normalizeH="0" baseline="0" noProof="0">
                <a:ln>
                  <a:noFill/>
                </a:ln>
                <a:solidFill>
                  <a:srgbClr val="FF0000"/>
                </a:solidFill>
                <a:effectLst/>
                <a:uLnTx/>
                <a:uFillTx/>
                <a:latin typeface="Times New Roman" pitchFamily="18" charset="0"/>
                <a:ea typeface="+mn-ea"/>
                <a:cs typeface="Times New Roman" pitchFamily="18" charset="0"/>
              </a:rPr>
              <a:t> Cauchy </a:t>
            </a:r>
            <a:r>
              <a:rPr kumimoji="0" lang="en-US" sz="2400" b="1"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Xét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vô</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57346" name="Object 8"/>
          <p:cNvGraphicFramePr>
            <a:graphicFrameLocks noChangeAspect="1"/>
          </p:cNvGraphicFramePr>
          <p:nvPr/>
        </p:nvGraphicFramePr>
        <p:xfrm>
          <a:off x="6524897" y="-78377"/>
          <a:ext cx="1143000" cy="1008063"/>
        </p:xfrm>
        <a:graphic>
          <a:graphicData uri="http://schemas.openxmlformats.org/presentationml/2006/ole">
            <mc:AlternateContent xmlns:mc="http://schemas.openxmlformats.org/markup-compatibility/2006">
              <mc:Choice xmlns:v="urn:schemas-microsoft-com:vml" Requires="v">
                <p:oleObj spid="_x0000_s120833" name="Equation" r:id="rId4" imgW="495300" imgH="431800" progId="Equation.DSMT4">
                  <p:embed/>
                </p:oleObj>
              </mc:Choice>
              <mc:Fallback>
                <p:oleObj name="Equation" r:id="rId4" imgW="495300" imgH="431800" progId="Equation.DSMT4">
                  <p:embed/>
                  <p:pic>
                    <p:nvPicPr>
                      <p:cNvPr id="5734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897" y="-78377"/>
                        <a:ext cx="1143000"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a:grpSpLocks/>
          </p:cNvGrpSpPr>
          <p:nvPr/>
        </p:nvGrpSpPr>
        <p:grpSpPr bwMode="auto">
          <a:xfrm>
            <a:off x="0" y="1041399"/>
            <a:ext cx="8535988" cy="1582738"/>
            <a:chOff x="-960" y="1280"/>
            <a:chExt cx="5377" cy="997"/>
          </a:xfrm>
        </p:grpSpPr>
        <p:sp>
          <p:nvSpPr>
            <p:cNvPr id="57360" name="Rectangle 9"/>
            <p:cNvSpPr>
              <a:spLocks noChangeArrowheads="1"/>
            </p:cNvSpPr>
            <p:nvPr/>
          </p:nvSpPr>
          <p:spPr bwMode="auto">
            <a:xfrm>
              <a:off x="240" y="2044"/>
              <a:ext cx="116" cy="233"/>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7350" name="Object 10"/>
            <p:cNvGraphicFramePr>
              <a:graphicFrameLocks noChangeAspect="1"/>
            </p:cNvGraphicFramePr>
            <p:nvPr/>
          </p:nvGraphicFramePr>
          <p:xfrm>
            <a:off x="-350" y="1280"/>
            <a:ext cx="1180" cy="565"/>
          </p:xfrm>
          <a:graphic>
            <a:graphicData uri="http://schemas.openxmlformats.org/presentationml/2006/ole">
              <mc:AlternateContent xmlns:mc="http://schemas.openxmlformats.org/markup-compatibility/2006">
                <mc:Choice xmlns:v="urn:schemas-microsoft-com:vml" Requires="v">
                  <p:oleObj spid="_x0000_s120834" name="Equation" r:id="rId6" imgW="876300" imgH="419100" progId="Equation.DSMT4">
                    <p:embed/>
                  </p:oleObj>
                </mc:Choice>
                <mc:Fallback>
                  <p:oleObj name="Equation" r:id="rId6" imgW="876300" imgH="419100" progId="Equation.DSMT4">
                    <p:embed/>
                    <p:pic>
                      <p:nvPicPr>
                        <p:cNvPr id="5735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 y="1280"/>
                          <a:ext cx="1180" cy="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61" name="Rectangle 13"/>
            <p:cNvSpPr>
              <a:spLocks noChangeArrowheads="1"/>
            </p:cNvSpPr>
            <p:nvPr/>
          </p:nvSpPr>
          <p:spPr bwMode="auto">
            <a:xfrm>
              <a:off x="-960" y="1381"/>
              <a:ext cx="5377" cy="291"/>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thì</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 &lt; 1 ,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l &gt; 1.</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grpSp>
      <p:sp>
        <p:nvSpPr>
          <p:cNvPr id="57356" name="Rectangle 16"/>
          <p:cNvSpPr>
            <a:spLocks noChangeArrowheads="1"/>
          </p:cNvSpPr>
          <p:nvPr/>
        </p:nvSpPr>
        <p:spPr bwMode="auto">
          <a:xfrm>
            <a:off x="198121" y="2129779"/>
            <a:ext cx="10041531"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Sử</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tiêu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chuẩn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Cauchy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theo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cách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57357" name="Rectangle 19"/>
          <p:cNvSpPr>
            <a:spLocks noChangeArrowheads="1"/>
          </p:cNvSpPr>
          <p:nvPr/>
        </p:nvSpPr>
        <p:spPr bwMode="auto">
          <a:xfrm>
            <a:off x="1524001" y="27252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7347" name="Object 18"/>
          <p:cNvGraphicFramePr>
            <a:graphicFrameLocks noChangeAspect="1"/>
          </p:cNvGraphicFramePr>
          <p:nvPr/>
        </p:nvGraphicFramePr>
        <p:xfrm>
          <a:off x="1905000" y="2624137"/>
          <a:ext cx="3208338" cy="971550"/>
        </p:xfrm>
        <a:graphic>
          <a:graphicData uri="http://schemas.openxmlformats.org/presentationml/2006/ole">
            <mc:AlternateContent xmlns:mc="http://schemas.openxmlformats.org/markup-compatibility/2006">
              <mc:Choice xmlns:v="urn:schemas-microsoft-com:vml" Requires="v">
                <p:oleObj spid="_x0000_s120835" name="Equation" r:id="rId8" imgW="1473120" imgH="495000" progId="Equation.DSMT4">
                  <p:embed/>
                </p:oleObj>
              </mc:Choice>
              <mc:Fallback>
                <p:oleObj name="Equation" r:id="rId8" imgW="1473120" imgH="495000" progId="Equation.DSMT4">
                  <p:embed/>
                  <p:pic>
                    <p:nvPicPr>
                      <p:cNvPr id="57347" name="Object 18"/>
                      <p:cNvPicPr>
                        <a:picLocks noChangeAspect="1" noChangeArrowheads="1"/>
                      </p:cNvPicPr>
                      <p:nvPr/>
                    </p:nvPicPr>
                    <p:blipFill>
                      <a:blip r:embed="rId9"/>
                      <a:srcRect/>
                      <a:stretch>
                        <a:fillRect/>
                      </a:stretch>
                    </p:blipFill>
                    <p:spPr bwMode="auto">
                      <a:xfrm>
                        <a:off x="1905000" y="2624137"/>
                        <a:ext cx="3208338" cy="971550"/>
                      </a:xfrm>
                      <a:prstGeom prst="rect">
                        <a:avLst/>
                      </a:prstGeom>
                      <a:noFill/>
                    </p:spPr>
                  </p:pic>
                </p:oleObj>
              </mc:Fallback>
            </mc:AlternateContent>
          </a:graphicData>
        </a:graphic>
      </p:graphicFrame>
      <p:sp>
        <p:nvSpPr>
          <p:cNvPr id="57358" name="Rectangle 21"/>
          <p:cNvSpPr>
            <a:spLocks noChangeArrowheads="1"/>
          </p:cNvSpPr>
          <p:nvPr/>
        </p:nvSpPr>
        <p:spPr bwMode="auto">
          <a:xfrm>
            <a:off x="1524001" y="27252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7348" name="Object 20"/>
          <p:cNvGraphicFramePr>
            <a:graphicFrameLocks noChangeAspect="1"/>
          </p:cNvGraphicFramePr>
          <p:nvPr/>
        </p:nvGraphicFramePr>
        <p:xfrm>
          <a:off x="2173288" y="4675678"/>
          <a:ext cx="3371850" cy="1155700"/>
        </p:xfrm>
        <a:graphic>
          <a:graphicData uri="http://schemas.openxmlformats.org/presentationml/2006/ole">
            <mc:AlternateContent xmlns:mc="http://schemas.openxmlformats.org/markup-compatibility/2006">
              <mc:Choice xmlns:v="urn:schemas-microsoft-com:vml" Requires="v">
                <p:oleObj spid="_x0000_s120836" name="Equation" r:id="rId10" imgW="1434960" imgH="495000" progId="Equation.DSMT4">
                  <p:embed/>
                </p:oleObj>
              </mc:Choice>
              <mc:Fallback>
                <p:oleObj name="Equation" r:id="rId10" imgW="1434960" imgH="495000" progId="Equation.DSMT4">
                  <p:embed/>
                  <p:pic>
                    <p:nvPicPr>
                      <p:cNvPr id="57348" name="Object 20"/>
                      <p:cNvPicPr>
                        <a:picLocks noChangeAspect="1" noChangeArrowheads="1"/>
                      </p:cNvPicPr>
                      <p:nvPr/>
                    </p:nvPicPr>
                    <p:blipFill>
                      <a:blip r:embed="rId11"/>
                      <a:srcRect/>
                      <a:stretch>
                        <a:fillRect/>
                      </a:stretch>
                    </p:blipFill>
                    <p:spPr bwMode="auto">
                      <a:xfrm>
                        <a:off x="2173288" y="4675678"/>
                        <a:ext cx="3371850"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9" name="Rectangle 23"/>
          <p:cNvSpPr>
            <a:spLocks noChangeArrowheads="1"/>
          </p:cNvSpPr>
          <p:nvPr/>
        </p:nvSpPr>
        <p:spPr bwMode="auto">
          <a:xfrm>
            <a:off x="1524001" y="27252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7349" name="Object 22"/>
          <p:cNvGraphicFramePr>
            <a:graphicFrameLocks noChangeAspect="1"/>
          </p:cNvGraphicFramePr>
          <p:nvPr/>
        </p:nvGraphicFramePr>
        <p:xfrm>
          <a:off x="2217738" y="5793656"/>
          <a:ext cx="2895600" cy="1042987"/>
        </p:xfrm>
        <a:graphic>
          <a:graphicData uri="http://schemas.openxmlformats.org/presentationml/2006/ole">
            <mc:AlternateContent xmlns:mc="http://schemas.openxmlformats.org/markup-compatibility/2006">
              <mc:Choice xmlns:v="urn:schemas-microsoft-com:vml" Requires="v">
                <p:oleObj spid="_x0000_s120837" name="Equation" r:id="rId12" imgW="1193800" imgH="431800" progId="Equation.DSMT4">
                  <p:embed/>
                </p:oleObj>
              </mc:Choice>
              <mc:Fallback>
                <p:oleObj name="Equation" r:id="rId12" imgW="1193800" imgH="431800" progId="Equation.DSMT4">
                  <p:embed/>
                  <p:pic>
                    <p:nvPicPr>
                      <p:cNvPr id="57349"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7738" y="5793656"/>
                        <a:ext cx="2895600" cy="1042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4" name="Rectangle 3"/>
              <p:cNvSpPr/>
              <p:nvPr/>
            </p:nvSpPr>
            <p:spPr>
              <a:xfrm>
                <a:off x="5957981" y="3244334"/>
                <a:ext cx="2760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mc:Choice>
        <mc:Fallback>
          <p:sp>
            <p:nvSpPr>
              <p:cNvPr id="4" name="Rectangle 3"/>
              <p:cNvSpPr>
                <a:spLocks noRot="1" noChangeAspect="1" noMove="1" noResize="1" noEditPoints="1" noAdjustHandles="1" noChangeArrowheads="1" noChangeShapeType="1" noTextEdit="1"/>
              </p:cNvSpPr>
              <p:nvPr/>
            </p:nvSpPr>
            <p:spPr>
              <a:xfrm>
                <a:off x="5957981" y="3244334"/>
                <a:ext cx="276038" cy="369332"/>
              </a:xfrm>
              <a:prstGeom prst="rect">
                <a:avLst/>
              </a:prstGeom>
              <a:blipFill>
                <a:blip r:embed="rId14"/>
                <a:stretch>
                  <a:fillRect/>
                </a:stretch>
              </a:blipFill>
            </p:spPr>
            <p:txBody>
              <a:bodyPr/>
              <a:lstStyle/>
              <a:p>
                <a:r>
                  <a:rPr lang="en-US">
                    <a:noFill/>
                  </a:rPr>
                  <a:t> </a:t>
                </a:r>
              </a:p>
            </p:txBody>
          </p:sp>
        </mc:Fallback>
      </mc:AlternateContent>
      <p:graphicFrame>
        <p:nvGraphicFramePr>
          <p:cNvPr id="21" name="Object 18"/>
          <p:cNvGraphicFramePr>
            <a:graphicFrameLocks noChangeAspect="1"/>
          </p:cNvGraphicFramePr>
          <p:nvPr/>
        </p:nvGraphicFramePr>
        <p:xfrm>
          <a:off x="5297965" y="2594472"/>
          <a:ext cx="4286250" cy="971550"/>
        </p:xfrm>
        <a:graphic>
          <a:graphicData uri="http://schemas.openxmlformats.org/presentationml/2006/ole">
            <mc:AlternateContent xmlns:mc="http://schemas.openxmlformats.org/markup-compatibility/2006">
              <mc:Choice xmlns:v="urn:schemas-microsoft-com:vml" Requires="v">
                <p:oleObj spid="_x0000_s120838" name="Equation" r:id="rId15" imgW="1968480" imgH="495000" progId="Equation.DSMT4">
                  <p:embed/>
                </p:oleObj>
              </mc:Choice>
              <mc:Fallback>
                <p:oleObj name="Equation" r:id="rId15" imgW="1968480" imgH="495000" progId="Equation.DSMT4">
                  <p:embed/>
                  <p:pic>
                    <p:nvPicPr>
                      <p:cNvPr id="21" name="Object 18"/>
                      <p:cNvPicPr>
                        <a:picLocks noChangeAspect="1" noChangeArrowheads="1"/>
                      </p:cNvPicPr>
                      <p:nvPr/>
                    </p:nvPicPr>
                    <p:blipFill>
                      <a:blip r:embed="rId16"/>
                      <a:srcRect/>
                      <a:stretch>
                        <a:fillRect/>
                      </a:stretch>
                    </p:blipFill>
                    <p:spPr bwMode="auto">
                      <a:xfrm>
                        <a:off x="5297965" y="2594472"/>
                        <a:ext cx="4286250" cy="971550"/>
                      </a:xfrm>
                      <a:prstGeom prst="rect">
                        <a:avLst/>
                      </a:prstGeom>
                      <a:noFill/>
                    </p:spPr>
                  </p:pic>
                </p:oleObj>
              </mc:Fallback>
            </mc:AlternateContent>
          </a:graphicData>
        </a:graphic>
      </p:graphicFrame>
      <p:graphicFrame>
        <p:nvGraphicFramePr>
          <p:cNvPr id="22" name="Object 18"/>
          <p:cNvGraphicFramePr>
            <a:graphicFrameLocks noChangeAspect="1"/>
          </p:cNvGraphicFramePr>
          <p:nvPr/>
        </p:nvGraphicFramePr>
        <p:xfrm>
          <a:off x="1381125" y="3508375"/>
          <a:ext cx="9707563" cy="971550"/>
        </p:xfrm>
        <a:graphic>
          <a:graphicData uri="http://schemas.openxmlformats.org/presentationml/2006/ole">
            <mc:AlternateContent xmlns:mc="http://schemas.openxmlformats.org/markup-compatibility/2006">
              <mc:Choice xmlns:v="urn:schemas-microsoft-com:vml" Requires="v">
                <p:oleObj spid="_x0000_s120839" name="Equation" r:id="rId17" imgW="4457520" imgH="495000" progId="Equation.DSMT4">
                  <p:embed/>
                </p:oleObj>
              </mc:Choice>
              <mc:Fallback>
                <p:oleObj name="Equation" r:id="rId17" imgW="4457520" imgH="495000" progId="Equation.DSMT4">
                  <p:embed/>
                  <p:pic>
                    <p:nvPicPr>
                      <p:cNvPr id="22" name="Object 18"/>
                      <p:cNvPicPr>
                        <a:picLocks noChangeAspect="1" noChangeArrowheads="1"/>
                      </p:cNvPicPr>
                      <p:nvPr/>
                    </p:nvPicPr>
                    <p:blipFill>
                      <a:blip r:embed="rId18"/>
                      <a:srcRect/>
                      <a:stretch>
                        <a:fillRect/>
                      </a:stretch>
                    </p:blipFill>
                    <p:spPr bwMode="auto">
                      <a:xfrm>
                        <a:off x="1381125" y="3508375"/>
                        <a:ext cx="9707563" cy="971550"/>
                      </a:xfrm>
                      <a:prstGeom prst="rect">
                        <a:avLst/>
                      </a:prstGeom>
                      <a:noFill/>
                    </p:spPr>
                  </p:pic>
                </p:oleObj>
              </mc:Fallback>
            </mc:AlternateContent>
          </a:graphicData>
        </a:graphic>
      </p:graphicFrame>
      <p:sp>
        <p:nvSpPr>
          <p:cNvPr id="6" name="TextBox 5"/>
          <p:cNvSpPr txBox="1"/>
          <p:nvPr/>
        </p:nvSpPr>
        <p:spPr>
          <a:xfrm flipH="1">
            <a:off x="112442" y="4663747"/>
            <a:ext cx="54811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Đặt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
        <p:nvSpPr>
          <p:cNvPr id="7" name="TextBox 6"/>
          <p:cNvSpPr txBox="1"/>
          <p:nvPr/>
        </p:nvSpPr>
        <p:spPr>
          <a:xfrm>
            <a:off x="7145383" y="5201159"/>
            <a:ext cx="484632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Nhận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xét</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Miền</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tụ</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của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X(z)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sẽ</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phụ</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thuộc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vào</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1</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(z)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X</a:t>
            </a:r>
            <a:r>
              <a:rPr kumimoji="0" lang="en-US" sz="2400" b="0" i="0" u="none" strike="noStrike" kern="1200" cap="none" spc="0" normalizeH="0" baseline="-25000" noProof="0">
                <a:ln>
                  <a:noFill/>
                </a:ln>
                <a:solidFill>
                  <a:prstClr val="black"/>
                </a:solidFill>
                <a:effectLst/>
                <a:uLnTx/>
                <a:uFillTx/>
                <a:latin typeface="Times New Roman" panose="02020603050405020304" pitchFamily="18" charset="0"/>
                <a:ea typeface="+mn-ea"/>
                <a:cs typeface="Times New Roman" panose="02020603050405020304" pitchFamily="18" charset="0"/>
              </a:rPr>
              <a:t>2</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(z)</a:t>
            </a:r>
          </a:p>
        </p:txBody>
      </p:sp>
    </p:spTree>
    <p:extLst>
      <p:ext uri="{BB962C8B-B14F-4D97-AF65-F5344CB8AC3E}">
        <p14:creationId xmlns:p14="http://schemas.microsoft.com/office/powerpoint/2010/main" val="4259562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3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3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3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4" grpId="0"/>
      <p:bldP spid="57356" grpId="0"/>
      <p:bldP spid="6"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8" name="Rectangle 4"/>
          <p:cNvSpPr>
            <a:spLocks noChangeArrowheads="1"/>
          </p:cNvSpPr>
          <p:nvPr/>
        </p:nvSpPr>
        <p:spPr bwMode="auto">
          <a:xfrm>
            <a:off x="47625" y="187234"/>
            <a:ext cx="3595856"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Xét</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miền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hội</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tụ</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của</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X</a:t>
            </a:r>
            <a:r>
              <a:rPr kumimoji="0" lang="en-US" sz="2400" b="1" i="0" u="none" strike="noStrike" kern="1200" cap="none" spc="0" normalizeH="0" baseline="-25000" noProof="0">
                <a:ln>
                  <a:noFill/>
                </a:ln>
                <a:solidFill>
                  <a:srgbClr val="0000CC"/>
                </a:solidFill>
                <a:effectLst/>
                <a:uLnTx/>
                <a:uFillTx/>
                <a:latin typeface="Times New Roman" pitchFamily="18" charset="0"/>
                <a:ea typeface="+mn-ea"/>
                <a:cs typeface="Times New Roman" pitchFamily="18" charset="0"/>
              </a:rPr>
              <a:t>2</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(z):</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58380" name="Rectangle 7"/>
          <p:cNvSpPr>
            <a:spLocks noChangeArrowheads="1"/>
          </p:cNvSpPr>
          <p:nvPr/>
        </p:nvSpPr>
        <p:spPr bwMode="auto">
          <a:xfrm>
            <a:off x="1524001" y="37031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 name="Group 9"/>
          <p:cNvGrpSpPr>
            <a:grpSpLocks/>
          </p:cNvGrpSpPr>
          <p:nvPr/>
        </p:nvGrpSpPr>
        <p:grpSpPr bwMode="auto">
          <a:xfrm>
            <a:off x="119062" y="1724686"/>
            <a:ext cx="5291138" cy="468312"/>
            <a:chOff x="96" y="1566"/>
            <a:chExt cx="3333" cy="295"/>
          </a:xfrm>
        </p:grpSpPr>
        <p:graphicFrame>
          <p:nvGraphicFramePr>
            <p:cNvPr id="58375" name="Object 6"/>
            <p:cNvGraphicFramePr>
              <a:graphicFrameLocks noChangeAspect="1"/>
            </p:cNvGraphicFramePr>
            <p:nvPr/>
          </p:nvGraphicFramePr>
          <p:xfrm>
            <a:off x="96" y="1584"/>
            <a:ext cx="528" cy="277"/>
          </p:xfrm>
          <a:graphic>
            <a:graphicData uri="http://schemas.openxmlformats.org/presentationml/2006/ole">
              <mc:AlternateContent xmlns:mc="http://schemas.openxmlformats.org/markup-compatibility/2006">
                <mc:Choice xmlns:v="urn:schemas-microsoft-com:vml" Requires="v">
                  <p:oleObj spid="_x0000_s122881" name="Equation" r:id="rId4" imgW="380835" imgH="203112" progId="Equation.DSMT4">
                    <p:embed/>
                  </p:oleObj>
                </mc:Choice>
                <mc:Fallback>
                  <p:oleObj name="Equation" r:id="rId4" imgW="380835" imgH="203112" progId="Equation.DSMT4">
                    <p:embed/>
                    <p:pic>
                      <p:nvPicPr>
                        <p:cNvPr id="5837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 y="1584"/>
                          <a:ext cx="528"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91" name="Rectangle 8"/>
            <p:cNvSpPr>
              <a:spLocks noChangeArrowheads="1"/>
            </p:cNvSpPr>
            <p:nvPr/>
          </p:nvSpPr>
          <p:spPr bwMode="auto">
            <a:xfrm>
              <a:off x="576" y="1566"/>
              <a:ext cx="2853" cy="291"/>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Sẽ</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thỏa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mãn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điều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kiện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grpSp>
      <p:sp>
        <p:nvSpPr>
          <p:cNvPr id="58382" name="Rectangle 11"/>
          <p:cNvSpPr>
            <a:spLocks noChangeArrowheads="1"/>
          </p:cNvSpPr>
          <p:nvPr/>
        </p:nvSpPr>
        <p:spPr bwMode="auto">
          <a:xfrm>
            <a:off x="1524001" y="371423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8370" name="Object 10"/>
          <p:cNvGraphicFramePr>
            <a:graphicFrameLocks noChangeAspect="1"/>
          </p:cNvGraphicFramePr>
          <p:nvPr/>
        </p:nvGraphicFramePr>
        <p:xfrm>
          <a:off x="311150" y="2414588"/>
          <a:ext cx="7466013" cy="1133475"/>
        </p:xfrm>
        <a:graphic>
          <a:graphicData uri="http://schemas.openxmlformats.org/presentationml/2006/ole">
            <mc:AlternateContent xmlns:mc="http://schemas.openxmlformats.org/markup-compatibility/2006">
              <mc:Choice xmlns:v="urn:schemas-microsoft-com:vml" Requires="v">
                <p:oleObj spid="_x0000_s122882" name="Equation" r:id="rId6" imgW="3327120" imgH="507960" progId="Equation.DSMT4">
                  <p:embed/>
                </p:oleObj>
              </mc:Choice>
              <mc:Fallback>
                <p:oleObj name="Equation" r:id="rId6" imgW="3327120" imgH="507960" progId="Equation.DSMT4">
                  <p:embed/>
                  <p:pic>
                    <p:nvPicPr>
                      <p:cNvPr id="58370" name="Object 10"/>
                      <p:cNvPicPr>
                        <a:picLocks noChangeAspect="1" noChangeArrowheads="1"/>
                      </p:cNvPicPr>
                      <p:nvPr/>
                    </p:nvPicPr>
                    <p:blipFill>
                      <a:blip r:embed="rId7"/>
                      <a:srcRect/>
                      <a:stretch>
                        <a:fillRect/>
                      </a:stretch>
                    </p:blipFill>
                    <p:spPr bwMode="auto">
                      <a:xfrm>
                        <a:off x="311150" y="2414588"/>
                        <a:ext cx="7466013"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3" name="Rectangle 13"/>
          <p:cNvSpPr>
            <a:spLocks noChangeArrowheads="1"/>
          </p:cNvSpPr>
          <p:nvPr/>
        </p:nvSpPr>
        <p:spPr bwMode="auto">
          <a:xfrm>
            <a:off x="1524001" y="370947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8371" name="Object 12"/>
          <p:cNvGraphicFramePr>
            <a:graphicFrameLocks noChangeAspect="1"/>
          </p:cNvGraphicFramePr>
          <p:nvPr/>
        </p:nvGraphicFramePr>
        <p:xfrm>
          <a:off x="3274722" y="3537466"/>
          <a:ext cx="3276600" cy="1069975"/>
        </p:xfrm>
        <a:graphic>
          <a:graphicData uri="http://schemas.openxmlformats.org/presentationml/2006/ole">
            <mc:AlternateContent xmlns:mc="http://schemas.openxmlformats.org/markup-compatibility/2006">
              <mc:Choice xmlns:v="urn:schemas-microsoft-com:vml" Requires="v">
                <p:oleObj spid="_x0000_s122883" name="Equation" r:id="rId8" imgW="1345616" imgH="444307" progId="Equation.DSMT4">
                  <p:embed/>
                </p:oleObj>
              </mc:Choice>
              <mc:Fallback>
                <p:oleObj name="Equation" r:id="rId8" imgW="1345616" imgH="444307" progId="Equation.DSMT4">
                  <p:embed/>
                  <p:pic>
                    <p:nvPicPr>
                      <p:cNvPr id="58371"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4722" y="3537466"/>
                        <a:ext cx="3276600" cy="106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4" name="Rectangle 14"/>
          <p:cNvSpPr>
            <a:spLocks noChangeArrowheads="1"/>
          </p:cNvSpPr>
          <p:nvPr/>
        </p:nvSpPr>
        <p:spPr bwMode="auto">
          <a:xfrm>
            <a:off x="311150" y="3783087"/>
            <a:ext cx="2222500"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tồn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tại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x-</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58385" name="Rectangle 16"/>
          <p:cNvSpPr>
            <a:spLocks noChangeArrowheads="1"/>
          </p:cNvSpPr>
          <p:nvPr/>
        </p:nvSpPr>
        <p:spPr bwMode="auto">
          <a:xfrm>
            <a:off x="1524001" y="38047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8372" name="Object 15"/>
          <p:cNvGraphicFramePr>
            <a:graphicFrameLocks noChangeAspect="1"/>
          </p:cNvGraphicFramePr>
          <p:nvPr/>
        </p:nvGraphicFramePr>
        <p:xfrm>
          <a:off x="686921" y="4792662"/>
          <a:ext cx="2362200" cy="777875"/>
        </p:xfrm>
        <a:graphic>
          <a:graphicData uri="http://schemas.openxmlformats.org/presentationml/2006/ole">
            <mc:AlternateContent xmlns:mc="http://schemas.openxmlformats.org/markup-compatibility/2006">
              <mc:Choice xmlns:v="urn:schemas-microsoft-com:vml" Requires="v">
                <p:oleObj spid="_x0000_s122884" name="Equation" r:id="rId10" imgW="787058" imgH="253890" progId="Equation.DSMT4">
                  <p:embed/>
                </p:oleObj>
              </mc:Choice>
              <mc:Fallback>
                <p:oleObj name="Equation" r:id="rId10" imgW="787058" imgH="253890" progId="Equation.DSMT4">
                  <p:embed/>
                  <p:pic>
                    <p:nvPicPr>
                      <p:cNvPr id="58372"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6921" y="4792662"/>
                        <a:ext cx="23622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3" name="Object 17"/>
          <p:cNvGraphicFramePr>
            <a:graphicFrameLocks noChangeAspect="1"/>
          </p:cNvGraphicFramePr>
          <p:nvPr/>
        </p:nvGraphicFramePr>
        <p:xfrm>
          <a:off x="5521942" y="4692791"/>
          <a:ext cx="2209800" cy="869950"/>
        </p:xfrm>
        <a:graphic>
          <a:graphicData uri="http://schemas.openxmlformats.org/presentationml/2006/ole">
            <mc:AlternateContent xmlns:mc="http://schemas.openxmlformats.org/markup-compatibility/2006">
              <mc:Choice xmlns:v="urn:schemas-microsoft-com:vml" Requires="v">
                <p:oleObj spid="_x0000_s122885" name="Equation" r:id="rId12" imgW="584200" imgH="228600" progId="Equation.DSMT4">
                  <p:embed/>
                </p:oleObj>
              </mc:Choice>
              <mc:Fallback>
                <p:oleObj name="Equation" r:id="rId12" imgW="584200" imgH="228600" progId="Equation.DSMT4">
                  <p:embed/>
                  <p:pic>
                    <p:nvPicPr>
                      <p:cNvPr id="58373"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21942" y="4692791"/>
                        <a:ext cx="22098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6" name="Rectangle 21"/>
          <p:cNvSpPr>
            <a:spLocks noChangeArrowheads="1"/>
          </p:cNvSpPr>
          <p:nvPr/>
        </p:nvSpPr>
        <p:spPr bwMode="auto">
          <a:xfrm>
            <a:off x="1524001" y="3718997"/>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387" name="Rectangle 23"/>
          <p:cNvSpPr>
            <a:spLocks noChangeArrowheads="1"/>
          </p:cNvSpPr>
          <p:nvPr/>
        </p:nvSpPr>
        <p:spPr bwMode="auto">
          <a:xfrm>
            <a:off x="1524001" y="370470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388" name="Rectangle 26"/>
          <p:cNvSpPr>
            <a:spLocks noChangeArrowheads="1"/>
          </p:cNvSpPr>
          <p:nvPr/>
        </p:nvSpPr>
        <p:spPr bwMode="auto">
          <a:xfrm>
            <a:off x="1524001" y="370470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389" name="Rectangle 28"/>
          <p:cNvSpPr>
            <a:spLocks noChangeArrowheads="1"/>
          </p:cNvSpPr>
          <p:nvPr/>
        </p:nvSpPr>
        <p:spPr bwMode="auto">
          <a:xfrm>
            <a:off x="1524001" y="372375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8390" name="Rectangle 30"/>
          <p:cNvSpPr>
            <a:spLocks noChangeArrowheads="1"/>
          </p:cNvSpPr>
          <p:nvPr/>
        </p:nvSpPr>
        <p:spPr bwMode="auto">
          <a:xfrm>
            <a:off x="1524001" y="370947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8374" name="Object 33"/>
          <p:cNvGraphicFramePr>
            <a:graphicFrameLocks noChangeAspect="1"/>
          </p:cNvGraphicFramePr>
          <p:nvPr/>
        </p:nvGraphicFramePr>
        <p:xfrm>
          <a:off x="1524000" y="713261"/>
          <a:ext cx="2895600" cy="1042988"/>
        </p:xfrm>
        <a:graphic>
          <a:graphicData uri="http://schemas.openxmlformats.org/presentationml/2006/ole">
            <mc:AlternateContent xmlns:mc="http://schemas.openxmlformats.org/markup-compatibility/2006">
              <mc:Choice xmlns:v="urn:schemas-microsoft-com:vml" Requires="v">
                <p:oleObj spid="_x0000_s122886" name="Equation" r:id="rId14" imgW="1193800" imgH="431800" progId="Equation.DSMT4">
                  <p:embed/>
                </p:oleObj>
              </mc:Choice>
              <mc:Fallback>
                <p:oleObj name="Equation" r:id="rId14" imgW="1193800" imgH="431800" progId="Equation.DSMT4">
                  <p:embed/>
                  <p:pic>
                    <p:nvPicPr>
                      <p:cNvPr id="58374" name="Object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0" y="713261"/>
                        <a:ext cx="2895600" cy="1042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4018030" y="4957949"/>
            <a:ext cx="7825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rPr>
              <a:t>Vậy</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spTree>
    <p:extLst>
      <p:ext uri="{BB962C8B-B14F-4D97-AF65-F5344CB8AC3E}">
        <p14:creationId xmlns:p14="http://schemas.microsoft.com/office/powerpoint/2010/main" val="3394641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3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3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p:bldP spid="58384" grpId="0"/>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4" name="Rectangle 4"/>
          <p:cNvSpPr>
            <a:spLocks noChangeArrowheads="1"/>
          </p:cNvSpPr>
          <p:nvPr/>
        </p:nvSpPr>
        <p:spPr bwMode="auto">
          <a:xfrm>
            <a:off x="165464" y="200297"/>
            <a:ext cx="3595856" cy="461665"/>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Xét</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miền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hội</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tụ</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của</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X</a:t>
            </a:r>
            <a:r>
              <a:rPr kumimoji="0" lang="en-US" sz="2400" b="1" i="0" u="none" strike="noStrike" kern="1200" cap="none" spc="0" normalizeH="0" baseline="-25000" noProof="0">
                <a:ln>
                  <a:noFill/>
                </a:ln>
                <a:solidFill>
                  <a:srgbClr val="0000CC"/>
                </a:solidFill>
                <a:effectLst/>
                <a:uLnTx/>
                <a:uFillTx/>
                <a:latin typeface="Times New Roman" pitchFamily="18" charset="0"/>
                <a:ea typeface="+mn-ea"/>
                <a:cs typeface="Times New Roman" pitchFamily="18" charset="0"/>
              </a:rPr>
              <a:t>1</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(z):</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59406" name="Rectangle 6"/>
          <p:cNvSpPr>
            <a:spLocks noChangeArrowheads="1"/>
          </p:cNvSpPr>
          <p:nvPr/>
        </p:nvSpPr>
        <p:spPr bwMode="auto">
          <a:xfrm>
            <a:off x="1524001" y="328560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407" name="Rectangle 10"/>
          <p:cNvSpPr>
            <a:spLocks noChangeArrowheads="1"/>
          </p:cNvSpPr>
          <p:nvPr/>
        </p:nvSpPr>
        <p:spPr bwMode="auto">
          <a:xfrm>
            <a:off x="1524001" y="32967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408" name="Rectangle 12"/>
          <p:cNvSpPr>
            <a:spLocks noChangeArrowheads="1"/>
          </p:cNvSpPr>
          <p:nvPr/>
        </p:nvSpPr>
        <p:spPr bwMode="auto">
          <a:xfrm>
            <a:off x="1524001" y="329195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409" name="Rectangle 15"/>
          <p:cNvSpPr>
            <a:spLocks noChangeArrowheads="1"/>
          </p:cNvSpPr>
          <p:nvPr/>
        </p:nvSpPr>
        <p:spPr bwMode="auto">
          <a:xfrm>
            <a:off x="1524001" y="3387209"/>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9410" name="Rectangle 19"/>
          <p:cNvSpPr>
            <a:spLocks noChangeArrowheads="1"/>
          </p:cNvSpPr>
          <p:nvPr/>
        </p:nvSpPr>
        <p:spPr bwMode="auto">
          <a:xfrm>
            <a:off x="208778" y="1861647"/>
            <a:ext cx="4781550"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Với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a:t>
            </a:r>
            <a:r>
              <a:rPr kumimoji="0" lang="en-US" sz="2400" b="0" i="1"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đặt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m = - 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a:t>
            </a:r>
          </a:p>
        </p:txBody>
      </p:sp>
      <p:graphicFrame>
        <p:nvGraphicFramePr>
          <p:cNvPr id="59394" name="Object 21"/>
          <p:cNvGraphicFramePr>
            <a:graphicFrameLocks noChangeAspect="1"/>
          </p:cNvGraphicFramePr>
          <p:nvPr/>
        </p:nvGraphicFramePr>
        <p:xfrm>
          <a:off x="5948363" y="1577975"/>
          <a:ext cx="3038475" cy="1025525"/>
        </p:xfrm>
        <a:graphic>
          <a:graphicData uri="http://schemas.openxmlformats.org/presentationml/2006/ole">
            <mc:AlternateContent xmlns:mc="http://schemas.openxmlformats.org/markup-compatibility/2006">
              <mc:Choice xmlns:v="urn:schemas-microsoft-com:vml" Requires="v">
                <p:oleObj spid="_x0000_s124929" name="Equation" r:id="rId4" imgW="1460160" imgH="495000" progId="Equation.DSMT4">
                  <p:embed/>
                </p:oleObj>
              </mc:Choice>
              <mc:Fallback>
                <p:oleObj name="Equation" r:id="rId4" imgW="1460160" imgH="495000" progId="Equation.DSMT4">
                  <p:embed/>
                  <p:pic>
                    <p:nvPicPr>
                      <p:cNvPr id="59394" name="Object 21"/>
                      <p:cNvPicPr>
                        <a:picLocks noChangeAspect="1" noChangeArrowheads="1"/>
                      </p:cNvPicPr>
                      <p:nvPr/>
                    </p:nvPicPr>
                    <p:blipFill>
                      <a:blip r:embed="rId5"/>
                      <a:srcRect/>
                      <a:stretch>
                        <a:fillRect/>
                      </a:stretch>
                    </p:blipFill>
                    <p:spPr bwMode="auto">
                      <a:xfrm>
                        <a:off x="5948363" y="1577975"/>
                        <a:ext cx="3038475"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1" name="Rectangle 22"/>
          <p:cNvSpPr>
            <a:spLocks noChangeArrowheads="1"/>
          </p:cNvSpPr>
          <p:nvPr/>
        </p:nvSpPr>
        <p:spPr bwMode="auto">
          <a:xfrm>
            <a:off x="2743201" y="332053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9395" name="Object 23"/>
          <p:cNvGraphicFramePr>
            <a:graphicFrameLocks noChangeAspect="1"/>
          </p:cNvGraphicFramePr>
          <p:nvPr/>
        </p:nvGraphicFramePr>
        <p:xfrm>
          <a:off x="3949797" y="2628216"/>
          <a:ext cx="6626225" cy="3008312"/>
        </p:xfrm>
        <a:graphic>
          <a:graphicData uri="http://schemas.openxmlformats.org/presentationml/2006/ole">
            <mc:AlternateContent xmlns:mc="http://schemas.openxmlformats.org/markup-compatibility/2006">
              <mc:Choice xmlns:v="urn:schemas-microsoft-com:vml" Requires="v">
                <p:oleObj spid="_x0000_s124930" name="Equation" r:id="rId6" imgW="3835080" imgH="1739880" progId="Equation.DSMT4">
                  <p:embed/>
                </p:oleObj>
              </mc:Choice>
              <mc:Fallback>
                <p:oleObj name="Equation" r:id="rId6" imgW="3835080" imgH="1739880" progId="Equation.DSMT4">
                  <p:embed/>
                  <p:pic>
                    <p:nvPicPr>
                      <p:cNvPr id="59395" name="Object 23"/>
                      <p:cNvPicPr>
                        <a:picLocks noChangeAspect="1" noChangeArrowheads="1"/>
                      </p:cNvPicPr>
                      <p:nvPr/>
                    </p:nvPicPr>
                    <p:blipFill>
                      <a:blip r:embed="rId7"/>
                      <a:srcRect/>
                      <a:stretch>
                        <a:fillRect/>
                      </a:stretch>
                    </p:blipFill>
                    <p:spPr bwMode="auto">
                      <a:xfrm>
                        <a:off x="3949797" y="2628216"/>
                        <a:ext cx="6626225" cy="300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2" name="Rectangle 24"/>
          <p:cNvSpPr>
            <a:spLocks noChangeArrowheads="1"/>
          </p:cNvSpPr>
          <p:nvPr/>
        </p:nvSpPr>
        <p:spPr bwMode="auto">
          <a:xfrm>
            <a:off x="0" y="5640416"/>
            <a:ext cx="2268538"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tồn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tại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x+</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graphicFrame>
        <p:nvGraphicFramePr>
          <p:cNvPr id="59397" name="Object 28"/>
          <p:cNvGraphicFramePr>
            <a:graphicFrameLocks noChangeAspect="1"/>
          </p:cNvGraphicFramePr>
          <p:nvPr/>
        </p:nvGraphicFramePr>
        <p:xfrm>
          <a:off x="6093823" y="5499968"/>
          <a:ext cx="1447800" cy="873125"/>
        </p:xfrm>
        <a:graphic>
          <a:graphicData uri="http://schemas.openxmlformats.org/presentationml/2006/ole">
            <mc:AlternateContent xmlns:mc="http://schemas.openxmlformats.org/markup-compatibility/2006">
              <mc:Choice xmlns:v="urn:schemas-microsoft-com:vml" Requires="v">
                <p:oleObj spid="_x0000_s124931" name="Equation" r:id="rId8" imgW="698500" imgH="419100" progId="Equation.DSMT4">
                  <p:embed/>
                </p:oleObj>
              </mc:Choice>
              <mc:Fallback>
                <p:oleObj name="Equation" r:id="rId8" imgW="698500" imgH="419100" progId="Equation.DSMT4">
                  <p:embed/>
                  <p:pic>
                    <p:nvPicPr>
                      <p:cNvPr id="59397"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3823" y="5499968"/>
                        <a:ext cx="1447800"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30"/>
          <p:cNvGraphicFramePr>
            <a:graphicFrameLocks noChangeAspect="1"/>
          </p:cNvGraphicFramePr>
          <p:nvPr/>
        </p:nvGraphicFramePr>
        <p:xfrm>
          <a:off x="2223603" y="5484887"/>
          <a:ext cx="2286000" cy="903288"/>
        </p:xfrm>
        <a:graphic>
          <a:graphicData uri="http://schemas.openxmlformats.org/presentationml/2006/ole">
            <mc:AlternateContent xmlns:mc="http://schemas.openxmlformats.org/markup-compatibility/2006">
              <mc:Choice xmlns:v="urn:schemas-microsoft-com:vml" Requires="v">
                <p:oleObj spid="_x0000_s124932" name="Equation" r:id="rId10" imgW="1130300" imgH="444500" progId="Equation.DSMT4">
                  <p:embed/>
                </p:oleObj>
              </mc:Choice>
              <mc:Fallback>
                <p:oleObj name="Equation" r:id="rId10" imgW="1130300" imgH="444500" progId="Equation.DSMT4">
                  <p:embed/>
                  <p:pic>
                    <p:nvPicPr>
                      <p:cNvPr id="59398"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3603" y="5484887"/>
                        <a:ext cx="228600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9" name="Object 32"/>
          <p:cNvGraphicFramePr>
            <a:graphicFrameLocks noChangeAspect="1"/>
          </p:cNvGraphicFramePr>
          <p:nvPr/>
        </p:nvGraphicFramePr>
        <p:xfrm>
          <a:off x="9807221" y="5581720"/>
          <a:ext cx="1524000" cy="620712"/>
        </p:xfrm>
        <a:graphic>
          <a:graphicData uri="http://schemas.openxmlformats.org/presentationml/2006/ole">
            <mc:AlternateContent xmlns:mc="http://schemas.openxmlformats.org/markup-compatibility/2006">
              <mc:Choice xmlns:v="urn:schemas-microsoft-com:vml" Requires="v">
                <p:oleObj spid="_x0000_s124933" name="Equation" r:id="rId12" imgW="571748" imgH="228699" progId="Equation.DSMT4">
                  <p:embed/>
                </p:oleObj>
              </mc:Choice>
              <mc:Fallback>
                <p:oleObj name="Equation" r:id="rId12" imgW="571748" imgH="228699" progId="Equation.DSMT4">
                  <p:embed/>
                  <p:pic>
                    <p:nvPicPr>
                      <p:cNvPr id="59399"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7221" y="5581720"/>
                        <a:ext cx="1524000"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0" name="Object 33"/>
          <p:cNvGraphicFramePr>
            <a:graphicFrameLocks noChangeAspect="1"/>
          </p:cNvGraphicFramePr>
          <p:nvPr/>
        </p:nvGraphicFramePr>
        <p:xfrm>
          <a:off x="1924050" y="728663"/>
          <a:ext cx="3025775" cy="1044575"/>
        </p:xfrm>
        <a:graphic>
          <a:graphicData uri="http://schemas.openxmlformats.org/presentationml/2006/ole">
            <mc:AlternateContent xmlns:mc="http://schemas.openxmlformats.org/markup-compatibility/2006">
              <mc:Choice xmlns:v="urn:schemas-microsoft-com:vml" Requires="v">
                <p:oleObj spid="_x0000_s124934" name="Equation" r:id="rId14" imgW="1422360" imgH="495000" progId="Equation.DSMT4">
                  <p:embed/>
                </p:oleObj>
              </mc:Choice>
              <mc:Fallback>
                <p:oleObj name="Equation" r:id="rId14" imgW="1422360" imgH="495000" progId="Equation.DSMT4">
                  <p:embed/>
                  <p:pic>
                    <p:nvPicPr>
                      <p:cNvPr id="59400" name="Object 33"/>
                      <p:cNvPicPr>
                        <a:picLocks noChangeAspect="1" noChangeArrowheads="1"/>
                      </p:cNvPicPr>
                      <p:nvPr/>
                    </p:nvPicPr>
                    <p:blipFill>
                      <a:blip r:embed="rId15"/>
                      <a:srcRect/>
                      <a:stretch>
                        <a:fillRect/>
                      </a:stretch>
                    </p:blipFill>
                    <p:spPr bwMode="auto">
                      <a:xfrm>
                        <a:off x="1924050" y="728663"/>
                        <a:ext cx="3025775"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3" name="Rectangle 35"/>
          <p:cNvSpPr>
            <a:spLocks noChangeArrowheads="1"/>
          </p:cNvSpPr>
          <p:nvPr/>
        </p:nvSpPr>
        <p:spPr bwMode="auto">
          <a:xfrm>
            <a:off x="1524001" y="2925247"/>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Rectangle 19"/>
          <p:cNvSpPr>
            <a:spLocks noChangeArrowheads="1"/>
          </p:cNvSpPr>
          <p:nvPr/>
        </p:nvSpPr>
        <p:spPr bwMode="auto">
          <a:xfrm>
            <a:off x="165464" y="2768280"/>
            <a:ext cx="3780202"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dụng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tiêu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chuẩn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Cauchy: </a:t>
            </a:r>
          </a:p>
        </p:txBody>
      </p:sp>
      <p:sp>
        <p:nvSpPr>
          <p:cNvPr id="23" name="Rectangle 24"/>
          <p:cNvSpPr>
            <a:spLocks noChangeArrowheads="1"/>
          </p:cNvSpPr>
          <p:nvPr/>
        </p:nvSpPr>
        <p:spPr bwMode="auto">
          <a:xfrm>
            <a:off x="4544554" y="5661244"/>
            <a:ext cx="1423147"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24" name="Rectangle 24"/>
          <p:cNvSpPr>
            <a:spLocks noChangeArrowheads="1"/>
          </p:cNvSpPr>
          <p:nvPr/>
        </p:nvSpPr>
        <p:spPr bwMode="auto">
          <a:xfrm>
            <a:off x="8317002" y="5705697"/>
            <a:ext cx="782587"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Vậy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Tree>
    <p:extLst>
      <p:ext uri="{BB962C8B-B14F-4D97-AF65-F5344CB8AC3E}">
        <p14:creationId xmlns:p14="http://schemas.microsoft.com/office/powerpoint/2010/main" val="961921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4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3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9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4" grpId="0"/>
      <p:bldP spid="59410" grpId="0"/>
      <p:bldP spid="59412" grpId="0"/>
      <p:bldP spid="22" grpId="0"/>
      <p:bldP spid="23" grpId="0"/>
      <p:bldP spid="2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6" name="Rectangle 5"/>
          <p:cNvSpPr>
            <a:spLocks noChangeArrowheads="1"/>
          </p:cNvSpPr>
          <p:nvPr/>
        </p:nvSpPr>
        <p:spPr bwMode="auto">
          <a:xfrm>
            <a:off x="152400" y="758326"/>
            <a:ext cx="6588663"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RC[X(z)]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giao</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miền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hội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tụ</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1</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X</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2</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p>
        </p:txBody>
      </p:sp>
      <p:sp>
        <p:nvSpPr>
          <p:cNvPr id="60427" name="Rectangle 6"/>
          <p:cNvSpPr>
            <a:spLocks noChangeArrowheads="1"/>
          </p:cNvSpPr>
          <p:nvPr/>
        </p:nvSpPr>
        <p:spPr bwMode="auto">
          <a:xfrm>
            <a:off x="152400" y="183506"/>
            <a:ext cx="3116559"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Miền</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hội</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tụ</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của</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X(z) </a:t>
            </a:r>
            <a:r>
              <a:rPr kumimoji="0" lang="en-US" sz="2400" b="1" i="0" u="none" strike="noStrike" kern="1200" cap="none" spc="0" normalizeH="0" baseline="0" noProof="0">
                <a:ln>
                  <a:noFill/>
                </a:ln>
                <a:solidFill>
                  <a:srgbClr val="0066FF"/>
                </a:solidFill>
                <a:effectLst/>
                <a:uLnTx/>
                <a:uFillTx/>
                <a:latin typeface="Calibri"/>
                <a:ea typeface="+mn-ea"/>
                <a:cs typeface="+mn-cs"/>
              </a:rPr>
              <a:t>:</a:t>
            </a:r>
            <a:r>
              <a:rPr kumimoji="0" lang="en-US" sz="2400" b="0" i="0" u="none" strike="noStrike" kern="1200" cap="none" spc="0" normalizeH="0" baseline="0" noProof="0">
                <a:ln>
                  <a:noFill/>
                </a:ln>
                <a:solidFill>
                  <a:srgbClr val="0066FF"/>
                </a:solidFill>
                <a:effectLst/>
                <a:uLnTx/>
                <a:uFillTx/>
                <a:latin typeface="Calibri"/>
                <a:ea typeface="+mn-ea"/>
                <a:cs typeface="+mn-cs"/>
              </a:rPr>
              <a:t> </a:t>
            </a:r>
          </a:p>
        </p:txBody>
      </p:sp>
      <p:sp>
        <p:nvSpPr>
          <p:cNvPr id="60428" name="Rectangle 8"/>
          <p:cNvSpPr>
            <a:spLocks noChangeArrowheads="1"/>
          </p:cNvSpPr>
          <p:nvPr/>
        </p:nvSpPr>
        <p:spPr bwMode="auto">
          <a:xfrm>
            <a:off x="1524001" y="314908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429" name="Rectangle 10"/>
          <p:cNvSpPr>
            <a:spLocks noChangeArrowheads="1"/>
          </p:cNvSpPr>
          <p:nvPr/>
        </p:nvSpPr>
        <p:spPr bwMode="auto">
          <a:xfrm>
            <a:off x="1524001" y="31443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430" name="Rectangle 12"/>
          <p:cNvSpPr>
            <a:spLocks noChangeArrowheads="1"/>
          </p:cNvSpPr>
          <p:nvPr/>
        </p:nvSpPr>
        <p:spPr bwMode="auto">
          <a:xfrm>
            <a:off x="1524001" y="31443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431" name="Rectangle 14"/>
          <p:cNvSpPr>
            <a:spLocks noChangeArrowheads="1"/>
          </p:cNvSpPr>
          <p:nvPr/>
        </p:nvSpPr>
        <p:spPr bwMode="auto">
          <a:xfrm>
            <a:off x="1524001" y="313003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0433" name="Rectangle 17"/>
          <p:cNvSpPr>
            <a:spLocks noChangeArrowheads="1"/>
          </p:cNvSpPr>
          <p:nvPr/>
        </p:nvSpPr>
        <p:spPr bwMode="auto">
          <a:xfrm>
            <a:off x="1524001" y="31443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0422" name="Object 16"/>
          <p:cNvGraphicFramePr>
            <a:graphicFrameLocks noChangeAspect="1"/>
          </p:cNvGraphicFramePr>
          <p:nvPr/>
        </p:nvGraphicFramePr>
        <p:xfrm>
          <a:off x="2558959" y="1413758"/>
          <a:ext cx="3962400" cy="498475"/>
        </p:xfrm>
        <a:graphic>
          <a:graphicData uri="http://schemas.openxmlformats.org/presentationml/2006/ole">
            <mc:AlternateContent xmlns:mc="http://schemas.openxmlformats.org/markup-compatibility/2006">
              <mc:Choice xmlns:v="urn:schemas-microsoft-com:vml" Requires="v">
                <p:oleObj spid="_x0000_s126977" name="Equation" r:id="rId4" imgW="1587500" imgH="203200" progId="Equation.DSMT4">
                  <p:embed/>
                </p:oleObj>
              </mc:Choice>
              <mc:Fallback>
                <p:oleObj name="Equation" r:id="rId4" imgW="1587500" imgH="203200" progId="Equation.DSMT4">
                  <p:embed/>
                  <p:pic>
                    <p:nvPicPr>
                      <p:cNvPr id="6042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8959" y="1413758"/>
                        <a:ext cx="39624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434" name="Picture 19"/>
          <p:cNvPicPr>
            <a:picLocks noChangeAspect="1" noChangeArrowheads="1"/>
          </p:cNvPicPr>
          <p:nvPr/>
        </p:nvPicPr>
        <p:blipFill>
          <a:blip r:embed="rId6"/>
          <a:srcRect/>
          <a:stretch>
            <a:fillRect/>
          </a:stretch>
        </p:blipFill>
        <p:spPr bwMode="auto">
          <a:xfrm>
            <a:off x="1420535" y="2516449"/>
            <a:ext cx="8153400" cy="2695575"/>
          </a:xfrm>
          <a:prstGeom prst="rect">
            <a:avLst/>
          </a:prstGeom>
          <a:noFill/>
          <a:ln w="9525">
            <a:noFill/>
            <a:miter lim="800000"/>
            <a:headEnd/>
            <a:tailEnd/>
          </a:ln>
        </p:spPr>
      </p:pic>
      <p:sp>
        <p:nvSpPr>
          <p:cNvPr id="60435" name="Rectangle 20"/>
          <p:cNvSpPr>
            <a:spLocks noChangeArrowheads="1"/>
          </p:cNvSpPr>
          <p:nvPr/>
        </p:nvSpPr>
        <p:spPr bwMode="auto">
          <a:xfrm>
            <a:off x="1420535" y="5462396"/>
            <a:ext cx="2790825"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không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nhân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quả</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60436" name="Rectangle 21"/>
          <p:cNvSpPr>
            <a:spLocks noChangeArrowheads="1"/>
          </p:cNvSpPr>
          <p:nvPr/>
        </p:nvSpPr>
        <p:spPr bwMode="auto">
          <a:xfrm>
            <a:off x="4655579" y="5462396"/>
            <a:ext cx="1952625"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nhân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quả</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60437" name="Rectangle 22"/>
          <p:cNvSpPr>
            <a:spLocks noChangeArrowheads="1"/>
          </p:cNvSpPr>
          <p:nvPr/>
        </p:nvSpPr>
        <p:spPr bwMode="auto">
          <a:xfrm>
            <a:off x="7295925" y="5462396"/>
            <a:ext cx="2668423"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Dãy</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phản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nhân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quả</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sp>
        <p:nvSpPr>
          <p:cNvPr id="22" name="Rectangle 5"/>
          <p:cNvSpPr>
            <a:spLocks noChangeArrowheads="1"/>
          </p:cNvSpPr>
          <p:nvPr/>
        </p:nvSpPr>
        <p:spPr bwMode="auto">
          <a:xfrm>
            <a:off x="152399" y="1372969"/>
            <a:ext cx="2412840"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Nếu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R</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x-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&lt; R</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x+</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thì</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25000" noProof="0">
                <a:ln>
                  <a:noFill/>
                </a:ln>
                <a:solidFill>
                  <a:prstClr val="black"/>
                </a:solidFill>
                <a:effectLst/>
                <a:uLnTx/>
                <a:uFillTx/>
                <a:latin typeface="Times New Roman" pitchFamily="18" charset="0"/>
                <a:ea typeface="+mn-ea"/>
                <a:cs typeface="Times New Roman" pitchFamily="18" charset="0"/>
              </a:rPr>
              <a:t> </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2392853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4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4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6" grpId="0"/>
      <p:bldP spid="60427" grpId="0"/>
      <p:bldP spid="60435" grpId="0"/>
      <p:bldP spid="60436" grpId="0"/>
      <p:bldP spid="60437"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308" y="73891"/>
            <a:ext cx="728749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Ví</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z,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miền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hội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tụ</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các </a:t>
            </a:r>
            <a:r>
              <a:rPr kumimoji="0" lang="en-US" sz="1800" b="0" i="0" u="none" strike="noStrike" kern="1200" cap="none" spc="0" normalizeH="0" baseline="0" noProof="0" err="1">
                <a:ln>
                  <a:noFill/>
                </a:ln>
                <a:solidFill>
                  <a:prstClr val="black"/>
                </a:solidFill>
                <a:effectLst/>
                <a:uLnTx/>
                <a:uFillTx/>
                <a:latin typeface="Calibri"/>
                <a:ea typeface="+mn-ea"/>
                <a:cs typeface="+mn-cs"/>
              </a:rPr>
              <a:t>tín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hiệu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 x(n) = rect</a:t>
            </a:r>
            <a:r>
              <a:rPr kumimoji="0" lang="en-US" sz="1800" b="0" i="0" u="none" strike="noStrike" kern="1200" cap="none" spc="0" normalizeH="0" baseline="-25000" noProof="0">
                <a:ln>
                  <a:noFill/>
                </a:ln>
                <a:solidFill>
                  <a:prstClr val="black"/>
                </a:solidFill>
                <a:effectLst/>
                <a:uLnTx/>
                <a:uFillTx/>
                <a:latin typeface="Calibri"/>
                <a:ea typeface="+mn-ea"/>
                <a:cs typeface="+mn-cs"/>
              </a:rPr>
              <a:t>5</a:t>
            </a:r>
            <a:r>
              <a:rPr kumimoji="0" lang="en-US" sz="1800" b="0" i="0" u="none" strike="noStrike" kern="1200" cap="none" spc="0" normalizeH="0" baseline="0" noProof="0">
                <a:ln>
                  <a:noFill/>
                </a:ln>
                <a:solidFill>
                  <a:prstClr val="black"/>
                </a:solidFill>
                <a:effectLst/>
                <a:uLnTx/>
                <a:uFillTx/>
                <a:latin typeface="Calibri"/>
                <a:ea typeface="+mn-ea"/>
                <a:cs typeface="+mn-cs"/>
              </a:rPr>
              <a:t>(n). 	b.</a:t>
            </a:r>
          </a:p>
        </p:txBody>
      </p:sp>
      <p:graphicFrame>
        <p:nvGraphicFramePr>
          <p:cNvPr id="6" name="Object 17"/>
          <p:cNvGraphicFramePr>
            <a:graphicFrameLocks noChangeAspect="1"/>
          </p:cNvGraphicFramePr>
          <p:nvPr/>
        </p:nvGraphicFramePr>
        <p:xfrm>
          <a:off x="2239672" y="461602"/>
          <a:ext cx="2780434" cy="683491"/>
        </p:xfrm>
        <a:graphic>
          <a:graphicData uri="http://schemas.openxmlformats.org/presentationml/2006/ole">
            <mc:AlternateContent xmlns:mc="http://schemas.openxmlformats.org/markup-compatibility/2006">
              <mc:Choice xmlns:v="urn:schemas-microsoft-com:vml" Requires="v">
                <p:oleObj spid="_x0000_s129025" name="Equation" r:id="rId3" imgW="1930320" imgH="622080" progId="Equation.DSMT4">
                  <p:embed/>
                </p:oleObj>
              </mc:Choice>
              <mc:Fallback>
                <p:oleObj name="Equation" r:id="rId3" imgW="1930320" imgH="622080" progId="Equation.DSMT4">
                  <p:embed/>
                  <p:pic>
                    <p:nvPicPr>
                      <p:cNvPr id="6" name="Object 17"/>
                      <p:cNvPicPr>
                        <a:picLocks noChangeAspect="1" noChangeArrowheads="1"/>
                      </p:cNvPicPr>
                      <p:nvPr/>
                    </p:nvPicPr>
                    <p:blipFill>
                      <a:blip r:embed="rId4"/>
                      <a:srcRect/>
                      <a:stretch>
                        <a:fillRect/>
                      </a:stretch>
                    </p:blipFill>
                    <p:spPr bwMode="auto">
                      <a:xfrm>
                        <a:off x="2239672" y="461602"/>
                        <a:ext cx="2780434" cy="683491"/>
                      </a:xfrm>
                      <a:prstGeom prst="rect">
                        <a:avLst/>
                      </a:prstGeom>
                      <a:noFill/>
                    </p:spPr>
                  </p:pic>
                </p:oleObj>
              </mc:Fallback>
            </mc:AlternateContent>
          </a:graphicData>
        </a:graphic>
      </p:graphicFrame>
      <p:cxnSp>
        <p:nvCxnSpPr>
          <p:cNvPr id="8" name="Straight Arrow Connector 7"/>
          <p:cNvCxnSpPr/>
          <p:nvPr/>
        </p:nvCxnSpPr>
        <p:spPr>
          <a:xfrm>
            <a:off x="3713013" y="886476"/>
            <a:ext cx="286327" cy="9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flipH="1">
            <a:off x="244155" y="1343303"/>
            <a:ext cx="1995517" cy="3790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Bài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làm</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11" name="TextBox 10"/>
          <p:cNvSpPr txBox="1"/>
          <p:nvPr/>
        </p:nvSpPr>
        <p:spPr>
          <a:xfrm>
            <a:off x="129308" y="1758690"/>
            <a:ext cx="1108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2" name="Object 17"/>
          <p:cNvGraphicFramePr>
            <a:graphicFrameLocks noChangeAspect="1"/>
          </p:cNvGraphicFramePr>
          <p:nvPr/>
        </p:nvGraphicFramePr>
        <p:xfrm>
          <a:off x="1439863" y="1758950"/>
          <a:ext cx="6496050" cy="682625"/>
        </p:xfrm>
        <a:graphic>
          <a:graphicData uri="http://schemas.openxmlformats.org/presentationml/2006/ole">
            <mc:AlternateContent xmlns:mc="http://schemas.openxmlformats.org/markup-compatibility/2006">
              <mc:Choice xmlns:v="urn:schemas-microsoft-com:vml" Requires="v">
                <p:oleObj spid="_x0000_s129026" name="Equation" r:id="rId5" imgW="4508280" imgH="622080" progId="Equation.DSMT4">
                  <p:embed/>
                </p:oleObj>
              </mc:Choice>
              <mc:Fallback>
                <p:oleObj name="Equation" r:id="rId5" imgW="4508280" imgH="622080" progId="Equation.DSMT4">
                  <p:embed/>
                  <p:pic>
                    <p:nvPicPr>
                      <p:cNvPr id="12" name="Object 17"/>
                      <p:cNvPicPr>
                        <a:picLocks noChangeAspect="1" noChangeArrowheads="1"/>
                      </p:cNvPicPr>
                      <p:nvPr/>
                    </p:nvPicPr>
                    <p:blipFill>
                      <a:blip r:embed="rId6"/>
                      <a:srcRect/>
                      <a:stretch>
                        <a:fillRect/>
                      </a:stretch>
                    </p:blipFill>
                    <p:spPr bwMode="auto">
                      <a:xfrm>
                        <a:off x="1439863" y="1758950"/>
                        <a:ext cx="6496050" cy="682625"/>
                      </a:xfrm>
                      <a:prstGeom prst="rect">
                        <a:avLst/>
                      </a:prstGeom>
                      <a:noFill/>
                    </p:spPr>
                  </p:pic>
                </p:oleObj>
              </mc:Fallback>
            </mc:AlternateContent>
          </a:graphicData>
        </a:graphic>
      </p:graphicFrame>
      <p:graphicFrame>
        <p:nvGraphicFramePr>
          <p:cNvPr id="13" name="Object 17"/>
          <p:cNvGraphicFramePr>
            <a:graphicFrameLocks noChangeAspect="1"/>
          </p:cNvGraphicFramePr>
          <p:nvPr/>
        </p:nvGraphicFramePr>
        <p:xfrm>
          <a:off x="1530350" y="2478088"/>
          <a:ext cx="6661150" cy="682625"/>
        </p:xfrm>
        <a:graphic>
          <a:graphicData uri="http://schemas.openxmlformats.org/presentationml/2006/ole">
            <mc:AlternateContent xmlns:mc="http://schemas.openxmlformats.org/markup-compatibility/2006">
              <mc:Choice xmlns:v="urn:schemas-microsoft-com:vml" Requires="v">
                <p:oleObj spid="_x0000_s129027" name="Equation" r:id="rId7" imgW="4622760" imgH="622080" progId="Equation.DSMT4">
                  <p:embed/>
                </p:oleObj>
              </mc:Choice>
              <mc:Fallback>
                <p:oleObj name="Equation" r:id="rId7" imgW="4622760" imgH="622080" progId="Equation.DSMT4">
                  <p:embed/>
                  <p:pic>
                    <p:nvPicPr>
                      <p:cNvPr id="13" name="Object 17"/>
                      <p:cNvPicPr>
                        <a:picLocks noChangeAspect="1" noChangeArrowheads="1"/>
                      </p:cNvPicPr>
                      <p:nvPr/>
                    </p:nvPicPr>
                    <p:blipFill>
                      <a:blip r:embed="rId8"/>
                      <a:srcRect/>
                      <a:stretch>
                        <a:fillRect/>
                      </a:stretch>
                    </p:blipFill>
                    <p:spPr bwMode="auto">
                      <a:xfrm>
                        <a:off x="1530350" y="2478088"/>
                        <a:ext cx="6661150" cy="682625"/>
                      </a:xfrm>
                      <a:prstGeom prst="rect">
                        <a:avLst/>
                      </a:prstGeom>
                      <a:noFill/>
                    </p:spPr>
                  </p:pic>
                </p:oleObj>
              </mc:Fallback>
            </mc:AlternateContent>
          </a:graphicData>
        </a:graphic>
      </p:graphicFrame>
      <p:sp>
        <p:nvSpPr>
          <p:cNvPr id="14" name="TextBox 13"/>
          <p:cNvSpPr txBox="1"/>
          <p:nvPr/>
        </p:nvSpPr>
        <p:spPr>
          <a:xfrm>
            <a:off x="129308" y="3444327"/>
            <a:ext cx="11083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 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5" name="Object 17"/>
          <p:cNvGraphicFramePr>
            <a:graphicFrameLocks noChangeAspect="1"/>
          </p:cNvGraphicFramePr>
          <p:nvPr/>
        </p:nvGraphicFramePr>
        <p:xfrm>
          <a:off x="1414463" y="3629025"/>
          <a:ext cx="5965825" cy="682625"/>
        </p:xfrm>
        <a:graphic>
          <a:graphicData uri="http://schemas.openxmlformats.org/presentationml/2006/ole">
            <mc:AlternateContent xmlns:mc="http://schemas.openxmlformats.org/markup-compatibility/2006">
              <mc:Choice xmlns:v="urn:schemas-microsoft-com:vml" Requires="v">
                <p:oleObj spid="_x0000_s129028" name="Equation" r:id="rId9" imgW="4140000" imgH="622080" progId="Equation.DSMT4">
                  <p:embed/>
                </p:oleObj>
              </mc:Choice>
              <mc:Fallback>
                <p:oleObj name="Equation" r:id="rId9" imgW="4140000" imgH="622080" progId="Equation.DSMT4">
                  <p:embed/>
                  <p:pic>
                    <p:nvPicPr>
                      <p:cNvPr id="15" name="Object 17"/>
                      <p:cNvPicPr>
                        <a:picLocks noChangeAspect="1" noChangeArrowheads="1"/>
                      </p:cNvPicPr>
                      <p:nvPr/>
                    </p:nvPicPr>
                    <p:blipFill>
                      <a:blip r:embed="rId10"/>
                      <a:srcRect/>
                      <a:stretch>
                        <a:fillRect/>
                      </a:stretch>
                    </p:blipFill>
                    <p:spPr bwMode="auto">
                      <a:xfrm>
                        <a:off x="1414463" y="3629025"/>
                        <a:ext cx="5965825" cy="682625"/>
                      </a:xfrm>
                      <a:prstGeom prst="rect">
                        <a:avLst/>
                      </a:prstGeom>
                      <a:noFill/>
                    </p:spPr>
                  </p:pic>
                </p:oleObj>
              </mc:Fallback>
            </mc:AlternateContent>
          </a:graphicData>
        </a:graphic>
      </p:graphicFrame>
      <p:graphicFrame>
        <p:nvGraphicFramePr>
          <p:cNvPr id="16" name="Object 17"/>
          <p:cNvGraphicFramePr>
            <a:graphicFrameLocks noChangeAspect="1"/>
          </p:cNvGraphicFramePr>
          <p:nvPr/>
        </p:nvGraphicFramePr>
        <p:xfrm>
          <a:off x="1388339" y="4541964"/>
          <a:ext cx="4483100" cy="627062"/>
        </p:xfrm>
        <a:graphic>
          <a:graphicData uri="http://schemas.openxmlformats.org/presentationml/2006/ole">
            <mc:AlternateContent xmlns:mc="http://schemas.openxmlformats.org/markup-compatibility/2006">
              <mc:Choice xmlns:v="urn:schemas-microsoft-com:vml" Requires="v">
                <p:oleObj spid="_x0000_s129029" name="Equation" r:id="rId11" imgW="3111480" imgH="571320" progId="Equation.DSMT4">
                  <p:embed/>
                </p:oleObj>
              </mc:Choice>
              <mc:Fallback>
                <p:oleObj name="Equation" r:id="rId11" imgW="3111480" imgH="571320" progId="Equation.DSMT4">
                  <p:embed/>
                  <p:pic>
                    <p:nvPicPr>
                      <p:cNvPr id="16" name="Object 17"/>
                      <p:cNvPicPr>
                        <a:picLocks noChangeAspect="1" noChangeArrowheads="1"/>
                      </p:cNvPicPr>
                      <p:nvPr/>
                    </p:nvPicPr>
                    <p:blipFill>
                      <a:blip r:embed="rId12"/>
                      <a:srcRect/>
                      <a:stretch>
                        <a:fillRect/>
                      </a:stretch>
                    </p:blipFill>
                    <p:spPr bwMode="auto">
                      <a:xfrm>
                        <a:off x="1388339" y="4541964"/>
                        <a:ext cx="4483100" cy="627062"/>
                      </a:xfrm>
                      <a:prstGeom prst="rect">
                        <a:avLst/>
                      </a:prstGeom>
                      <a:noFill/>
                    </p:spPr>
                  </p:pic>
                </p:oleObj>
              </mc:Fallback>
            </mc:AlternateContent>
          </a:graphicData>
        </a:graphic>
      </p:graphicFrame>
      <p:graphicFrame>
        <p:nvGraphicFramePr>
          <p:cNvPr id="17" name="Object 17"/>
          <p:cNvGraphicFramePr>
            <a:graphicFrameLocks noChangeAspect="1"/>
          </p:cNvGraphicFramePr>
          <p:nvPr/>
        </p:nvGraphicFramePr>
        <p:xfrm>
          <a:off x="1388339" y="5310880"/>
          <a:ext cx="6184900" cy="627063"/>
        </p:xfrm>
        <a:graphic>
          <a:graphicData uri="http://schemas.openxmlformats.org/presentationml/2006/ole">
            <mc:AlternateContent xmlns:mc="http://schemas.openxmlformats.org/markup-compatibility/2006">
              <mc:Choice xmlns:v="urn:schemas-microsoft-com:vml" Requires="v">
                <p:oleObj spid="_x0000_s129030" name="Equation" r:id="rId13" imgW="4292280" imgH="571320" progId="Equation.DSMT4">
                  <p:embed/>
                </p:oleObj>
              </mc:Choice>
              <mc:Fallback>
                <p:oleObj name="Equation" r:id="rId13" imgW="4292280" imgH="571320" progId="Equation.DSMT4">
                  <p:embed/>
                  <p:pic>
                    <p:nvPicPr>
                      <p:cNvPr id="17" name="Object 17"/>
                      <p:cNvPicPr>
                        <a:picLocks noChangeAspect="1" noChangeArrowheads="1"/>
                      </p:cNvPicPr>
                      <p:nvPr/>
                    </p:nvPicPr>
                    <p:blipFill>
                      <a:blip r:embed="rId14"/>
                      <a:srcRect/>
                      <a:stretch>
                        <a:fillRect/>
                      </a:stretch>
                    </p:blipFill>
                    <p:spPr bwMode="auto">
                      <a:xfrm>
                        <a:off x="1388339" y="5310880"/>
                        <a:ext cx="6184900" cy="627063"/>
                      </a:xfrm>
                      <a:prstGeom prst="rect">
                        <a:avLst/>
                      </a:prstGeom>
                      <a:noFill/>
                    </p:spPr>
                  </p:pic>
                </p:oleObj>
              </mc:Fallback>
            </mc:AlternateContent>
          </a:graphicData>
        </a:graphic>
      </p:graphicFrame>
    </p:spTree>
    <p:extLst>
      <p:ext uri="{BB962C8B-B14F-4D97-AF65-F5344CB8AC3E}">
        <p14:creationId xmlns:p14="http://schemas.microsoft.com/office/powerpoint/2010/main" val="3875004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7999"/>
          </a:xfrm>
        </p:spPr>
        <p:txBody>
          <a:bodyPr/>
          <a:lstStyle/>
          <a:p>
            <a:pPr marL="0" indent="0">
              <a:buNone/>
            </a:pPr>
            <a:r>
              <a:rPr lang="en-US">
                <a:solidFill>
                  <a:srgbClr val="0066FF"/>
                </a:solidFill>
              </a:rPr>
              <a:t>2.3. </a:t>
            </a:r>
            <a:r>
              <a:rPr lang="en-US" err="1">
                <a:solidFill>
                  <a:srgbClr val="0066FF"/>
                </a:solidFill>
              </a:rPr>
              <a:t>Biến</a:t>
            </a:r>
            <a:r>
              <a:rPr lang="en-US">
                <a:solidFill>
                  <a:srgbClr val="0066FF"/>
                </a:solidFill>
              </a:rPr>
              <a:t> </a:t>
            </a:r>
            <a:r>
              <a:rPr lang="en-US" err="1">
                <a:solidFill>
                  <a:srgbClr val="0066FF"/>
                </a:solidFill>
              </a:rPr>
              <a:t>đổi</a:t>
            </a:r>
            <a:r>
              <a:rPr lang="en-US">
                <a:solidFill>
                  <a:srgbClr val="0066FF"/>
                </a:solidFill>
              </a:rPr>
              <a:t> z </a:t>
            </a:r>
            <a:r>
              <a:rPr lang="en-US" err="1">
                <a:solidFill>
                  <a:srgbClr val="0066FF"/>
                </a:solidFill>
              </a:rPr>
              <a:t>ngược</a:t>
            </a:r>
            <a:r>
              <a:rPr lang="en-US">
                <a:solidFill>
                  <a:srgbClr val="0066FF"/>
                </a:solidFill>
              </a:rPr>
              <a:t>:</a:t>
            </a:r>
          </a:p>
          <a:p>
            <a:pPr marL="0" indent="0">
              <a:buNone/>
            </a:pPr>
            <a:r>
              <a:rPr lang="en-US">
                <a:solidFill>
                  <a:srgbClr val="0066FF"/>
                </a:solidFill>
              </a:rPr>
              <a:t>2.3.1. </a:t>
            </a:r>
            <a:r>
              <a:rPr lang="en-US" err="1">
                <a:solidFill>
                  <a:srgbClr val="0066FF"/>
                </a:solidFill>
              </a:rPr>
              <a:t>Định</a:t>
            </a:r>
            <a:r>
              <a:rPr lang="en-US">
                <a:solidFill>
                  <a:srgbClr val="0066FF"/>
                </a:solidFill>
              </a:rPr>
              <a:t> lý Cauchy:</a:t>
            </a:r>
          </a:p>
          <a:p>
            <a:pPr>
              <a:buFontTx/>
              <a:buChar char="-"/>
            </a:pPr>
            <a:r>
              <a:rPr lang="en-US" err="1"/>
              <a:t>Định</a:t>
            </a:r>
            <a:r>
              <a:rPr lang="en-US"/>
              <a:t> lý Cauchy </a:t>
            </a:r>
            <a:r>
              <a:rPr lang="en-US" err="1"/>
              <a:t>được</a:t>
            </a:r>
            <a:r>
              <a:rPr lang="en-US"/>
              <a:t> </a:t>
            </a:r>
            <a:r>
              <a:rPr lang="en-US" err="1"/>
              <a:t>phát</a:t>
            </a:r>
            <a:r>
              <a:rPr lang="en-US"/>
              <a:t> </a:t>
            </a:r>
            <a:r>
              <a:rPr lang="en-US" err="1"/>
              <a:t>biểu</a:t>
            </a:r>
            <a:r>
              <a:rPr lang="en-US"/>
              <a:t> </a:t>
            </a:r>
            <a:r>
              <a:rPr lang="en-US" err="1"/>
              <a:t>như</a:t>
            </a:r>
            <a:r>
              <a:rPr lang="en-US"/>
              <a:t> </a:t>
            </a:r>
            <a:r>
              <a:rPr lang="en-US" err="1"/>
              <a:t>sau</a:t>
            </a:r>
            <a:r>
              <a:rPr lang="en-US"/>
              <a:t>:</a:t>
            </a:r>
          </a:p>
          <a:p>
            <a:pPr>
              <a:buFontTx/>
              <a:buChar char="-"/>
            </a:pPr>
            <a:endParaRPr lang="en-US"/>
          </a:p>
          <a:p>
            <a:pPr>
              <a:buFontTx/>
              <a:buChar char="-"/>
            </a:pPr>
            <a:r>
              <a:rPr lang="en-US"/>
              <a:t>                                                                                                                     (2.3.1)</a:t>
            </a:r>
          </a:p>
          <a:p>
            <a:pPr>
              <a:spcAft>
                <a:spcPts val="0"/>
              </a:spcAft>
              <a:buFontTx/>
              <a:buChar char="-"/>
            </a:pPr>
            <a:r>
              <a:rPr lang="en-US" err="1">
                <a:ea typeface="Times New Roman" panose="02020603050405020304" pitchFamily="18" charset="0"/>
              </a:rPr>
              <a:t>Trong</a:t>
            </a:r>
            <a:r>
              <a:rPr lang="en-US">
                <a:ea typeface="Times New Roman" panose="02020603050405020304" pitchFamily="18" charset="0"/>
              </a:rPr>
              <a:t> </a:t>
            </a:r>
            <a:r>
              <a:rPr lang="en-US" err="1">
                <a:ea typeface="Times New Roman" panose="02020603050405020304" pitchFamily="18" charset="0"/>
              </a:rPr>
              <a:t>đó</a:t>
            </a:r>
            <a:r>
              <a:rPr lang="en-US">
                <a:ea typeface="Times New Roman" panose="02020603050405020304" pitchFamily="18" charset="0"/>
              </a:rPr>
              <a:t>, C </a:t>
            </a:r>
            <a:r>
              <a:rPr lang="en-US" err="1">
                <a:ea typeface="Times New Roman" panose="02020603050405020304" pitchFamily="18" charset="0"/>
              </a:rPr>
              <a:t>là</a:t>
            </a:r>
            <a:r>
              <a:rPr lang="en-US">
                <a:ea typeface="Times New Roman" panose="02020603050405020304" pitchFamily="18" charset="0"/>
              </a:rPr>
              <a:t> </a:t>
            </a:r>
            <a:r>
              <a:rPr lang="en-US" err="1">
                <a:ea typeface="Times New Roman" panose="02020603050405020304" pitchFamily="18" charset="0"/>
              </a:rPr>
              <a:t>đường</a:t>
            </a:r>
            <a:r>
              <a:rPr lang="en-US">
                <a:ea typeface="Times New Roman" panose="02020603050405020304" pitchFamily="18" charset="0"/>
              </a:rPr>
              <a:t> </a:t>
            </a:r>
            <a:r>
              <a:rPr lang="en-US" err="1">
                <a:ea typeface="Times New Roman" panose="02020603050405020304" pitchFamily="18" charset="0"/>
              </a:rPr>
              <a:t>cong</a:t>
            </a:r>
            <a:r>
              <a:rPr lang="en-US">
                <a:ea typeface="Times New Roman" panose="02020603050405020304" pitchFamily="18" charset="0"/>
              </a:rPr>
              <a:t> </a:t>
            </a:r>
            <a:r>
              <a:rPr lang="en-US" err="1">
                <a:ea typeface="Times New Roman" panose="02020603050405020304" pitchFamily="18" charset="0"/>
              </a:rPr>
              <a:t>khép</a:t>
            </a:r>
            <a:r>
              <a:rPr lang="en-US">
                <a:ea typeface="Times New Roman" panose="02020603050405020304" pitchFamily="18" charset="0"/>
              </a:rPr>
              <a:t> </a:t>
            </a:r>
            <a:r>
              <a:rPr lang="en-US" err="1">
                <a:ea typeface="Times New Roman" panose="02020603050405020304" pitchFamily="18" charset="0"/>
              </a:rPr>
              <a:t>kín</a:t>
            </a:r>
            <a:r>
              <a:rPr lang="en-US">
                <a:ea typeface="Times New Roman" panose="02020603050405020304" pitchFamily="18" charset="0"/>
              </a:rPr>
              <a:t> </a:t>
            </a:r>
            <a:r>
              <a:rPr lang="en-US" err="1">
                <a:ea typeface="Times New Roman" panose="02020603050405020304" pitchFamily="18" charset="0"/>
              </a:rPr>
              <a:t>bao</a:t>
            </a:r>
            <a:r>
              <a:rPr lang="en-US">
                <a:ea typeface="Times New Roman" panose="02020603050405020304" pitchFamily="18" charset="0"/>
              </a:rPr>
              <a:t> </a:t>
            </a:r>
            <a:r>
              <a:rPr lang="en-US" err="1">
                <a:ea typeface="Times New Roman" panose="02020603050405020304" pitchFamily="18" charset="0"/>
              </a:rPr>
              <a:t>quanh</a:t>
            </a:r>
            <a:r>
              <a:rPr lang="en-US">
                <a:ea typeface="Times New Roman" panose="02020603050405020304" pitchFamily="18" charset="0"/>
              </a:rPr>
              <a:t> </a:t>
            </a:r>
            <a:r>
              <a:rPr lang="en-US" err="1">
                <a:ea typeface="Times New Roman" panose="02020603050405020304" pitchFamily="18" charset="0"/>
              </a:rPr>
              <a:t>gốc</a:t>
            </a:r>
            <a:r>
              <a:rPr lang="en-US">
                <a:ea typeface="Times New Roman" panose="02020603050405020304" pitchFamily="18" charset="0"/>
              </a:rPr>
              <a:t> </a:t>
            </a:r>
            <a:r>
              <a:rPr lang="en-US" err="1">
                <a:ea typeface="Times New Roman" panose="02020603050405020304" pitchFamily="18" charset="0"/>
              </a:rPr>
              <a:t>tọa</a:t>
            </a:r>
            <a:r>
              <a:rPr lang="en-US">
                <a:ea typeface="Times New Roman" panose="02020603050405020304" pitchFamily="18" charset="0"/>
              </a:rPr>
              <a:t> </a:t>
            </a:r>
            <a:r>
              <a:rPr lang="en-US" err="1">
                <a:ea typeface="Times New Roman" panose="02020603050405020304" pitchFamily="18" charset="0"/>
              </a:rPr>
              <a:t>độ</a:t>
            </a:r>
            <a:r>
              <a:rPr lang="en-US">
                <a:ea typeface="Times New Roman" panose="02020603050405020304" pitchFamily="18" charset="0"/>
              </a:rPr>
              <a:t> </a:t>
            </a:r>
            <a:r>
              <a:rPr lang="en-US" err="1">
                <a:ea typeface="Times New Roman" panose="02020603050405020304" pitchFamily="18" charset="0"/>
              </a:rPr>
              <a:t>theo</a:t>
            </a:r>
            <a:r>
              <a:rPr lang="en-US">
                <a:ea typeface="Times New Roman" panose="02020603050405020304" pitchFamily="18" charset="0"/>
              </a:rPr>
              <a:t> </a:t>
            </a:r>
            <a:r>
              <a:rPr lang="en-US" err="1">
                <a:ea typeface="Times New Roman" panose="02020603050405020304" pitchFamily="18" charset="0"/>
              </a:rPr>
              <a:t>mặt</a:t>
            </a:r>
            <a:r>
              <a:rPr lang="en-US">
                <a:ea typeface="Times New Roman" panose="02020603050405020304" pitchFamily="18" charset="0"/>
              </a:rPr>
              <a:t> </a:t>
            </a:r>
            <a:r>
              <a:rPr lang="en-US" err="1">
                <a:ea typeface="Times New Roman" panose="02020603050405020304" pitchFamily="18" charset="0"/>
              </a:rPr>
              <a:t>phẳng</a:t>
            </a:r>
            <a:r>
              <a:rPr lang="en-US">
                <a:ea typeface="Times New Roman" panose="02020603050405020304" pitchFamily="18" charset="0"/>
              </a:rPr>
              <a:t> </a:t>
            </a:r>
            <a:r>
              <a:rPr lang="en-US" err="1">
                <a:ea typeface="Times New Roman" panose="02020603050405020304" pitchFamily="18" charset="0"/>
              </a:rPr>
              <a:t>phức</a:t>
            </a:r>
            <a:r>
              <a:rPr lang="en-US">
                <a:ea typeface="Times New Roman" panose="02020603050405020304" pitchFamily="18" charset="0"/>
              </a:rPr>
              <a:t> z  </a:t>
            </a:r>
            <a:r>
              <a:rPr lang="en-US" err="1">
                <a:ea typeface="Times New Roman" panose="02020603050405020304" pitchFamily="18" charset="0"/>
              </a:rPr>
              <a:t>theo</a:t>
            </a:r>
            <a:r>
              <a:rPr lang="en-US">
                <a:ea typeface="Times New Roman" panose="02020603050405020304" pitchFamily="18" charset="0"/>
              </a:rPr>
              <a:t> </a:t>
            </a:r>
            <a:r>
              <a:rPr lang="en-US" err="1">
                <a:ea typeface="Times New Roman" panose="02020603050405020304" pitchFamily="18" charset="0"/>
              </a:rPr>
              <a:t>chiều</a:t>
            </a:r>
            <a:r>
              <a:rPr lang="en-US">
                <a:ea typeface="Times New Roman" panose="02020603050405020304" pitchFamily="18" charset="0"/>
              </a:rPr>
              <a:t> (+) (</a:t>
            </a:r>
            <a:r>
              <a:rPr lang="en-US" err="1">
                <a:ea typeface="Times New Roman" panose="02020603050405020304" pitchFamily="18" charset="0"/>
              </a:rPr>
              <a:t>tức</a:t>
            </a:r>
            <a:r>
              <a:rPr lang="en-US">
                <a:ea typeface="Times New Roman" panose="02020603050405020304" pitchFamily="18" charset="0"/>
              </a:rPr>
              <a:t> </a:t>
            </a:r>
            <a:r>
              <a:rPr lang="en-US" err="1">
                <a:ea typeface="Times New Roman" panose="02020603050405020304" pitchFamily="18" charset="0"/>
              </a:rPr>
              <a:t>là</a:t>
            </a:r>
            <a:r>
              <a:rPr lang="en-US">
                <a:ea typeface="Times New Roman" panose="02020603050405020304" pitchFamily="18" charset="0"/>
              </a:rPr>
              <a:t> </a:t>
            </a:r>
            <a:r>
              <a:rPr lang="en-US" err="1">
                <a:ea typeface="Times New Roman" panose="02020603050405020304" pitchFamily="18" charset="0"/>
              </a:rPr>
              <a:t>ngược</a:t>
            </a:r>
            <a:r>
              <a:rPr lang="en-US">
                <a:ea typeface="Times New Roman" panose="02020603050405020304" pitchFamily="18" charset="0"/>
              </a:rPr>
              <a:t> </a:t>
            </a:r>
            <a:r>
              <a:rPr lang="en-US" err="1">
                <a:ea typeface="Times New Roman" panose="02020603050405020304" pitchFamily="18" charset="0"/>
              </a:rPr>
              <a:t>chiều</a:t>
            </a:r>
            <a:r>
              <a:rPr lang="en-US">
                <a:ea typeface="Times New Roman" panose="02020603050405020304" pitchFamily="18" charset="0"/>
              </a:rPr>
              <a:t> </a:t>
            </a:r>
            <a:r>
              <a:rPr lang="en-US" err="1">
                <a:ea typeface="Times New Roman" panose="02020603050405020304" pitchFamily="18" charset="0"/>
              </a:rPr>
              <a:t>kim</a:t>
            </a:r>
            <a:r>
              <a:rPr lang="en-US">
                <a:ea typeface="Times New Roman" panose="02020603050405020304" pitchFamily="18" charset="0"/>
              </a:rPr>
              <a:t> </a:t>
            </a:r>
            <a:r>
              <a:rPr lang="en-US" err="1">
                <a:ea typeface="Times New Roman" panose="02020603050405020304" pitchFamily="18" charset="0"/>
              </a:rPr>
              <a:t>đồng</a:t>
            </a:r>
            <a:r>
              <a:rPr lang="en-US">
                <a:ea typeface="Times New Roman" panose="02020603050405020304" pitchFamily="18" charset="0"/>
              </a:rPr>
              <a:t> </a:t>
            </a:r>
            <a:r>
              <a:rPr lang="en-US" err="1">
                <a:ea typeface="Times New Roman" panose="02020603050405020304" pitchFamily="18" charset="0"/>
              </a:rPr>
              <a:t>hồ</a:t>
            </a:r>
            <a:r>
              <a:rPr lang="en-US">
                <a:ea typeface="Times New Roman" panose="02020603050405020304" pitchFamily="18" charset="0"/>
              </a:rPr>
              <a:t>).</a:t>
            </a:r>
          </a:p>
          <a:p>
            <a:pPr marL="0" indent="0">
              <a:spcAft>
                <a:spcPts val="0"/>
              </a:spcAft>
              <a:buNone/>
            </a:pPr>
            <a:r>
              <a:rPr lang="en-US">
                <a:solidFill>
                  <a:srgbClr val="0066FF"/>
                </a:solidFill>
                <a:ea typeface="Times New Roman" panose="02020603050405020304" pitchFamily="18" charset="0"/>
              </a:rPr>
              <a:t>2.3.2. </a:t>
            </a:r>
            <a:r>
              <a:rPr lang="en-US" err="1">
                <a:solidFill>
                  <a:srgbClr val="0066FF"/>
                </a:solidFill>
                <a:ea typeface="Times New Roman" panose="02020603050405020304" pitchFamily="18" charset="0"/>
              </a:rPr>
              <a:t>Biến</a:t>
            </a:r>
            <a:r>
              <a:rPr lang="en-US">
                <a:solidFill>
                  <a:srgbClr val="0066FF"/>
                </a:solidFill>
                <a:ea typeface="Times New Roman" panose="02020603050405020304" pitchFamily="18" charset="0"/>
              </a:rPr>
              <a:t> </a:t>
            </a:r>
            <a:r>
              <a:rPr lang="en-US" err="1">
                <a:solidFill>
                  <a:srgbClr val="0066FF"/>
                </a:solidFill>
                <a:ea typeface="Times New Roman" panose="02020603050405020304" pitchFamily="18" charset="0"/>
              </a:rPr>
              <a:t>đổi</a:t>
            </a:r>
            <a:r>
              <a:rPr lang="en-US">
                <a:solidFill>
                  <a:srgbClr val="0066FF"/>
                </a:solidFill>
                <a:ea typeface="Times New Roman" panose="02020603050405020304" pitchFamily="18" charset="0"/>
              </a:rPr>
              <a:t> z </a:t>
            </a:r>
            <a:r>
              <a:rPr lang="en-US" err="1">
                <a:solidFill>
                  <a:srgbClr val="0066FF"/>
                </a:solidFill>
                <a:ea typeface="Times New Roman" panose="02020603050405020304" pitchFamily="18" charset="0"/>
              </a:rPr>
              <a:t>ngược</a:t>
            </a:r>
            <a:r>
              <a:rPr lang="en-US">
                <a:solidFill>
                  <a:srgbClr val="0066FF"/>
                </a:solidFill>
                <a:ea typeface="Times New Roman" panose="02020603050405020304" pitchFamily="18" charset="0"/>
              </a:rPr>
              <a:t>:</a:t>
            </a:r>
          </a:p>
          <a:p>
            <a:pPr>
              <a:spcAft>
                <a:spcPts val="0"/>
              </a:spcAft>
              <a:buFontTx/>
              <a:buChar char="-"/>
            </a:pPr>
            <a:r>
              <a:rPr lang="en-US" err="1">
                <a:ea typeface="Times New Roman" panose="02020603050405020304" pitchFamily="18" charset="0"/>
              </a:rPr>
              <a:t>Biến</a:t>
            </a:r>
            <a:r>
              <a:rPr lang="en-US">
                <a:ea typeface="Times New Roman" panose="02020603050405020304" pitchFamily="18" charset="0"/>
              </a:rPr>
              <a:t> </a:t>
            </a:r>
            <a:r>
              <a:rPr lang="en-US" err="1">
                <a:ea typeface="Times New Roman" panose="02020603050405020304" pitchFamily="18" charset="0"/>
              </a:rPr>
              <a:t>đổi</a:t>
            </a:r>
            <a:r>
              <a:rPr lang="en-US">
                <a:ea typeface="Times New Roman" panose="02020603050405020304" pitchFamily="18" charset="0"/>
              </a:rPr>
              <a:t> z </a:t>
            </a:r>
            <a:r>
              <a:rPr lang="en-US" err="1">
                <a:ea typeface="Times New Roman" panose="02020603050405020304" pitchFamily="18" charset="0"/>
              </a:rPr>
              <a:t>ngược</a:t>
            </a:r>
            <a:r>
              <a:rPr lang="en-US">
                <a:ea typeface="Times New Roman" panose="02020603050405020304" pitchFamily="18" charset="0"/>
              </a:rPr>
              <a:t> </a:t>
            </a:r>
            <a:r>
              <a:rPr lang="en-US" err="1">
                <a:ea typeface="Times New Roman" panose="02020603050405020304" pitchFamily="18" charset="0"/>
              </a:rPr>
              <a:t>của</a:t>
            </a:r>
            <a:r>
              <a:rPr lang="en-US">
                <a:ea typeface="Times New Roman" panose="02020603050405020304" pitchFamily="18" charset="0"/>
              </a:rPr>
              <a:t> </a:t>
            </a:r>
            <a:r>
              <a:rPr lang="en-US" err="1">
                <a:ea typeface="Times New Roman" panose="02020603050405020304" pitchFamily="18" charset="0"/>
              </a:rPr>
              <a:t>biểu</a:t>
            </a:r>
            <a:r>
              <a:rPr lang="en-US">
                <a:ea typeface="Times New Roman" panose="02020603050405020304" pitchFamily="18" charset="0"/>
              </a:rPr>
              <a:t> </a:t>
            </a:r>
            <a:r>
              <a:rPr lang="en-US" err="1">
                <a:ea typeface="Times New Roman" panose="02020603050405020304" pitchFamily="18" charset="0"/>
              </a:rPr>
              <a:t>thức</a:t>
            </a:r>
            <a:r>
              <a:rPr lang="en-US">
                <a:ea typeface="Times New Roman" panose="02020603050405020304" pitchFamily="18" charset="0"/>
              </a:rPr>
              <a:t> X(z) </a:t>
            </a:r>
            <a:r>
              <a:rPr lang="en-US" err="1">
                <a:ea typeface="Times New Roman" panose="02020603050405020304" pitchFamily="18" charset="0"/>
              </a:rPr>
              <a:t>được</a:t>
            </a:r>
            <a:r>
              <a:rPr lang="en-US">
                <a:ea typeface="Times New Roman" panose="02020603050405020304" pitchFamily="18" charset="0"/>
              </a:rPr>
              <a:t> </a:t>
            </a:r>
            <a:r>
              <a:rPr lang="en-US" err="1">
                <a:ea typeface="Times New Roman" panose="02020603050405020304" pitchFamily="18" charset="0"/>
              </a:rPr>
              <a:t>định</a:t>
            </a:r>
            <a:r>
              <a:rPr lang="en-US">
                <a:ea typeface="Times New Roman" panose="02020603050405020304" pitchFamily="18" charset="0"/>
              </a:rPr>
              <a:t> </a:t>
            </a:r>
            <a:r>
              <a:rPr lang="en-US" err="1">
                <a:ea typeface="Times New Roman" panose="02020603050405020304" pitchFamily="18" charset="0"/>
              </a:rPr>
              <a:t>nghĩa</a:t>
            </a:r>
            <a:r>
              <a:rPr lang="en-US">
                <a:ea typeface="Times New Roman" panose="02020603050405020304" pitchFamily="18" charset="0"/>
              </a:rPr>
              <a:t> </a:t>
            </a:r>
            <a:r>
              <a:rPr lang="en-US" err="1">
                <a:ea typeface="Times New Roman" panose="02020603050405020304" pitchFamily="18" charset="0"/>
              </a:rPr>
              <a:t>như</a:t>
            </a:r>
            <a:r>
              <a:rPr lang="en-US">
                <a:ea typeface="Times New Roman" panose="02020603050405020304" pitchFamily="18" charset="0"/>
              </a:rPr>
              <a:t> </a:t>
            </a:r>
            <a:r>
              <a:rPr lang="en-US" err="1">
                <a:ea typeface="Times New Roman" panose="02020603050405020304" pitchFamily="18" charset="0"/>
              </a:rPr>
              <a:t>sau</a:t>
            </a:r>
            <a:r>
              <a:rPr lang="en-US">
                <a:ea typeface="Times New Roman" panose="02020603050405020304" pitchFamily="18" charset="0"/>
              </a:rPr>
              <a:t>:</a:t>
            </a:r>
          </a:p>
          <a:p>
            <a:pPr marL="0" indent="0">
              <a:spcAft>
                <a:spcPts val="0"/>
              </a:spcAft>
              <a:buNone/>
            </a:pPr>
            <a:r>
              <a:rPr lang="en-US">
                <a:ea typeface="Times New Roman" panose="02020603050405020304" pitchFamily="18" charset="0"/>
              </a:rPr>
              <a:t>                                                                                                                       </a:t>
            </a:r>
          </a:p>
          <a:p>
            <a:pPr marL="0" indent="0">
              <a:spcAft>
                <a:spcPts val="0"/>
              </a:spcAft>
              <a:buNone/>
            </a:pPr>
            <a:r>
              <a:rPr lang="en-US">
                <a:ea typeface="Times New Roman" panose="02020603050405020304" pitchFamily="18" charset="0"/>
              </a:rPr>
              <a:t>                                                                                                                        (2.3.2)</a:t>
            </a:r>
          </a:p>
          <a:p>
            <a:pPr marL="0" indent="0">
              <a:buNone/>
            </a:pPr>
            <a:r>
              <a:rPr lang="en-US"/>
              <a:t>- </a:t>
            </a:r>
            <a:r>
              <a:rPr lang="en-US" err="1"/>
              <a:t>Trong</a:t>
            </a:r>
            <a:r>
              <a:rPr lang="en-US"/>
              <a:t> </a:t>
            </a:r>
            <a:r>
              <a:rPr lang="en-US" err="1"/>
              <a:t>đó</a:t>
            </a:r>
            <a:r>
              <a:rPr lang="en-US"/>
              <a:t> C </a:t>
            </a:r>
            <a:r>
              <a:rPr lang="en-US" err="1"/>
              <a:t>là</a:t>
            </a:r>
            <a:r>
              <a:rPr lang="en-US"/>
              <a:t> </a:t>
            </a:r>
            <a:r>
              <a:rPr lang="en-US" err="1"/>
              <a:t>đường</a:t>
            </a:r>
            <a:r>
              <a:rPr lang="en-US"/>
              <a:t> </a:t>
            </a:r>
            <a:r>
              <a:rPr lang="en-US" err="1"/>
              <a:t>cong</a:t>
            </a:r>
            <a:r>
              <a:rPr lang="en-US"/>
              <a:t> </a:t>
            </a:r>
            <a:r>
              <a:rPr lang="en-US" err="1"/>
              <a:t>khép</a:t>
            </a:r>
            <a:r>
              <a:rPr lang="en-US"/>
              <a:t> </a:t>
            </a:r>
            <a:r>
              <a:rPr lang="en-US" err="1"/>
              <a:t>kín</a:t>
            </a:r>
            <a:r>
              <a:rPr lang="en-US"/>
              <a:t> </a:t>
            </a:r>
            <a:r>
              <a:rPr lang="en-US" err="1"/>
              <a:t>bao</a:t>
            </a:r>
            <a:r>
              <a:rPr lang="en-US"/>
              <a:t> </a:t>
            </a:r>
            <a:r>
              <a:rPr lang="en-US" err="1"/>
              <a:t>quanh</a:t>
            </a:r>
            <a:r>
              <a:rPr lang="en-US"/>
              <a:t> </a:t>
            </a:r>
            <a:r>
              <a:rPr lang="en-US" err="1"/>
              <a:t>gốc</a:t>
            </a:r>
            <a:r>
              <a:rPr lang="en-US"/>
              <a:t> </a:t>
            </a:r>
            <a:r>
              <a:rPr lang="en-US" err="1"/>
              <a:t>tọa</a:t>
            </a:r>
            <a:r>
              <a:rPr lang="en-US"/>
              <a:t> </a:t>
            </a:r>
            <a:r>
              <a:rPr lang="en-US" err="1"/>
              <a:t>độ</a:t>
            </a:r>
            <a:r>
              <a:rPr lang="en-US"/>
              <a:t> </a:t>
            </a:r>
            <a:r>
              <a:rPr lang="en-US" err="1"/>
              <a:t>của</a:t>
            </a:r>
            <a:r>
              <a:rPr lang="en-US"/>
              <a:t> </a:t>
            </a:r>
            <a:r>
              <a:rPr lang="en-US" err="1"/>
              <a:t>mặt</a:t>
            </a:r>
            <a:r>
              <a:rPr lang="en-US"/>
              <a:t> </a:t>
            </a:r>
            <a:r>
              <a:rPr lang="en-US" err="1"/>
              <a:t>phẳng</a:t>
            </a:r>
            <a:r>
              <a:rPr lang="en-US"/>
              <a:t> </a:t>
            </a:r>
            <a:r>
              <a:rPr lang="en-US" err="1"/>
              <a:t>phức</a:t>
            </a:r>
            <a:r>
              <a:rPr lang="en-US"/>
              <a:t> z </a:t>
            </a:r>
            <a:r>
              <a:rPr lang="en-US" err="1"/>
              <a:t>theo</a:t>
            </a:r>
            <a:r>
              <a:rPr lang="en-US"/>
              <a:t> </a:t>
            </a:r>
            <a:r>
              <a:rPr lang="en-US" err="1"/>
              <a:t>chiều</a:t>
            </a:r>
            <a:r>
              <a:rPr lang="en-US"/>
              <a:t> </a:t>
            </a:r>
            <a:r>
              <a:rPr lang="en-US" err="1"/>
              <a:t>dương</a:t>
            </a:r>
            <a:r>
              <a:rPr lang="en-US"/>
              <a:t> </a:t>
            </a:r>
            <a:r>
              <a:rPr lang="en-US" err="1"/>
              <a:t>và</a:t>
            </a:r>
            <a:r>
              <a:rPr lang="en-US"/>
              <a:t> </a:t>
            </a:r>
            <a:r>
              <a:rPr lang="en-US" err="1"/>
              <a:t>phải</a:t>
            </a:r>
            <a:r>
              <a:rPr lang="en-US"/>
              <a:t> </a:t>
            </a:r>
            <a:r>
              <a:rPr lang="en-US" err="1"/>
              <a:t>nằm</a:t>
            </a:r>
            <a:r>
              <a:rPr lang="en-US"/>
              <a:t> </a:t>
            </a:r>
            <a:r>
              <a:rPr lang="en-US" err="1"/>
              <a:t>trong</a:t>
            </a:r>
            <a:r>
              <a:rPr lang="en-US"/>
              <a:t> </a:t>
            </a:r>
            <a:r>
              <a:rPr lang="en-US" err="1"/>
              <a:t>miền</a:t>
            </a:r>
            <a:r>
              <a:rPr lang="en-US"/>
              <a:t> </a:t>
            </a:r>
            <a:r>
              <a:rPr lang="en-US" err="1"/>
              <a:t>hội</a:t>
            </a:r>
            <a:r>
              <a:rPr lang="en-US"/>
              <a:t> </a:t>
            </a:r>
            <a:r>
              <a:rPr lang="en-US" err="1"/>
              <a:t>tụ</a:t>
            </a:r>
            <a:r>
              <a:rPr lang="en-US"/>
              <a:t> </a:t>
            </a:r>
            <a:r>
              <a:rPr lang="en-US" err="1"/>
              <a:t>của</a:t>
            </a:r>
            <a:r>
              <a:rPr lang="en-US"/>
              <a:t> X(z).</a:t>
            </a:r>
          </a:p>
          <a:p>
            <a:pPr marL="0" indent="0">
              <a:buNone/>
            </a:pPr>
            <a:r>
              <a:rPr lang="pt-BR"/>
              <a:t>-Kí hiệu: 		IZT[X(z)] = x(n)</a:t>
            </a:r>
            <a:endParaRPr lang="en-US"/>
          </a:p>
          <a:p>
            <a:pPr marL="0" indent="0">
              <a:spcAft>
                <a:spcPts val="0"/>
              </a:spcAft>
              <a:buNone/>
            </a:pPr>
            <a:endParaRPr lang="en-US">
              <a:ea typeface="Times New Roman" panose="02020603050405020304" pitchFamily="18" charset="0"/>
            </a:endParaRPr>
          </a:p>
          <a:p>
            <a:pPr marL="0" indent="0">
              <a:spcAft>
                <a:spcPts val="0"/>
              </a:spcAft>
              <a:buNone/>
            </a:pPr>
            <a:endParaRPr lang="en-US" sz="2000">
              <a:ea typeface="Times New Roman" panose="02020603050405020304" pitchFamily="18" charset="0"/>
            </a:endParaRPr>
          </a:p>
          <a:p>
            <a:pPr>
              <a:buFontTx/>
              <a:buChar char="-"/>
            </a:pPr>
            <a:endParaRPr lang="en-US"/>
          </a:p>
          <a:p>
            <a:pPr>
              <a:buFontTx/>
              <a:buChar char="-"/>
            </a:pPr>
            <a:endParaRPr lang="en-US"/>
          </a:p>
        </p:txBody>
      </p:sp>
      <p:sp>
        <p:nvSpPr>
          <p:cNvPr id="6"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1894115" y="1345474"/>
          <a:ext cx="4010296" cy="845548"/>
        </p:xfrm>
        <a:graphic>
          <a:graphicData uri="http://schemas.openxmlformats.org/presentationml/2006/ole">
            <mc:AlternateContent xmlns:mc="http://schemas.openxmlformats.org/markup-compatibility/2006">
              <mc:Choice xmlns:v="urn:schemas-microsoft-com:vml" Requires="v">
                <p:oleObj spid="_x0000_s130049" name="Equation" r:id="rId3" imgW="2286000" imgH="469900" progId="Equation.DSMT4">
                  <p:embed/>
                </p:oleObj>
              </mc:Choice>
              <mc:Fallback>
                <p:oleObj name="Equation" r:id="rId3" imgW="2286000" imgH="469900" progId="Equation.DSMT4">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4115" y="1345474"/>
                        <a:ext cx="4010296" cy="845548"/>
                      </a:xfrm>
                      <a:prstGeom prst="rect">
                        <a:avLst/>
                      </a:prstGeom>
                      <a:noFill/>
                    </p:spPr>
                  </p:pic>
                </p:oleObj>
              </mc:Fallback>
            </mc:AlternateContent>
          </a:graphicData>
        </a:graphic>
      </p:graphicFrame>
      <p:sp>
        <p:nvSpPr>
          <p:cNvPr id="8" name="Rectangle 7"/>
          <p:cNvSpPr>
            <a:spLocks noChangeArrowheads="1"/>
          </p:cNvSpPr>
          <p:nvPr/>
        </p:nvSpPr>
        <p:spPr bwMode="auto">
          <a:xfrm>
            <a:off x="-1589848" y="4076835"/>
            <a:ext cx="175308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9" name="Object 8"/>
          <p:cNvGraphicFramePr>
            <a:graphicFrameLocks noChangeAspect="1"/>
          </p:cNvGraphicFramePr>
          <p:nvPr/>
        </p:nvGraphicFramePr>
        <p:xfrm>
          <a:off x="2007453" y="3961505"/>
          <a:ext cx="2287233" cy="745886"/>
        </p:xfrm>
        <a:graphic>
          <a:graphicData uri="http://schemas.openxmlformats.org/presentationml/2006/ole">
            <mc:AlternateContent xmlns:mc="http://schemas.openxmlformats.org/markup-compatibility/2006">
              <mc:Choice xmlns:v="urn:schemas-microsoft-com:vml" Requires="v">
                <p:oleObj spid="_x0000_s130050" name="Equation" r:id="rId5" imgW="1586811" imgH="444307" progId="Equation.DSMT4">
                  <p:embed/>
                </p:oleObj>
              </mc:Choice>
              <mc:Fallback>
                <p:oleObj name="Equation" r:id="rId5" imgW="1586811" imgH="444307" progId="Equation.DSMT4">
                  <p:embed/>
                  <p:pic>
                    <p:nvPicPr>
                      <p:cNvPr id="9"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7453" y="3961505"/>
                        <a:ext cx="2287233" cy="745886"/>
                      </a:xfrm>
                      <a:prstGeom prst="rect">
                        <a:avLst/>
                      </a:prstGeom>
                      <a:noFill/>
                    </p:spPr>
                  </p:pic>
                </p:oleObj>
              </mc:Fallback>
            </mc:AlternateContent>
          </a:graphicData>
        </a:graphic>
      </p:graphicFrame>
    </p:spTree>
    <p:extLst>
      <p:ext uri="{BB962C8B-B14F-4D97-AF65-F5344CB8AC3E}">
        <p14:creationId xmlns:p14="http://schemas.microsoft.com/office/powerpoint/2010/main" val="1774739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7"/>
          <p:cNvSpPr>
            <a:spLocks noChangeArrowheads="1"/>
          </p:cNvSpPr>
          <p:nvPr/>
        </p:nvSpPr>
        <p:spPr bwMode="auto">
          <a:xfrm>
            <a:off x="165463" y="185057"/>
            <a:ext cx="5562600" cy="457200"/>
          </a:xfrm>
          <a:prstGeom prst="rect">
            <a:avLst/>
          </a:prstGeom>
          <a:noFill/>
          <a:ln w="12700" cap="sq">
            <a:noFill/>
            <a:miter lim="800000"/>
            <a:headEnd type="none" w="sm" len="sm"/>
            <a:tailEnd type="none" w="sm" len="sm"/>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2.3.3. Các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phương</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pháp</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biến</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đổi</a:t>
            </a:r>
            <a:r>
              <a:rPr kumimoji="0" lang="en-US" sz="2400" b="1" i="0" u="none" strike="noStrike" kern="1200" cap="none" spc="0" normalizeH="0" baseline="0" noProof="0">
                <a:ln>
                  <a:noFill/>
                </a:ln>
                <a:solidFill>
                  <a:srgbClr val="0000CC"/>
                </a:solidFill>
                <a:effectLst/>
                <a:uLnTx/>
                <a:uFillTx/>
                <a:latin typeface="Times New Roman" pitchFamily="18" charset="0"/>
                <a:ea typeface="+mn-ea"/>
                <a:cs typeface="Times New Roman" pitchFamily="18" charset="0"/>
              </a:rPr>
              <a:t> Z </a:t>
            </a:r>
            <a:r>
              <a:rPr kumimoji="0" lang="en-US" sz="2400" b="1" i="0" u="none" strike="noStrike" kern="1200" cap="none" spc="0" normalizeH="0" baseline="0" noProof="0" err="1">
                <a:ln>
                  <a:noFill/>
                </a:ln>
                <a:solidFill>
                  <a:srgbClr val="0000CC"/>
                </a:solidFill>
                <a:effectLst/>
                <a:uLnTx/>
                <a:uFillTx/>
                <a:latin typeface="Times New Roman" pitchFamily="18" charset="0"/>
                <a:ea typeface="+mn-ea"/>
                <a:cs typeface="Times New Roman" pitchFamily="18" charset="0"/>
              </a:rPr>
              <a:t>ngược</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p:txBody>
      </p:sp>
      <p:sp>
        <p:nvSpPr>
          <p:cNvPr id="175109" name="Rectangle 8"/>
          <p:cNvSpPr>
            <a:spLocks noChangeArrowheads="1"/>
          </p:cNvSpPr>
          <p:nvPr/>
        </p:nvSpPr>
        <p:spPr bwMode="auto">
          <a:xfrm>
            <a:off x="165463" y="1077663"/>
            <a:ext cx="11604171" cy="2862322"/>
          </a:xfrm>
          <a:prstGeom prst="rect">
            <a:avLst/>
          </a:prstGeom>
          <a:noFill/>
          <a:ln w="12700" cap="sq">
            <a:noFill/>
            <a:miter lim="800000"/>
            <a:headEnd type="none" w="sm" len="sm"/>
            <a:tailEnd type="none" w="sm" len="sm"/>
          </a:ln>
        </p:spPr>
        <p:txBody>
          <a:bodyPr wrap="square" anchor="ctr">
            <a:spAutoFit/>
          </a:bodyPr>
          <a:lstStyle/>
          <a:p>
            <a:pPr marL="0" marR="0" lvl="0" indent="457200" algn="just" defTabSz="914400" rtl="0" eaLnBrk="1" fontAlgn="auto" latinLnBrk="0" hangingPunct="1">
              <a:lnSpc>
                <a:spcPct val="15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xác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định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dãy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bằng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cách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tính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tiếp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rất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phức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vì</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thế</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người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ta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xây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dựng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gián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tiếp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sau</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tìm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biến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đổi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ngược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a:p>
            <a:pPr marL="914400" marR="0" lvl="2" indent="0" algn="just" defTabSz="914400" rtl="0" eaLnBrk="1" fontAlgn="auto" latinLnBrk="0" hangingPunct="1">
              <a:lnSpc>
                <a:spcPct val="15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thặng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dư</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914400" marR="0" lvl="2" indent="0" algn="just" defTabSz="914400" rtl="0" eaLnBrk="1" fontAlgn="auto" latinLnBrk="0" hangingPunct="1">
              <a:lnSpc>
                <a:spcPct val="15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khai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triển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thành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chuỗi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lũy</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thừa</a:t>
            </a:r>
            <a:endPar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endParaRPr>
          </a:p>
          <a:p>
            <a:pPr marL="914400" marR="0" lvl="2" indent="0" algn="just" defTabSz="914400" rtl="0" eaLnBrk="1" fontAlgn="auto" latinLnBrk="0" hangingPunct="1">
              <a:lnSpc>
                <a:spcPct val="15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Phương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pháp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tích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thành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tổng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phân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thức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tối</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giản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p:txBody>
      </p:sp>
    </p:spTree>
    <p:extLst>
      <p:ext uri="{BB962C8B-B14F-4D97-AF65-F5344CB8AC3E}">
        <p14:creationId xmlns:p14="http://schemas.microsoft.com/office/powerpoint/2010/main" val="368246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5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p:bldP spid="17510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4503"/>
            <a:ext cx="12096206" cy="6635931"/>
          </a:xfrm>
        </p:spPr>
        <p:txBody>
          <a:bodyPr>
            <a:normAutofit/>
          </a:bodyPr>
          <a:lstStyle/>
          <a:p>
            <a:pPr marL="457200" indent="-457200">
              <a:buAutoNum type="alphaLcPeriod"/>
            </a:pPr>
            <a:r>
              <a:rPr lang="en-US" err="1">
                <a:solidFill>
                  <a:srgbClr val="0066FF"/>
                </a:solidFill>
              </a:rPr>
              <a:t>Điểm</a:t>
            </a:r>
            <a:r>
              <a:rPr lang="en-US">
                <a:solidFill>
                  <a:srgbClr val="0066FF"/>
                </a:solidFill>
              </a:rPr>
              <a:t> </a:t>
            </a:r>
            <a:r>
              <a:rPr lang="en-US" err="1">
                <a:solidFill>
                  <a:srgbClr val="0066FF"/>
                </a:solidFill>
              </a:rPr>
              <a:t>cực</a:t>
            </a:r>
            <a:r>
              <a:rPr lang="en-US">
                <a:solidFill>
                  <a:srgbClr val="0066FF"/>
                </a:solidFill>
              </a:rPr>
              <a:t> </a:t>
            </a:r>
            <a:r>
              <a:rPr lang="en-US" err="1">
                <a:solidFill>
                  <a:srgbClr val="0066FF"/>
                </a:solidFill>
              </a:rPr>
              <a:t>và</a:t>
            </a:r>
            <a:r>
              <a:rPr lang="en-US">
                <a:solidFill>
                  <a:srgbClr val="0066FF"/>
                </a:solidFill>
              </a:rPr>
              <a:t> </a:t>
            </a:r>
            <a:r>
              <a:rPr lang="en-US" err="1">
                <a:solidFill>
                  <a:srgbClr val="0066FF"/>
                </a:solidFill>
              </a:rPr>
              <a:t>điểm</a:t>
            </a:r>
            <a:r>
              <a:rPr lang="en-US">
                <a:solidFill>
                  <a:srgbClr val="0066FF"/>
                </a:solidFill>
              </a:rPr>
              <a:t> </a:t>
            </a:r>
            <a:r>
              <a:rPr lang="en-US" err="1">
                <a:solidFill>
                  <a:srgbClr val="0066FF"/>
                </a:solidFill>
              </a:rPr>
              <a:t>không</a:t>
            </a:r>
            <a:r>
              <a:rPr lang="en-US">
                <a:solidFill>
                  <a:srgbClr val="0066FF"/>
                </a:solidFill>
              </a:rPr>
              <a:t>:</a:t>
            </a:r>
          </a:p>
          <a:p>
            <a:pPr>
              <a:buFont typeface="Wingdings" panose="05000000000000000000" pitchFamily="2" charset="2"/>
              <a:buChar char="v"/>
            </a:pPr>
            <a:r>
              <a:rPr lang="en-US"/>
              <a:t> </a:t>
            </a:r>
            <a:r>
              <a:rPr lang="en-US" err="1"/>
              <a:t>Biến</a:t>
            </a:r>
            <a:r>
              <a:rPr lang="en-US"/>
              <a:t> </a:t>
            </a:r>
            <a:r>
              <a:rPr lang="en-US" err="1"/>
              <a:t>đổi</a:t>
            </a:r>
            <a:r>
              <a:rPr lang="en-US"/>
              <a:t> z </a:t>
            </a:r>
            <a:r>
              <a:rPr lang="en-US" err="1"/>
              <a:t>thường</a:t>
            </a:r>
            <a:r>
              <a:rPr lang="en-US"/>
              <a:t> </a:t>
            </a:r>
            <a:r>
              <a:rPr lang="en-US" err="1"/>
              <a:t>cho</a:t>
            </a:r>
            <a:r>
              <a:rPr lang="en-US"/>
              <a:t> </a:t>
            </a:r>
            <a:r>
              <a:rPr lang="en-US" err="1"/>
              <a:t>dưới</a:t>
            </a:r>
            <a:r>
              <a:rPr lang="en-US"/>
              <a:t> </a:t>
            </a:r>
            <a:r>
              <a:rPr lang="en-US" err="1"/>
              <a:t>dạng</a:t>
            </a:r>
            <a:r>
              <a:rPr lang="en-US"/>
              <a:t> </a:t>
            </a:r>
            <a:r>
              <a:rPr lang="en-US" err="1"/>
              <a:t>một</a:t>
            </a:r>
            <a:r>
              <a:rPr lang="en-US"/>
              <a:t> </a:t>
            </a:r>
            <a:r>
              <a:rPr lang="en-US" err="1"/>
              <a:t>thương</a:t>
            </a:r>
            <a:r>
              <a:rPr lang="en-US"/>
              <a:t> </a:t>
            </a:r>
            <a:r>
              <a:rPr lang="en-US" err="1"/>
              <a:t>số</a:t>
            </a:r>
            <a:r>
              <a:rPr lang="en-US"/>
              <a:t> </a:t>
            </a:r>
            <a:r>
              <a:rPr lang="en-US" err="1"/>
              <a:t>của</a:t>
            </a:r>
            <a:r>
              <a:rPr lang="en-US"/>
              <a:t> 2 </a:t>
            </a:r>
            <a:r>
              <a:rPr lang="en-US" err="1"/>
              <a:t>đa</a:t>
            </a:r>
            <a:r>
              <a:rPr lang="en-US"/>
              <a:t> </a:t>
            </a:r>
            <a:r>
              <a:rPr lang="en-US" err="1"/>
              <a:t>thức</a:t>
            </a:r>
            <a:r>
              <a:rPr lang="en-US"/>
              <a:t> </a:t>
            </a:r>
            <a:r>
              <a:rPr lang="en-US" err="1"/>
              <a:t>của</a:t>
            </a:r>
            <a:r>
              <a:rPr lang="en-US"/>
              <a:t> z </a:t>
            </a:r>
            <a:r>
              <a:rPr lang="en-US" err="1"/>
              <a:t>và</a:t>
            </a:r>
            <a:r>
              <a:rPr lang="en-US"/>
              <a:t> </a:t>
            </a:r>
            <a:r>
              <a:rPr lang="en-US" err="1"/>
              <a:t>như</a:t>
            </a:r>
            <a:r>
              <a:rPr lang="en-US"/>
              <a:t> </a:t>
            </a:r>
            <a:r>
              <a:rPr lang="en-US" err="1"/>
              <a:t>vậy</a:t>
            </a:r>
            <a:r>
              <a:rPr lang="en-US"/>
              <a:t> X(z) </a:t>
            </a:r>
            <a:r>
              <a:rPr lang="en-US" err="1"/>
              <a:t>là</a:t>
            </a:r>
            <a:r>
              <a:rPr lang="en-US"/>
              <a:t> </a:t>
            </a:r>
            <a:r>
              <a:rPr lang="en-US" err="1"/>
              <a:t>hàm</a:t>
            </a:r>
            <a:r>
              <a:rPr lang="en-US"/>
              <a:t> </a:t>
            </a:r>
            <a:r>
              <a:rPr lang="en-US" err="1"/>
              <a:t>hữu</a:t>
            </a:r>
            <a:r>
              <a:rPr lang="en-US"/>
              <a:t> </a:t>
            </a:r>
            <a:r>
              <a:rPr lang="en-US" err="1"/>
              <a:t>tỷ</a:t>
            </a:r>
            <a:r>
              <a:rPr lang="en-US"/>
              <a:t> </a:t>
            </a:r>
            <a:r>
              <a:rPr lang="en-US" err="1"/>
              <a:t>của</a:t>
            </a:r>
            <a:r>
              <a:rPr lang="en-US"/>
              <a:t> z:</a:t>
            </a:r>
          </a:p>
          <a:p>
            <a:pPr marL="0" indent="0">
              <a:buNone/>
            </a:pPr>
            <a:r>
              <a:rPr lang="en-US"/>
              <a:t>                                                                                                                            (2.3.3)</a:t>
            </a:r>
          </a:p>
          <a:p>
            <a:pPr>
              <a:buFont typeface="Wingdings" panose="05000000000000000000" pitchFamily="2" charset="2"/>
              <a:buChar char="v"/>
            </a:pPr>
            <a:r>
              <a:rPr lang="en-US" err="1"/>
              <a:t>Trong</a:t>
            </a:r>
            <a:r>
              <a:rPr lang="en-US"/>
              <a:t> </a:t>
            </a:r>
            <a:r>
              <a:rPr lang="en-US" err="1"/>
              <a:t>đó</a:t>
            </a:r>
            <a:r>
              <a:rPr lang="en-US"/>
              <a:t>:</a:t>
            </a:r>
          </a:p>
          <a:p>
            <a:pPr marL="0" indent="0">
              <a:buNone/>
            </a:pPr>
            <a:r>
              <a:rPr lang="en-US"/>
              <a:t>- N(z) </a:t>
            </a:r>
            <a:r>
              <a:rPr lang="en-US" err="1"/>
              <a:t>là</a:t>
            </a:r>
            <a:r>
              <a:rPr lang="en-US"/>
              <a:t> </a:t>
            </a:r>
            <a:r>
              <a:rPr lang="en-US" err="1"/>
              <a:t>đa</a:t>
            </a:r>
            <a:r>
              <a:rPr lang="en-US"/>
              <a:t> </a:t>
            </a:r>
            <a:r>
              <a:rPr lang="en-US" err="1"/>
              <a:t>thức</a:t>
            </a:r>
            <a:r>
              <a:rPr lang="en-US"/>
              <a:t> </a:t>
            </a:r>
            <a:r>
              <a:rPr lang="en-US" err="1"/>
              <a:t>bậc</a:t>
            </a:r>
            <a:r>
              <a:rPr lang="en-US"/>
              <a:t> M </a:t>
            </a:r>
            <a:r>
              <a:rPr lang="en-US" err="1"/>
              <a:t>có</a:t>
            </a:r>
            <a:r>
              <a:rPr lang="en-US"/>
              <a:t> </a:t>
            </a:r>
            <a:r>
              <a:rPr lang="en-US" err="1"/>
              <a:t>dạng</a:t>
            </a:r>
            <a:r>
              <a:rPr lang="en-US"/>
              <a:t>: N(z) = b</a:t>
            </a:r>
            <a:r>
              <a:rPr lang="en-US" baseline="-25000"/>
              <a:t>0</a:t>
            </a:r>
            <a:r>
              <a:rPr lang="en-US"/>
              <a:t> + b</a:t>
            </a:r>
            <a:r>
              <a:rPr lang="en-US" baseline="-25000"/>
              <a:t>1</a:t>
            </a:r>
            <a:r>
              <a:rPr lang="en-US"/>
              <a:t>z+ b</a:t>
            </a:r>
            <a:r>
              <a:rPr lang="en-US" baseline="-25000"/>
              <a:t>2</a:t>
            </a:r>
            <a:r>
              <a:rPr lang="en-US"/>
              <a:t>z</a:t>
            </a:r>
            <a:r>
              <a:rPr lang="en-US" baseline="30000"/>
              <a:t>2</a:t>
            </a:r>
            <a:r>
              <a:rPr lang="en-US"/>
              <a:t>  +… + </a:t>
            </a:r>
            <a:r>
              <a:rPr lang="en-US" err="1"/>
              <a:t>b</a:t>
            </a:r>
            <a:r>
              <a:rPr lang="en-US" baseline="-25000" err="1"/>
              <a:t>M</a:t>
            </a:r>
            <a:r>
              <a:rPr lang="en-US" err="1"/>
              <a:t>.z</a:t>
            </a:r>
            <a:r>
              <a:rPr lang="en-US" baseline="30000" err="1"/>
              <a:t>M</a:t>
            </a:r>
            <a:endParaRPr lang="en-US"/>
          </a:p>
          <a:p>
            <a:pPr marL="0" indent="0">
              <a:buNone/>
            </a:pPr>
            <a:r>
              <a:rPr lang="en-US"/>
              <a:t>- D(z) </a:t>
            </a:r>
            <a:r>
              <a:rPr lang="en-US" err="1"/>
              <a:t>là</a:t>
            </a:r>
            <a:r>
              <a:rPr lang="en-US"/>
              <a:t> </a:t>
            </a:r>
            <a:r>
              <a:rPr lang="en-US" err="1"/>
              <a:t>đa</a:t>
            </a:r>
            <a:r>
              <a:rPr lang="en-US"/>
              <a:t> </a:t>
            </a:r>
            <a:r>
              <a:rPr lang="en-US" err="1"/>
              <a:t>thức</a:t>
            </a:r>
            <a:r>
              <a:rPr lang="en-US"/>
              <a:t> </a:t>
            </a:r>
            <a:r>
              <a:rPr lang="en-US" err="1"/>
              <a:t>bậc</a:t>
            </a:r>
            <a:r>
              <a:rPr lang="en-US"/>
              <a:t> N </a:t>
            </a:r>
            <a:r>
              <a:rPr lang="en-US" err="1"/>
              <a:t>có</a:t>
            </a:r>
            <a:r>
              <a:rPr lang="en-US"/>
              <a:t> </a:t>
            </a:r>
            <a:r>
              <a:rPr lang="en-US" err="1"/>
              <a:t>dạng</a:t>
            </a:r>
            <a:r>
              <a:rPr lang="en-US"/>
              <a:t>: D(z) = a</a:t>
            </a:r>
            <a:r>
              <a:rPr lang="en-US" baseline="-25000"/>
              <a:t>0</a:t>
            </a:r>
            <a:r>
              <a:rPr lang="en-US"/>
              <a:t> + a</a:t>
            </a:r>
            <a:r>
              <a:rPr lang="en-US" baseline="-25000"/>
              <a:t>1</a:t>
            </a:r>
            <a:r>
              <a:rPr lang="en-US"/>
              <a:t>.z + a</a:t>
            </a:r>
            <a:r>
              <a:rPr lang="en-US" baseline="-25000"/>
              <a:t>2</a:t>
            </a:r>
            <a:r>
              <a:rPr lang="en-US"/>
              <a:t>.z</a:t>
            </a:r>
            <a:r>
              <a:rPr lang="en-US" baseline="30000"/>
              <a:t>2</a:t>
            </a:r>
            <a:r>
              <a:rPr lang="en-US"/>
              <a:t> + …+</a:t>
            </a:r>
            <a:r>
              <a:rPr lang="en-US" err="1"/>
              <a:t>a</a:t>
            </a:r>
            <a:r>
              <a:rPr lang="en-US" baseline="-25000" err="1"/>
              <a:t>N</a:t>
            </a:r>
            <a:r>
              <a:rPr lang="en-US" err="1"/>
              <a:t>z</a:t>
            </a:r>
            <a:r>
              <a:rPr lang="en-US" baseline="30000" err="1"/>
              <a:t>N</a:t>
            </a:r>
            <a:endParaRPr lang="en-US"/>
          </a:p>
          <a:p>
            <a:pPr>
              <a:buFont typeface="Wingdings" panose="05000000000000000000" pitchFamily="2" charset="2"/>
              <a:buChar char="v"/>
            </a:pPr>
            <a:r>
              <a:rPr lang="en-US" err="1"/>
              <a:t>Điểm</a:t>
            </a:r>
            <a:r>
              <a:rPr lang="en-US"/>
              <a:t> </a:t>
            </a:r>
            <a:r>
              <a:rPr lang="en-US" err="1"/>
              <a:t>không</a:t>
            </a:r>
            <a:r>
              <a:rPr lang="en-US"/>
              <a:t>: </a:t>
            </a:r>
          </a:p>
          <a:p>
            <a:pPr>
              <a:buFont typeface="Wingdings" panose="05000000000000000000" pitchFamily="2" charset="2"/>
              <a:buChar char="§"/>
            </a:pPr>
            <a:r>
              <a:rPr lang="en-US"/>
              <a:t> </a:t>
            </a:r>
            <a:r>
              <a:rPr lang="en-US" err="1"/>
              <a:t>Điểm</a:t>
            </a:r>
            <a:r>
              <a:rPr lang="en-US"/>
              <a:t> </a:t>
            </a:r>
            <a:r>
              <a:rPr lang="en-US" err="1"/>
              <a:t>không</a:t>
            </a:r>
            <a:r>
              <a:rPr lang="en-US"/>
              <a:t> </a:t>
            </a:r>
            <a:r>
              <a:rPr lang="en-US" err="1"/>
              <a:t>là</a:t>
            </a:r>
            <a:r>
              <a:rPr lang="en-US"/>
              <a:t> </a:t>
            </a:r>
            <a:r>
              <a:rPr lang="en-US" err="1"/>
              <a:t>điểm</a:t>
            </a:r>
            <a:r>
              <a:rPr lang="en-US"/>
              <a:t> </a:t>
            </a:r>
            <a:r>
              <a:rPr lang="en-US" err="1"/>
              <a:t>mà</a:t>
            </a:r>
            <a:r>
              <a:rPr lang="en-US"/>
              <a:t> </a:t>
            </a:r>
            <a:r>
              <a:rPr lang="en-US" err="1"/>
              <a:t>tại</a:t>
            </a:r>
            <a:r>
              <a:rPr lang="en-US"/>
              <a:t> </a:t>
            </a:r>
            <a:r>
              <a:rPr lang="en-US" err="1"/>
              <a:t>đó</a:t>
            </a:r>
            <a:r>
              <a:rPr lang="en-US"/>
              <a:t>: </a:t>
            </a:r>
          </a:p>
          <a:p>
            <a:pPr marL="0" indent="0">
              <a:buNone/>
            </a:pPr>
            <a:r>
              <a:rPr lang="en-US"/>
              <a:t>     - </a:t>
            </a:r>
            <a:r>
              <a:rPr lang="en-US" err="1"/>
              <a:t>Vậy</a:t>
            </a:r>
            <a:r>
              <a:rPr lang="en-US"/>
              <a:t> </a:t>
            </a:r>
            <a:r>
              <a:rPr lang="en-US" err="1"/>
              <a:t>nghiệm</a:t>
            </a:r>
            <a:r>
              <a:rPr lang="en-US"/>
              <a:t> </a:t>
            </a:r>
            <a:r>
              <a:rPr lang="en-US" err="1"/>
              <a:t>của</a:t>
            </a:r>
            <a:r>
              <a:rPr lang="en-US"/>
              <a:t> N(z) </a:t>
            </a:r>
            <a:r>
              <a:rPr lang="en-US" err="1"/>
              <a:t>là</a:t>
            </a:r>
            <a:r>
              <a:rPr lang="en-US"/>
              <a:t> </a:t>
            </a:r>
            <a:r>
              <a:rPr lang="en-US" err="1"/>
              <a:t>điểm</a:t>
            </a:r>
            <a:r>
              <a:rPr lang="en-US"/>
              <a:t> </a:t>
            </a:r>
            <a:r>
              <a:rPr lang="en-US" err="1"/>
              <a:t>không</a:t>
            </a:r>
            <a:r>
              <a:rPr lang="en-US"/>
              <a:t> </a:t>
            </a:r>
            <a:r>
              <a:rPr lang="en-US" err="1"/>
              <a:t>của</a:t>
            </a:r>
            <a:r>
              <a:rPr lang="en-US"/>
              <a:t> X(z).</a:t>
            </a:r>
          </a:p>
          <a:p>
            <a:pPr marL="0" indent="0">
              <a:buNone/>
            </a:pPr>
            <a:r>
              <a:rPr lang="en-US"/>
              <a:t>     - </a:t>
            </a:r>
            <a:r>
              <a:rPr lang="en-US" err="1"/>
              <a:t>Kí</a:t>
            </a:r>
            <a:r>
              <a:rPr lang="en-US"/>
              <a:t> </a:t>
            </a:r>
            <a:r>
              <a:rPr lang="en-US" err="1"/>
              <a:t>hiệu</a:t>
            </a:r>
            <a:r>
              <a:rPr lang="en-US"/>
              <a:t> </a:t>
            </a:r>
            <a:r>
              <a:rPr lang="en-US" err="1"/>
              <a:t>điểm</a:t>
            </a:r>
            <a:r>
              <a:rPr lang="en-US"/>
              <a:t> </a:t>
            </a:r>
            <a:r>
              <a:rPr lang="en-US" err="1"/>
              <a:t>không</a:t>
            </a:r>
            <a:r>
              <a:rPr lang="en-US"/>
              <a:t>: z = z</a:t>
            </a:r>
            <a:r>
              <a:rPr lang="en-US" baseline="-25000"/>
              <a:t>0r</a:t>
            </a:r>
            <a:endParaRPr lang="en-US"/>
          </a:p>
          <a:p>
            <a:pPr>
              <a:buFont typeface="Wingdings" panose="05000000000000000000" pitchFamily="2" charset="2"/>
              <a:buChar char="v"/>
            </a:pPr>
            <a:r>
              <a:rPr lang="en-US" err="1"/>
              <a:t>Điểm</a:t>
            </a:r>
            <a:r>
              <a:rPr lang="en-US"/>
              <a:t> </a:t>
            </a:r>
            <a:r>
              <a:rPr lang="en-US" err="1"/>
              <a:t>cực</a:t>
            </a:r>
            <a:r>
              <a:rPr lang="en-US"/>
              <a:t>:</a:t>
            </a:r>
          </a:p>
          <a:p>
            <a:pPr>
              <a:buFont typeface="Wingdings" panose="05000000000000000000" pitchFamily="2" charset="2"/>
              <a:buChar char="§"/>
            </a:pPr>
            <a:r>
              <a:rPr lang="en-US" err="1"/>
              <a:t>Điểm</a:t>
            </a:r>
            <a:r>
              <a:rPr lang="en-US"/>
              <a:t> </a:t>
            </a:r>
            <a:r>
              <a:rPr lang="en-US" err="1"/>
              <a:t>cực</a:t>
            </a:r>
            <a:r>
              <a:rPr lang="en-US"/>
              <a:t> </a:t>
            </a:r>
            <a:r>
              <a:rPr lang="en-US" err="1"/>
              <a:t>là</a:t>
            </a:r>
            <a:r>
              <a:rPr lang="en-US"/>
              <a:t> </a:t>
            </a:r>
            <a:r>
              <a:rPr lang="en-US" err="1"/>
              <a:t>điểm</a:t>
            </a:r>
            <a:r>
              <a:rPr lang="en-US"/>
              <a:t> </a:t>
            </a:r>
            <a:r>
              <a:rPr lang="en-US" err="1"/>
              <a:t>mà</a:t>
            </a:r>
            <a:r>
              <a:rPr lang="en-US"/>
              <a:t> </a:t>
            </a:r>
            <a:r>
              <a:rPr lang="en-US" err="1"/>
              <a:t>tại</a:t>
            </a:r>
            <a:r>
              <a:rPr lang="en-US"/>
              <a:t> </a:t>
            </a:r>
            <a:r>
              <a:rPr lang="en-US" err="1"/>
              <a:t>đó</a:t>
            </a:r>
            <a:r>
              <a:rPr lang="en-US"/>
              <a:t>: </a:t>
            </a:r>
          </a:p>
          <a:p>
            <a:pPr marL="0" indent="0">
              <a:buNone/>
            </a:pPr>
            <a:r>
              <a:rPr lang="en-US"/>
              <a:t>    - </a:t>
            </a:r>
            <a:r>
              <a:rPr lang="en-US" err="1"/>
              <a:t>Vậy</a:t>
            </a:r>
            <a:r>
              <a:rPr lang="en-US"/>
              <a:t> </a:t>
            </a:r>
            <a:r>
              <a:rPr lang="en-US" err="1"/>
              <a:t>nghiệm</a:t>
            </a:r>
            <a:r>
              <a:rPr lang="en-US"/>
              <a:t> </a:t>
            </a:r>
            <a:r>
              <a:rPr lang="en-US" err="1"/>
              <a:t>của</a:t>
            </a:r>
            <a:r>
              <a:rPr lang="en-US"/>
              <a:t> D(z) </a:t>
            </a:r>
            <a:r>
              <a:rPr lang="en-US" err="1"/>
              <a:t>là</a:t>
            </a:r>
            <a:r>
              <a:rPr lang="en-US"/>
              <a:t> </a:t>
            </a:r>
            <a:r>
              <a:rPr lang="en-US" err="1"/>
              <a:t>điểm</a:t>
            </a:r>
            <a:r>
              <a:rPr lang="en-US"/>
              <a:t> </a:t>
            </a:r>
            <a:r>
              <a:rPr lang="en-US" err="1"/>
              <a:t>cực</a:t>
            </a:r>
            <a:r>
              <a:rPr lang="en-US"/>
              <a:t> </a:t>
            </a:r>
            <a:r>
              <a:rPr lang="en-US" err="1"/>
              <a:t>của</a:t>
            </a:r>
            <a:r>
              <a:rPr lang="en-US"/>
              <a:t> X(z).</a:t>
            </a:r>
          </a:p>
          <a:p>
            <a:pPr marL="0" indent="0">
              <a:buNone/>
            </a:pPr>
            <a:r>
              <a:rPr lang="en-US"/>
              <a:t>    - </a:t>
            </a:r>
            <a:r>
              <a:rPr lang="en-US" err="1"/>
              <a:t>Kí</a:t>
            </a:r>
            <a:r>
              <a:rPr lang="en-US"/>
              <a:t> </a:t>
            </a:r>
            <a:r>
              <a:rPr lang="en-US" err="1"/>
              <a:t>hiệu</a:t>
            </a:r>
            <a:r>
              <a:rPr lang="en-US"/>
              <a:t> </a:t>
            </a:r>
            <a:r>
              <a:rPr lang="en-US" err="1"/>
              <a:t>điểm</a:t>
            </a:r>
            <a:r>
              <a:rPr lang="en-US"/>
              <a:t> </a:t>
            </a:r>
            <a:r>
              <a:rPr lang="en-US" err="1"/>
              <a:t>cực</a:t>
            </a:r>
            <a:r>
              <a:rPr lang="en-US"/>
              <a:t>: z = </a:t>
            </a:r>
            <a:r>
              <a:rPr lang="en-US" err="1"/>
              <a:t>z</a:t>
            </a:r>
            <a:r>
              <a:rPr lang="en-US" baseline="-25000" err="1"/>
              <a:t>ck</a:t>
            </a:r>
            <a:endParaRPr lang="en-US"/>
          </a:p>
          <a:p>
            <a:pPr marL="0" indent="0">
              <a:buNone/>
            </a:pPr>
            <a:endParaRPr lang="en-US"/>
          </a:p>
          <a:p>
            <a:pPr marL="457200" indent="-457200">
              <a:buAutoNum type="alphaLcPeriod"/>
            </a:pPr>
            <a:endParaRPr lang="en-US"/>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4"/>
          <p:cNvGraphicFramePr>
            <a:graphicFrameLocks noChangeAspect="1"/>
          </p:cNvGraphicFramePr>
          <p:nvPr/>
        </p:nvGraphicFramePr>
        <p:xfrm>
          <a:off x="3631474" y="1201783"/>
          <a:ext cx="1674224" cy="680357"/>
        </p:xfrm>
        <a:graphic>
          <a:graphicData uri="http://schemas.openxmlformats.org/presentationml/2006/ole">
            <mc:AlternateContent xmlns:mc="http://schemas.openxmlformats.org/markup-compatibility/2006">
              <mc:Choice xmlns:v="urn:schemas-microsoft-com:vml" Requires="v">
                <p:oleObj spid="_x0000_s133121" name="Equation" r:id="rId3" imgW="838200" imgH="419100" progId="Equation.DSMT4">
                  <p:embed/>
                </p:oleObj>
              </mc:Choice>
              <mc:Fallback>
                <p:oleObj name="Equation" r:id="rId3" imgW="838200" imgH="4191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1474" y="1201783"/>
                        <a:ext cx="1674224" cy="680357"/>
                      </a:xfrm>
                      <a:prstGeom prst="rect">
                        <a:avLst/>
                      </a:prstGeom>
                      <a:noFill/>
                    </p:spPr>
                  </p:pic>
                </p:oleObj>
              </mc:Fallback>
            </mc:AlternateContent>
          </a:graphicData>
        </a:graphic>
      </p:graphicFrame>
      <p:sp>
        <p:nvSpPr>
          <p:cNvPr id="11" name="Rectangle 9"/>
          <p:cNvSpPr>
            <a:spLocks noChangeArrowheads="1"/>
          </p:cNvSpPr>
          <p:nvPr/>
        </p:nvSpPr>
        <p:spPr bwMode="auto">
          <a:xfrm>
            <a:off x="4238897" y="3709852"/>
            <a:ext cx="1825286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2" name="Object 11"/>
          <p:cNvGraphicFramePr>
            <a:graphicFrameLocks noChangeAspect="1"/>
          </p:cNvGraphicFramePr>
          <p:nvPr/>
        </p:nvGraphicFramePr>
        <p:xfrm>
          <a:off x="4238897" y="3556354"/>
          <a:ext cx="1597126" cy="503289"/>
        </p:xfrm>
        <a:graphic>
          <a:graphicData uri="http://schemas.openxmlformats.org/presentationml/2006/ole">
            <mc:AlternateContent xmlns:mc="http://schemas.openxmlformats.org/markup-compatibility/2006">
              <mc:Choice xmlns:v="urn:schemas-microsoft-com:vml" Requires="v">
                <p:oleObj spid="_x0000_s133122" name="Equation" r:id="rId5" imgW="914400" imgH="279400" progId="Equation.DSMT4">
                  <p:embed/>
                </p:oleObj>
              </mc:Choice>
              <mc:Fallback>
                <p:oleObj name="Equation" r:id="rId5" imgW="914400" imgH="279400" progId="Equation.DSMT4">
                  <p:embed/>
                  <p:pic>
                    <p:nvPicPr>
                      <p:cNvPr id="1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8897" y="3556354"/>
                        <a:ext cx="1597126" cy="503289"/>
                      </a:xfrm>
                      <a:prstGeom prst="rect">
                        <a:avLst/>
                      </a:prstGeom>
                      <a:noFill/>
                    </p:spPr>
                  </p:pic>
                </p:oleObj>
              </mc:Fallback>
            </mc:AlternateContent>
          </a:graphicData>
        </a:graphic>
      </p:graphicFrame>
      <p:sp>
        <p:nvSpPr>
          <p:cNvPr id="13"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4" name="Object 13"/>
          <p:cNvGraphicFramePr>
            <a:graphicFrameLocks noChangeAspect="1"/>
          </p:cNvGraphicFramePr>
          <p:nvPr/>
        </p:nvGraphicFramePr>
        <p:xfrm>
          <a:off x="4023360" y="5316584"/>
          <a:ext cx="1812663" cy="534841"/>
        </p:xfrm>
        <a:graphic>
          <a:graphicData uri="http://schemas.openxmlformats.org/presentationml/2006/ole">
            <mc:AlternateContent xmlns:mc="http://schemas.openxmlformats.org/markup-compatibility/2006">
              <mc:Choice xmlns:v="urn:schemas-microsoft-com:vml" Requires="v">
                <p:oleObj spid="_x0000_s133123" name="Equation" r:id="rId7" imgW="939800" imgH="279400" progId="Equation.DSMT4">
                  <p:embed/>
                </p:oleObj>
              </mc:Choice>
              <mc:Fallback>
                <p:oleObj name="Equation" r:id="rId7" imgW="939800" imgH="279400" progId="Equation.DSMT4">
                  <p:embed/>
                  <p:pic>
                    <p:nvPicPr>
                      <p:cNvPr id="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360" y="5316584"/>
                        <a:ext cx="1812663" cy="534841"/>
                      </a:xfrm>
                      <a:prstGeom prst="rect">
                        <a:avLst/>
                      </a:prstGeom>
                      <a:noFill/>
                    </p:spPr>
                  </p:pic>
                </p:oleObj>
              </mc:Fallback>
            </mc:AlternateContent>
          </a:graphicData>
        </a:graphic>
      </p:graphicFrame>
    </p:spTree>
    <p:extLst>
      <p:ext uri="{BB962C8B-B14F-4D97-AF65-F5344CB8AC3E}">
        <p14:creationId xmlns:p14="http://schemas.microsoft.com/office/powerpoint/2010/main" val="2856688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858001"/>
          </a:xfrm>
        </p:spPr>
        <p:txBody>
          <a:bodyPr>
            <a:normAutofit/>
          </a:bodyPr>
          <a:lstStyle/>
          <a:p>
            <a:pPr algn="just">
              <a:lnSpc>
                <a:spcPct val="80000"/>
              </a:lnSpc>
              <a:buNone/>
            </a:pPr>
            <a:r>
              <a:rPr lang="en-US" sz="2800" b="1">
                <a:solidFill>
                  <a:srgbClr val="3122F6"/>
                </a:solidFill>
              </a:rPr>
              <a:t>1.1. </a:t>
            </a:r>
            <a:r>
              <a:rPr lang="en-US" sz="2800" b="1" err="1">
                <a:solidFill>
                  <a:srgbClr val="3122F6"/>
                </a:solidFill>
              </a:rPr>
              <a:t>Khái</a:t>
            </a:r>
            <a:r>
              <a:rPr lang="en-US" sz="2800" b="1">
                <a:solidFill>
                  <a:srgbClr val="3122F6"/>
                </a:solidFill>
              </a:rPr>
              <a:t> </a:t>
            </a:r>
            <a:r>
              <a:rPr lang="en-US" sz="2800" b="1" err="1">
                <a:solidFill>
                  <a:srgbClr val="3122F6"/>
                </a:solidFill>
              </a:rPr>
              <a:t>niệm</a:t>
            </a:r>
            <a:r>
              <a:rPr lang="en-US" sz="2800" b="1">
                <a:solidFill>
                  <a:srgbClr val="3122F6"/>
                </a:solidFill>
              </a:rPr>
              <a:t> </a:t>
            </a:r>
            <a:r>
              <a:rPr lang="en-US" sz="2800" b="1" err="1">
                <a:solidFill>
                  <a:srgbClr val="3122F6"/>
                </a:solidFill>
              </a:rPr>
              <a:t>về</a:t>
            </a:r>
            <a:r>
              <a:rPr lang="en-US" sz="2800" b="1">
                <a:solidFill>
                  <a:srgbClr val="3122F6"/>
                </a:solidFill>
              </a:rPr>
              <a:t> </a:t>
            </a:r>
            <a:r>
              <a:rPr lang="en-US" sz="2800" b="1" err="1">
                <a:solidFill>
                  <a:srgbClr val="3122F6"/>
                </a:solidFill>
              </a:rPr>
              <a:t>tín</a:t>
            </a:r>
            <a:r>
              <a:rPr lang="en-US" sz="2800" b="1">
                <a:solidFill>
                  <a:srgbClr val="3122F6"/>
                </a:solidFill>
              </a:rPr>
              <a:t> </a:t>
            </a:r>
            <a:r>
              <a:rPr lang="en-US" sz="2800" b="1" err="1">
                <a:solidFill>
                  <a:srgbClr val="3122F6"/>
                </a:solidFill>
              </a:rPr>
              <a:t>hiệu</a:t>
            </a:r>
            <a:r>
              <a:rPr lang="en-US" sz="2800" b="1">
                <a:solidFill>
                  <a:srgbClr val="3122F6"/>
                </a:solidFill>
              </a:rPr>
              <a:t>, </a:t>
            </a:r>
            <a:r>
              <a:rPr lang="en-US" sz="2800" b="1" err="1">
                <a:solidFill>
                  <a:srgbClr val="3122F6"/>
                </a:solidFill>
              </a:rPr>
              <a:t>hệ</a:t>
            </a:r>
            <a:r>
              <a:rPr lang="en-US" sz="2800" b="1">
                <a:solidFill>
                  <a:srgbClr val="3122F6"/>
                </a:solidFill>
              </a:rPr>
              <a:t> </a:t>
            </a:r>
            <a:r>
              <a:rPr lang="en-US" sz="2800" b="1" err="1">
                <a:solidFill>
                  <a:srgbClr val="3122F6"/>
                </a:solidFill>
              </a:rPr>
              <a:t>thống</a:t>
            </a:r>
            <a:r>
              <a:rPr lang="en-US" sz="2800" b="1">
                <a:solidFill>
                  <a:srgbClr val="3122F6"/>
                </a:solidFill>
              </a:rPr>
              <a:t> </a:t>
            </a:r>
            <a:r>
              <a:rPr lang="en-US" sz="2800" b="1" err="1">
                <a:solidFill>
                  <a:srgbClr val="3122F6"/>
                </a:solidFill>
              </a:rPr>
              <a:t>xử</a:t>
            </a:r>
            <a:r>
              <a:rPr lang="en-US" sz="2800" b="1">
                <a:solidFill>
                  <a:srgbClr val="3122F6"/>
                </a:solidFill>
              </a:rPr>
              <a:t> lý </a:t>
            </a:r>
            <a:r>
              <a:rPr lang="en-US" sz="2800" b="1" err="1">
                <a:solidFill>
                  <a:srgbClr val="3122F6"/>
                </a:solidFill>
              </a:rPr>
              <a:t>tín</a:t>
            </a:r>
            <a:r>
              <a:rPr lang="en-US" sz="2800" b="1">
                <a:solidFill>
                  <a:srgbClr val="3122F6"/>
                </a:solidFill>
              </a:rPr>
              <a:t> </a:t>
            </a:r>
            <a:r>
              <a:rPr lang="en-US" sz="2800" b="1" err="1">
                <a:solidFill>
                  <a:srgbClr val="3122F6"/>
                </a:solidFill>
              </a:rPr>
              <a:t>hiệu</a:t>
            </a:r>
            <a:r>
              <a:rPr lang="en-US" sz="2800" b="1">
                <a:solidFill>
                  <a:srgbClr val="3122F6"/>
                </a:solidFill>
              </a:rPr>
              <a:t>:</a:t>
            </a:r>
          </a:p>
          <a:p>
            <a:pPr algn="just">
              <a:lnSpc>
                <a:spcPct val="80000"/>
              </a:lnSpc>
              <a:buNone/>
            </a:pPr>
            <a:r>
              <a:rPr lang="en-US" sz="2800" b="1">
                <a:solidFill>
                  <a:srgbClr val="3122F6"/>
                </a:solidFill>
              </a:rPr>
              <a:t>1.1.1. </a:t>
            </a:r>
            <a:r>
              <a:rPr lang="en-US" sz="2800" b="1" err="1">
                <a:solidFill>
                  <a:srgbClr val="3122F6"/>
                </a:solidFill>
              </a:rPr>
              <a:t>Khái</a:t>
            </a:r>
            <a:r>
              <a:rPr lang="en-US" sz="2800" b="1">
                <a:solidFill>
                  <a:srgbClr val="3122F6"/>
                </a:solidFill>
              </a:rPr>
              <a:t> </a:t>
            </a:r>
            <a:r>
              <a:rPr lang="en-US" sz="2800" b="1" err="1">
                <a:solidFill>
                  <a:srgbClr val="3122F6"/>
                </a:solidFill>
              </a:rPr>
              <a:t>niệm</a:t>
            </a:r>
            <a:r>
              <a:rPr lang="en-US" sz="2800" b="1">
                <a:solidFill>
                  <a:srgbClr val="3122F6"/>
                </a:solidFill>
              </a:rPr>
              <a:t> </a:t>
            </a:r>
            <a:r>
              <a:rPr lang="en-US" sz="2800" b="1" err="1">
                <a:solidFill>
                  <a:srgbClr val="3122F6"/>
                </a:solidFill>
              </a:rPr>
              <a:t>về</a:t>
            </a:r>
            <a:r>
              <a:rPr lang="en-US" sz="2800" b="1">
                <a:solidFill>
                  <a:srgbClr val="3122F6"/>
                </a:solidFill>
              </a:rPr>
              <a:t> </a:t>
            </a:r>
            <a:r>
              <a:rPr lang="en-US" sz="2800" b="1" err="1">
                <a:solidFill>
                  <a:srgbClr val="3122F6"/>
                </a:solidFill>
              </a:rPr>
              <a:t>tín</a:t>
            </a:r>
            <a:r>
              <a:rPr lang="en-US" sz="2800" b="1">
                <a:solidFill>
                  <a:srgbClr val="3122F6"/>
                </a:solidFill>
              </a:rPr>
              <a:t> </a:t>
            </a:r>
            <a:r>
              <a:rPr lang="en-US" sz="2800" b="1" err="1">
                <a:solidFill>
                  <a:srgbClr val="3122F6"/>
                </a:solidFill>
              </a:rPr>
              <a:t>hiệu</a:t>
            </a:r>
            <a:r>
              <a:rPr lang="en-US" sz="2800" b="1">
                <a:solidFill>
                  <a:srgbClr val="3122F6"/>
                </a:solidFill>
              </a:rPr>
              <a:t>:</a:t>
            </a:r>
          </a:p>
          <a:p>
            <a:pPr marL="514350" indent="-514350" algn="just">
              <a:lnSpc>
                <a:spcPct val="80000"/>
              </a:lnSpc>
              <a:buAutoNum type="alphaLcPeriod"/>
            </a:pPr>
            <a:r>
              <a:rPr lang="en-US" sz="2800" b="1" i="1" err="1">
                <a:solidFill>
                  <a:srgbClr val="3122F6"/>
                </a:solidFill>
              </a:rPr>
              <a:t>Khái</a:t>
            </a:r>
            <a:r>
              <a:rPr lang="en-US" sz="2800" b="1" i="1">
                <a:solidFill>
                  <a:srgbClr val="3122F6"/>
                </a:solidFill>
              </a:rPr>
              <a:t> </a:t>
            </a:r>
            <a:r>
              <a:rPr lang="en-US" sz="2800" b="1" i="1" err="1">
                <a:solidFill>
                  <a:srgbClr val="3122F6"/>
                </a:solidFill>
              </a:rPr>
              <a:t>niệm</a:t>
            </a:r>
            <a:r>
              <a:rPr lang="en-US" sz="2800" b="1" i="1">
                <a:solidFill>
                  <a:srgbClr val="3122F6"/>
                </a:solidFill>
              </a:rPr>
              <a:t>:</a:t>
            </a:r>
          </a:p>
          <a:p>
            <a:pPr algn="just">
              <a:lnSpc>
                <a:spcPct val="80000"/>
              </a:lnSpc>
              <a:buFont typeface="Wingdings" panose="05000000000000000000" pitchFamily="2" charset="2"/>
              <a:buChar char="v"/>
            </a:pPr>
            <a:r>
              <a:rPr lang="en-US" sz="2800" b="1" err="1"/>
              <a:t>Về</a:t>
            </a:r>
            <a:r>
              <a:rPr lang="en-US" sz="2800" b="1"/>
              <a:t> </a:t>
            </a:r>
            <a:r>
              <a:rPr lang="en-US" sz="2800" b="1" err="1"/>
              <a:t>mặt</a:t>
            </a:r>
            <a:r>
              <a:rPr lang="en-US" sz="2800" b="1"/>
              <a:t> </a:t>
            </a:r>
            <a:r>
              <a:rPr lang="en-US" sz="2800" b="1" err="1"/>
              <a:t>vật</a:t>
            </a:r>
            <a:r>
              <a:rPr lang="en-US" sz="2800" b="1"/>
              <a:t> lý:</a:t>
            </a:r>
            <a:r>
              <a:rPr lang="en-US" sz="2800"/>
              <a:t> </a:t>
            </a:r>
            <a:r>
              <a:rPr lang="en-US" sz="2800" err="1"/>
              <a:t>tín</a:t>
            </a:r>
            <a:r>
              <a:rPr lang="en-US" sz="2800"/>
              <a:t> </a:t>
            </a:r>
            <a:r>
              <a:rPr lang="en-US" sz="2800" err="1"/>
              <a:t>hiệu</a:t>
            </a:r>
            <a:r>
              <a:rPr lang="en-US" sz="2800"/>
              <a:t> </a:t>
            </a:r>
            <a:r>
              <a:rPr lang="en-US" sz="2800" err="1"/>
              <a:t>là</a:t>
            </a:r>
            <a:r>
              <a:rPr lang="en-US" sz="2800"/>
              <a:t> </a:t>
            </a:r>
            <a:r>
              <a:rPr lang="en-US" sz="2800" err="1"/>
              <a:t>dạng</a:t>
            </a:r>
            <a:r>
              <a:rPr lang="en-US" sz="2800"/>
              <a:t> </a:t>
            </a:r>
            <a:r>
              <a:rPr lang="en-US" sz="2800" err="1"/>
              <a:t>biểu</a:t>
            </a:r>
            <a:r>
              <a:rPr lang="en-US" sz="2800"/>
              <a:t> </a:t>
            </a:r>
            <a:r>
              <a:rPr lang="en-US" sz="2800" err="1"/>
              <a:t>diễn</a:t>
            </a:r>
            <a:r>
              <a:rPr lang="en-US" sz="2800"/>
              <a:t> </a:t>
            </a:r>
            <a:r>
              <a:rPr lang="en-US" sz="2800" err="1"/>
              <a:t>vật</a:t>
            </a:r>
            <a:r>
              <a:rPr lang="en-US" sz="2800"/>
              <a:t> lý </a:t>
            </a:r>
            <a:r>
              <a:rPr lang="en-US" sz="2800" err="1"/>
              <a:t>của</a:t>
            </a:r>
            <a:r>
              <a:rPr lang="en-US" sz="2800"/>
              <a:t> </a:t>
            </a:r>
            <a:r>
              <a:rPr lang="en-US" sz="2800" err="1"/>
              <a:t>thông</a:t>
            </a:r>
            <a:r>
              <a:rPr lang="en-US" sz="2800"/>
              <a:t> tin.</a:t>
            </a:r>
            <a:endParaRPr lang="en-US" sz="2800" b="1"/>
          </a:p>
          <a:p>
            <a:pPr algn="just">
              <a:lnSpc>
                <a:spcPct val="80000"/>
              </a:lnSpc>
              <a:buNone/>
            </a:pPr>
            <a:r>
              <a:rPr lang="en-US" sz="2800" b="1"/>
              <a:t>	</a:t>
            </a:r>
            <a:r>
              <a:rPr lang="en-US" sz="2800" b="1" err="1"/>
              <a:t>Ví</a:t>
            </a:r>
            <a:r>
              <a:rPr lang="en-US" sz="2800" b="1"/>
              <a:t> </a:t>
            </a:r>
            <a:r>
              <a:rPr lang="en-US" sz="2800" b="1" err="1"/>
              <a:t>dụ</a:t>
            </a:r>
            <a:r>
              <a:rPr lang="en-US" sz="2800" b="1"/>
              <a:t>:</a:t>
            </a:r>
            <a:r>
              <a:rPr lang="en-US" sz="2800" b="1" i="1"/>
              <a:t> </a:t>
            </a:r>
            <a:endParaRPr lang="en-US" sz="2800"/>
          </a:p>
          <a:p>
            <a:pPr algn="just">
              <a:lnSpc>
                <a:spcPct val="80000"/>
              </a:lnSpc>
              <a:buNone/>
            </a:pPr>
            <a:r>
              <a:rPr lang="en-US" sz="2800"/>
              <a:t>	- Các </a:t>
            </a:r>
            <a:r>
              <a:rPr lang="en-US" sz="2800" err="1"/>
              <a:t>tín</a:t>
            </a:r>
            <a:r>
              <a:rPr lang="en-US" sz="2800"/>
              <a:t> </a:t>
            </a:r>
            <a:r>
              <a:rPr lang="en-US" sz="2800" err="1"/>
              <a:t>hiệu</a:t>
            </a:r>
            <a:r>
              <a:rPr lang="en-US" sz="2800"/>
              <a:t> ta </a:t>
            </a:r>
            <a:r>
              <a:rPr lang="en-US" sz="2800" err="1"/>
              <a:t>nghe</a:t>
            </a:r>
            <a:r>
              <a:rPr lang="en-US" sz="2800"/>
              <a:t> </a:t>
            </a:r>
            <a:r>
              <a:rPr lang="en-US" sz="2800" err="1"/>
              <a:t>thấy</a:t>
            </a:r>
            <a:r>
              <a:rPr lang="en-US" sz="2800"/>
              <a:t> </a:t>
            </a:r>
            <a:r>
              <a:rPr lang="en-US" sz="2800" err="1"/>
              <a:t>là</a:t>
            </a:r>
            <a:r>
              <a:rPr lang="en-US" sz="2800"/>
              <a:t> do </a:t>
            </a:r>
            <a:r>
              <a:rPr lang="en-US" sz="2800" err="1"/>
              <a:t>âm</a:t>
            </a:r>
            <a:r>
              <a:rPr lang="en-US" sz="2800"/>
              <a:t> </a:t>
            </a:r>
            <a:r>
              <a:rPr lang="en-US" sz="2800" err="1"/>
              <a:t>thanh</a:t>
            </a:r>
            <a:r>
              <a:rPr lang="en-US" sz="2800"/>
              <a:t> </a:t>
            </a:r>
            <a:r>
              <a:rPr lang="en-US" sz="2800" err="1"/>
              <a:t>phát</a:t>
            </a:r>
            <a:r>
              <a:rPr lang="en-US" sz="2800"/>
              <a:t> </a:t>
            </a:r>
            <a:r>
              <a:rPr lang="en-US" sz="2800" err="1"/>
              <a:t>ra</a:t>
            </a:r>
            <a:r>
              <a:rPr lang="en-US" sz="2800"/>
              <a:t> </a:t>
            </a:r>
            <a:r>
              <a:rPr lang="en-US" sz="2800" err="1"/>
              <a:t>gây</a:t>
            </a:r>
            <a:r>
              <a:rPr lang="en-US" sz="2800"/>
              <a:t> </a:t>
            </a:r>
            <a:r>
              <a:rPr lang="en-US" sz="2800" err="1"/>
              <a:t>nên</a:t>
            </a:r>
            <a:r>
              <a:rPr lang="en-US" sz="2800"/>
              <a:t> </a:t>
            </a:r>
            <a:r>
              <a:rPr lang="en-US" sz="2800" err="1"/>
              <a:t>sự</a:t>
            </a:r>
            <a:r>
              <a:rPr lang="en-US" sz="2800"/>
              <a:t> </a:t>
            </a:r>
            <a:r>
              <a:rPr lang="en-US" sz="2800" err="1"/>
              <a:t>nén</a:t>
            </a:r>
            <a:r>
              <a:rPr lang="en-US" sz="2800"/>
              <a:t> </a:t>
            </a:r>
            <a:r>
              <a:rPr lang="en-US" sz="2800" err="1"/>
              <a:t>dãn</a:t>
            </a:r>
            <a:r>
              <a:rPr lang="en-US" sz="2800"/>
              <a:t> </a:t>
            </a:r>
            <a:r>
              <a:rPr lang="en-US" sz="2800" err="1"/>
              <a:t>áp</a:t>
            </a:r>
            <a:r>
              <a:rPr lang="en-US" sz="2800"/>
              <a:t> </a:t>
            </a:r>
            <a:r>
              <a:rPr lang="en-US" sz="2800" err="1"/>
              <a:t>suất</a:t>
            </a:r>
            <a:r>
              <a:rPr lang="en-US" sz="2800"/>
              <a:t> </a:t>
            </a:r>
            <a:r>
              <a:rPr lang="en-US" sz="2800" err="1"/>
              <a:t>không</a:t>
            </a:r>
            <a:r>
              <a:rPr lang="en-US" sz="2800"/>
              <a:t> </a:t>
            </a:r>
            <a:r>
              <a:rPr lang="en-US" sz="2800" err="1"/>
              <a:t>khí</a:t>
            </a:r>
            <a:r>
              <a:rPr lang="en-US" sz="2800"/>
              <a:t> </a:t>
            </a:r>
            <a:r>
              <a:rPr lang="en-US" sz="2800" err="1"/>
              <a:t>đưa</a:t>
            </a:r>
            <a:r>
              <a:rPr lang="en-US" sz="2800"/>
              <a:t> </a:t>
            </a:r>
            <a:r>
              <a:rPr lang="en-US" sz="2800" err="1"/>
              <a:t>đến</a:t>
            </a:r>
            <a:r>
              <a:rPr lang="en-US" sz="2800"/>
              <a:t> tai </a:t>
            </a:r>
            <a:r>
              <a:rPr lang="en-US" sz="2800" err="1"/>
              <a:t>chúng</a:t>
            </a:r>
            <a:r>
              <a:rPr lang="en-US" sz="2800"/>
              <a:t> ta. </a:t>
            </a:r>
          </a:p>
          <a:p>
            <a:pPr algn="just">
              <a:lnSpc>
                <a:spcPct val="80000"/>
              </a:lnSpc>
              <a:buNone/>
            </a:pPr>
            <a:r>
              <a:rPr lang="en-US" sz="2800"/>
              <a:t>	- </a:t>
            </a:r>
            <a:r>
              <a:rPr lang="en-US" sz="2800" err="1"/>
              <a:t>Ánh</a:t>
            </a:r>
            <a:r>
              <a:rPr lang="en-US" sz="2800"/>
              <a:t> </a:t>
            </a:r>
            <a:r>
              <a:rPr lang="en-US" sz="2800" err="1"/>
              <a:t>sáng</a:t>
            </a:r>
            <a:r>
              <a:rPr lang="en-US" sz="2800"/>
              <a:t> ta </a:t>
            </a:r>
            <a:r>
              <a:rPr lang="en-US" sz="2800" err="1"/>
              <a:t>nhìn</a:t>
            </a:r>
            <a:r>
              <a:rPr lang="en-US" sz="2800"/>
              <a:t> </a:t>
            </a:r>
            <a:r>
              <a:rPr lang="en-US" sz="2800" err="1"/>
              <a:t>được</a:t>
            </a:r>
            <a:r>
              <a:rPr lang="en-US" sz="2800"/>
              <a:t> </a:t>
            </a:r>
            <a:r>
              <a:rPr lang="en-US" sz="2800" err="1"/>
              <a:t>là</a:t>
            </a:r>
            <a:r>
              <a:rPr lang="en-US" sz="2800"/>
              <a:t> do </a:t>
            </a:r>
            <a:r>
              <a:rPr lang="en-US" sz="2800" err="1"/>
              <a:t>sóng</a:t>
            </a:r>
            <a:r>
              <a:rPr lang="en-US" sz="2800"/>
              <a:t> </a:t>
            </a:r>
            <a:r>
              <a:rPr lang="en-US" sz="2800" err="1"/>
              <a:t>ánh</a:t>
            </a:r>
            <a:r>
              <a:rPr lang="en-US" sz="2800"/>
              <a:t> </a:t>
            </a:r>
            <a:r>
              <a:rPr lang="en-US" sz="2800" err="1"/>
              <a:t>sáng</a:t>
            </a:r>
            <a:r>
              <a:rPr lang="en-US" sz="2800"/>
              <a:t> </a:t>
            </a:r>
            <a:r>
              <a:rPr lang="en-US" sz="2800" err="1"/>
              <a:t>truyền</a:t>
            </a:r>
            <a:r>
              <a:rPr lang="en-US" sz="2800"/>
              <a:t> </a:t>
            </a:r>
            <a:r>
              <a:rPr lang="en-US" sz="2800" err="1"/>
              <a:t>tải</a:t>
            </a:r>
            <a:r>
              <a:rPr lang="en-US" sz="2800"/>
              <a:t> các </a:t>
            </a:r>
            <a:r>
              <a:rPr lang="en-US" sz="2800" err="1"/>
              <a:t>thông</a:t>
            </a:r>
            <a:r>
              <a:rPr lang="en-US" sz="2800"/>
              <a:t> tin </a:t>
            </a:r>
            <a:r>
              <a:rPr lang="en-US" sz="2800" err="1"/>
              <a:t>về</a:t>
            </a:r>
            <a:r>
              <a:rPr lang="en-US" sz="2800"/>
              <a:t> </a:t>
            </a:r>
            <a:r>
              <a:rPr lang="en-US" sz="2800" err="1"/>
              <a:t>màu</a:t>
            </a:r>
            <a:r>
              <a:rPr lang="en-US" sz="2800"/>
              <a:t> </a:t>
            </a:r>
            <a:r>
              <a:rPr lang="en-US" sz="2800" err="1"/>
              <a:t>sắc</a:t>
            </a:r>
            <a:r>
              <a:rPr lang="en-US" sz="2800"/>
              <a:t>, </a:t>
            </a:r>
            <a:r>
              <a:rPr lang="en-US" sz="2800" err="1"/>
              <a:t>hình</a:t>
            </a:r>
            <a:r>
              <a:rPr lang="en-US" sz="2800"/>
              <a:t> </a:t>
            </a:r>
            <a:r>
              <a:rPr lang="en-US" sz="2800" err="1"/>
              <a:t>khối</a:t>
            </a:r>
            <a:r>
              <a:rPr lang="en-US" sz="2800"/>
              <a:t> </a:t>
            </a:r>
            <a:r>
              <a:rPr lang="en-US" sz="2800" err="1"/>
              <a:t>đến</a:t>
            </a:r>
            <a:r>
              <a:rPr lang="en-US" sz="2800"/>
              <a:t> </a:t>
            </a:r>
            <a:r>
              <a:rPr lang="en-US" sz="2800" err="1"/>
              <a:t>mắt</a:t>
            </a:r>
            <a:r>
              <a:rPr lang="en-US" sz="2800"/>
              <a:t> </a:t>
            </a:r>
            <a:r>
              <a:rPr lang="en-US" sz="2800" err="1"/>
              <a:t>chúng</a:t>
            </a:r>
            <a:r>
              <a:rPr lang="en-US" sz="2800"/>
              <a:t> ta. </a:t>
            </a:r>
          </a:p>
          <a:p>
            <a:pPr algn="just">
              <a:lnSpc>
                <a:spcPct val="80000"/>
              </a:lnSpc>
              <a:buFont typeface="Wingdings" panose="05000000000000000000" pitchFamily="2" charset="2"/>
              <a:buChar char="v"/>
            </a:pPr>
            <a:r>
              <a:rPr lang="en-US" sz="2800" b="1" err="1"/>
              <a:t>Về</a:t>
            </a:r>
            <a:r>
              <a:rPr lang="en-US" sz="2800" b="1"/>
              <a:t> </a:t>
            </a:r>
            <a:r>
              <a:rPr lang="en-US" sz="2800" b="1" err="1"/>
              <a:t>mặt</a:t>
            </a:r>
            <a:r>
              <a:rPr lang="en-US" sz="2800" b="1"/>
              <a:t> toán </a:t>
            </a:r>
            <a:r>
              <a:rPr lang="en-US" sz="2800" b="1" err="1"/>
              <a:t>học</a:t>
            </a:r>
            <a:r>
              <a:rPr lang="en-US" sz="2800" b="1"/>
              <a:t>: </a:t>
            </a:r>
            <a:r>
              <a:rPr lang="en-US" sz="2800" err="1"/>
              <a:t>tín</a:t>
            </a:r>
            <a:r>
              <a:rPr lang="en-US" sz="2800"/>
              <a:t> </a:t>
            </a:r>
            <a:r>
              <a:rPr lang="en-US" sz="2800" err="1"/>
              <a:t>hiệu</a:t>
            </a:r>
            <a:r>
              <a:rPr lang="en-US" sz="2800"/>
              <a:t> </a:t>
            </a:r>
            <a:r>
              <a:rPr lang="en-US" sz="2800" err="1"/>
              <a:t>được</a:t>
            </a:r>
            <a:r>
              <a:rPr lang="en-US" sz="2800"/>
              <a:t> </a:t>
            </a:r>
            <a:r>
              <a:rPr lang="en-US" sz="2800" err="1"/>
              <a:t>biểu</a:t>
            </a:r>
            <a:r>
              <a:rPr lang="en-US" sz="2800"/>
              <a:t> </a:t>
            </a:r>
            <a:r>
              <a:rPr lang="en-US" sz="2800" err="1"/>
              <a:t>diễn</a:t>
            </a:r>
            <a:r>
              <a:rPr lang="en-US" sz="2800"/>
              <a:t> </a:t>
            </a:r>
            <a:r>
              <a:rPr lang="en-US" sz="2800" err="1"/>
              <a:t>bởi</a:t>
            </a:r>
            <a:r>
              <a:rPr lang="en-US" sz="2800"/>
              <a:t> </a:t>
            </a:r>
            <a:r>
              <a:rPr lang="en-US" sz="2800" err="1"/>
              <a:t>hàm</a:t>
            </a:r>
            <a:r>
              <a:rPr lang="en-US" sz="2800"/>
              <a:t> </a:t>
            </a:r>
            <a:r>
              <a:rPr lang="en-US" sz="2800" err="1"/>
              <a:t>của</a:t>
            </a:r>
            <a:r>
              <a:rPr lang="en-US" sz="2800"/>
              <a:t> </a:t>
            </a:r>
            <a:r>
              <a:rPr lang="en-US" sz="2800" err="1"/>
              <a:t>một</a:t>
            </a:r>
            <a:r>
              <a:rPr lang="en-US" sz="2800"/>
              <a:t> </a:t>
            </a:r>
            <a:r>
              <a:rPr lang="en-US" sz="2800" err="1"/>
              <a:t>hoặc</a:t>
            </a:r>
            <a:r>
              <a:rPr lang="en-US" sz="2800"/>
              <a:t> </a:t>
            </a:r>
            <a:r>
              <a:rPr lang="en-US" sz="2800" err="1"/>
              <a:t>nhiều</a:t>
            </a:r>
            <a:r>
              <a:rPr lang="en-US" sz="2800"/>
              <a:t> </a:t>
            </a:r>
            <a:r>
              <a:rPr lang="en-US" sz="2800" err="1"/>
              <a:t>biến</a:t>
            </a:r>
            <a:r>
              <a:rPr lang="en-US" sz="2800"/>
              <a:t> </a:t>
            </a:r>
            <a:r>
              <a:rPr lang="en-US" sz="2800" err="1"/>
              <a:t>số</a:t>
            </a:r>
            <a:r>
              <a:rPr lang="en-US" sz="2800"/>
              <a:t> </a:t>
            </a:r>
            <a:r>
              <a:rPr lang="en-US" sz="2800" err="1"/>
              <a:t>độc</a:t>
            </a:r>
            <a:r>
              <a:rPr lang="en-US" sz="2800"/>
              <a:t> </a:t>
            </a:r>
            <a:r>
              <a:rPr lang="en-US" sz="2800" err="1"/>
              <a:t>lập</a:t>
            </a:r>
            <a:r>
              <a:rPr lang="en-US" sz="2800"/>
              <a:t>.</a:t>
            </a:r>
          </a:p>
          <a:p>
            <a:pPr algn="just">
              <a:lnSpc>
                <a:spcPct val="80000"/>
              </a:lnSpc>
              <a:buNone/>
            </a:pPr>
            <a:r>
              <a:rPr lang="en-US" sz="2800" b="1"/>
              <a:t>	</a:t>
            </a:r>
            <a:r>
              <a:rPr lang="en-US" sz="2800" b="1" err="1"/>
              <a:t>Ví</a:t>
            </a:r>
            <a:r>
              <a:rPr lang="en-US" sz="2800" b="1"/>
              <a:t> </a:t>
            </a:r>
            <a:r>
              <a:rPr lang="en-US" sz="2800" b="1" err="1"/>
              <a:t>dụ</a:t>
            </a:r>
            <a:r>
              <a:rPr lang="en-US" sz="2800" b="1"/>
              <a:t>:</a:t>
            </a:r>
            <a:r>
              <a:rPr lang="en-US" sz="2800" b="1" i="1"/>
              <a:t>  </a:t>
            </a:r>
            <a:endParaRPr lang="en-US" sz="2800"/>
          </a:p>
          <a:p>
            <a:pPr lvl="1" algn="just">
              <a:lnSpc>
                <a:spcPct val="80000"/>
              </a:lnSpc>
              <a:buNone/>
            </a:pPr>
            <a:r>
              <a:rPr lang="en-US">
                <a:latin typeface="Times New Roman" pitchFamily="18" charset="0"/>
                <a:cs typeface="Times New Roman" pitchFamily="18" charset="0"/>
              </a:rPr>
              <a:t>- </a:t>
            </a:r>
            <a:r>
              <a:rPr lang="en-US" err="1">
                <a:latin typeface="Times New Roman" pitchFamily="18" charset="0"/>
                <a:cs typeface="Times New Roman" pitchFamily="18" charset="0"/>
              </a:rPr>
              <a:t>Tín</a:t>
            </a:r>
            <a:r>
              <a:rPr lang="en-US">
                <a:latin typeface="Times New Roman" pitchFamily="18" charset="0"/>
                <a:cs typeface="Times New Roman" pitchFamily="18" charset="0"/>
              </a:rPr>
              <a:t> </a:t>
            </a:r>
            <a:r>
              <a:rPr lang="en-US" err="1">
                <a:latin typeface="Times New Roman" pitchFamily="18" charset="0"/>
                <a:cs typeface="Times New Roman" pitchFamily="18" charset="0"/>
              </a:rPr>
              <a:t>hiệu</a:t>
            </a:r>
            <a:r>
              <a:rPr lang="en-US">
                <a:latin typeface="Times New Roman" pitchFamily="18" charset="0"/>
                <a:cs typeface="Times New Roman" pitchFamily="18" charset="0"/>
              </a:rPr>
              <a:t> </a:t>
            </a:r>
            <a:r>
              <a:rPr lang="en-US" err="1">
                <a:latin typeface="Times New Roman" pitchFamily="18" charset="0"/>
                <a:cs typeface="Times New Roman" pitchFamily="18" charset="0"/>
              </a:rPr>
              <a:t>âm</a:t>
            </a:r>
            <a:r>
              <a:rPr lang="en-US">
                <a:latin typeface="Times New Roman" pitchFamily="18" charset="0"/>
                <a:cs typeface="Times New Roman" pitchFamily="18" charset="0"/>
              </a:rPr>
              <a:t> </a:t>
            </a:r>
            <a:r>
              <a:rPr lang="en-US" err="1">
                <a:latin typeface="Times New Roman" pitchFamily="18" charset="0"/>
                <a:cs typeface="Times New Roman" pitchFamily="18" charset="0"/>
              </a:rPr>
              <a:t>thanh</a:t>
            </a:r>
            <a:r>
              <a:rPr lang="en-US">
                <a:latin typeface="Times New Roman" pitchFamily="18" charset="0"/>
                <a:cs typeface="Times New Roman" pitchFamily="18" charset="0"/>
              </a:rPr>
              <a:t> x(t) </a:t>
            </a:r>
            <a:r>
              <a:rPr lang="en-US" err="1">
                <a:latin typeface="Times New Roman" pitchFamily="18" charset="0"/>
                <a:cs typeface="Times New Roman" pitchFamily="18" charset="0"/>
              </a:rPr>
              <a:t>là</a:t>
            </a:r>
            <a:r>
              <a:rPr lang="en-US">
                <a:latin typeface="Times New Roman" pitchFamily="18" charset="0"/>
                <a:cs typeface="Times New Roman" pitchFamily="18" charset="0"/>
              </a:rPr>
              <a:t> </a:t>
            </a:r>
            <a:r>
              <a:rPr lang="en-US" err="1">
                <a:latin typeface="Times New Roman" pitchFamily="18" charset="0"/>
                <a:cs typeface="Times New Roman" pitchFamily="18" charset="0"/>
              </a:rPr>
              <a:t>hàm</a:t>
            </a:r>
            <a:r>
              <a:rPr lang="en-US">
                <a:latin typeface="Times New Roman" pitchFamily="18" charset="0"/>
                <a:cs typeface="Times New Roman" pitchFamily="18" charset="0"/>
              </a:rPr>
              <a:t> </a:t>
            </a:r>
            <a:r>
              <a:rPr lang="en-US" err="1">
                <a:latin typeface="Times New Roman" pitchFamily="18" charset="0"/>
                <a:cs typeface="Times New Roman" pitchFamily="18" charset="0"/>
              </a:rPr>
              <a:t>của</a:t>
            </a:r>
            <a:r>
              <a:rPr lang="en-US">
                <a:latin typeface="Times New Roman" pitchFamily="18" charset="0"/>
                <a:cs typeface="Times New Roman" pitchFamily="18" charset="0"/>
              </a:rPr>
              <a:t> </a:t>
            </a:r>
            <a:r>
              <a:rPr lang="en-US" err="1">
                <a:latin typeface="Times New Roman" pitchFamily="18" charset="0"/>
                <a:cs typeface="Times New Roman" pitchFamily="18" charset="0"/>
              </a:rPr>
              <a:t>một</a:t>
            </a:r>
            <a:r>
              <a:rPr lang="en-US">
                <a:latin typeface="Times New Roman" pitchFamily="18" charset="0"/>
                <a:cs typeface="Times New Roman" pitchFamily="18" charset="0"/>
              </a:rPr>
              <a:t> </a:t>
            </a:r>
            <a:r>
              <a:rPr lang="en-US" err="1">
                <a:latin typeface="Times New Roman" pitchFamily="18" charset="0"/>
                <a:cs typeface="Times New Roman" pitchFamily="18" charset="0"/>
              </a:rPr>
              <a:t>biến</a:t>
            </a:r>
            <a:r>
              <a:rPr lang="en-US">
                <a:latin typeface="Times New Roman" pitchFamily="18" charset="0"/>
                <a:cs typeface="Times New Roman" pitchFamily="18" charset="0"/>
              </a:rPr>
              <a:t> </a:t>
            </a:r>
            <a:r>
              <a:rPr lang="en-US" err="1">
                <a:latin typeface="Times New Roman" pitchFamily="18" charset="0"/>
                <a:cs typeface="Times New Roman" pitchFamily="18" charset="0"/>
              </a:rPr>
              <a:t>độc</a:t>
            </a:r>
            <a:r>
              <a:rPr lang="en-US">
                <a:latin typeface="Times New Roman" pitchFamily="18" charset="0"/>
                <a:cs typeface="Times New Roman" pitchFamily="18" charset="0"/>
              </a:rPr>
              <a:t> </a:t>
            </a:r>
            <a:r>
              <a:rPr lang="en-US" err="1">
                <a:latin typeface="Times New Roman" pitchFamily="18" charset="0"/>
                <a:cs typeface="Times New Roman" pitchFamily="18" charset="0"/>
              </a:rPr>
              <a:t>lập</a:t>
            </a:r>
            <a:r>
              <a:rPr lang="en-US">
                <a:latin typeface="Times New Roman" pitchFamily="18" charset="0"/>
                <a:cs typeface="Times New Roman" pitchFamily="18" charset="0"/>
              </a:rPr>
              <a:t> </a:t>
            </a:r>
            <a:r>
              <a:rPr lang="en-US" err="1">
                <a:latin typeface="Times New Roman" pitchFamily="18" charset="0"/>
                <a:cs typeface="Times New Roman" pitchFamily="18" charset="0"/>
              </a:rPr>
              <a:t>trong</a:t>
            </a:r>
            <a:r>
              <a:rPr lang="en-US">
                <a:latin typeface="Times New Roman" pitchFamily="18" charset="0"/>
                <a:cs typeface="Times New Roman" pitchFamily="18" charset="0"/>
              </a:rPr>
              <a:t> </a:t>
            </a:r>
            <a:r>
              <a:rPr lang="en-US" err="1">
                <a:latin typeface="Times New Roman" pitchFamily="18" charset="0"/>
                <a:cs typeface="Times New Roman" pitchFamily="18" charset="0"/>
              </a:rPr>
              <a:t>đó</a:t>
            </a:r>
            <a:r>
              <a:rPr lang="en-US">
                <a:latin typeface="Times New Roman" pitchFamily="18" charset="0"/>
                <a:cs typeface="Times New Roman" pitchFamily="18" charset="0"/>
              </a:rPr>
              <a:t> x </a:t>
            </a:r>
            <a:r>
              <a:rPr lang="en-US" err="1">
                <a:latin typeface="Times New Roman" pitchFamily="18" charset="0"/>
                <a:cs typeface="Times New Roman" pitchFamily="18" charset="0"/>
              </a:rPr>
              <a:t>là</a:t>
            </a:r>
            <a:r>
              <a:rPr lang="en-US">
                <a:latin typeface="Times New Roman" pitchFamily="18" charset="0"/>
                <a:cs typeface="Times New Roman" pitchFamily="18" charset="0"/>
              </a:rPr>
              <a:t> </a:t>
            </a:r>
            <a:r>
              <a:rPr lang="en-US" err="1">
                <a:latin typeface="Times New Roman" pitchFamily="18" charset="0"/>
                <a:cs typeface="Times New Roman" pitchFamily="18" charset="0"/>
              </a:rPr>
              <a:t>hàm</a:t>
            </a:r>
            <a:r>
              <a:rPr lang="en-US">
                <a:latin typeface="Times New Roman" pitchFamily="18" charset="0"/>
                <a:cs typeface="Times New Roman" pitchFamily="18" charset="0"/>
              </a:rPr>
              <a:t>, t </a:t>
            </a:r>
            <a:r>
              <a:rPr lang="en-US" err="1">
                <a:latin typeface="Times New Roman" pitchFamily="18" charset="0"/>
                <a:cs typeface="Times New Roman" pitchFamily="18" charset="0"/>
              </a:rPr>
              <a:t>là</a:t>
            </a:r>
            <a:r>
              <a:rPr lang="en-US">
                <a:latin typeface="Times New Roman" pitchFamily="18" charset="0"/>
                <a:cs typeface="Times New Roman" pitchFamily="18" charset="0"/>
              </a:rPr>
              <a:t> </a:t>
            </a:r>
            <a:r>
              <a:rPr lang="en-US" err="1">
                <a:latin typeface="Times New Roman" pitchFamily="18" charset="0"/>
                <a:cs typeface="Times New Roman" pitchFamily="18" charset="0"/>
              </a:rPr>
              <a:t>biến</a:t>
            </a:r>
            <a:r>
              <a:rPr lang="en-US">
                <a:latin typeface="Times New Roman" pitchFamily="18" charset="0"/>
                <a:cs typeface="Times New Roman" pitchFamily="18" charset="0"/>
              </a:rPr>
              <a:t>.</a:t>
            </a:r>
          </a:p>
          <a:p>
            <a:pPr lvl="1" algn="just">
              <a:lnSpc>
                <a:spcPct val="80000"/>
              </a:lnSpc>
              <a:buNone/>
            </a:pPr>
            <a:r>
              <a:rPr lang="en-US">
                <a:latin typeface="Times New Roman" pitchFamily="18" charset="0"/>
                <a:cs typeface="Times New Roman" pitchFamily="18" charset="0"/>
              </a:rPr>
              <a:t>- </a:t>
            </a:r>
            <a:r>
              <a:rPr lang="en-US" err="1">
                <a:latin typeface="Times New Roman" pitchFamily="18" charset="0"/>
                <a:cs typeface="Times New Roman" pitchFamily="18" charset="0"/>
              </a:rPr>
              <a:t>Tín</a:t>
            </a:r>
            <a:r>
              <a:rPr lang="en-US">
                <a:latin typeface="Times New Roman" pitchFamily="18" charset="0"/>
                <a:cs typeface="Times New Roman" pitchFamily="18" charset="0"/>
              </a:rPr>
              <a:t> </a:t>
            </a:r>
            <a:r>
              <a:rPr lang="en-US" err="1">
                <a:latin typeface="Times New Roman" pitchFamily="18" charset="0"/>
                <a:cs typeface="Times New Roman" pitchFamily="18" charset="0"/>
              </a:rPr>
              <a:t>hiệu</a:t>
            </a:r>
            <a:r>
              <a:rPr lang="en-US">
                <a:latin typeface="Times New Roman" pitchFamily="18" charset="0"/>
                <a:cs typeface="Times New Roman" pitchFamily="18" charset="0"/>
              </a:rPr>
              <a:t> </a:t>
            </a:r>
            <a:r>
              <a:rPr lang="en-US" err="1">
                <a:latin typeface="Times New Roman" pitchFamily="18" charset="0"/>
                <a:cs typeface="Times New Roman" pitchFamily="18" charset="0"/>
              </a:rPr>
              <a:t>ảnh</a:t>
            </a:r>
            <a:r>
              <a:rPr lang="en-US">
                <a:latin typeface="Times New Roman" pitchFamily="18" charset="0"/>
                <a:cs typeface="Times New Roman" pitchFamily="18" charset="0"/>
              </a:rPr>
              <a:t> x(</a:t>
            </a:r>
            <a:r>
              <a:rPr lang="en-US" err="1">
                <a:latin typeface="Times New Roman" pitchFamily="18" charset="0"/>
                <a:cs typeface="Times New Roman" pitchFamily="18" charset="0"/>
              </a:rPr>
              <a:t>i,j</a:t>
            </a:r>
            <a:r>
              <a:rPr lang="en-US">
                <a:latin typeface="Times New Roman" pitchFamily="18" charset="0"/>
                <a:cs typeface="Times New Roman" pitchFamily="18" charset="0"/>
              </a:rPr>
              <a:t>) </a:t>
            </a:r>
            <a:r>
              <a:rPr lang="en-US" err="1">
                <a:latin typeface="Times New Roman" pitchFamily="18" charset="0"/>
                <a:cs typeface="Times New Roman" pitchFamily="18" charset="0"/>
              </a:rPr>
              <a:t>là</a:t>
            </a:r>
            <a:r>
              <a:rPr lang="en-US">
                <a:latin typeface="Times New Roman" pitchFamily="18" charset="0"/>
                <a:cs typeface="Times New Roman" pitchFamily="18" charset="0"/>
              </a:rPr>
              <a:t> </a:t>
            </a:r>
            <a:r>
              <a:rPr lang="en-US" err="1">
                <a:latin typeface="Times New Roman" pitchFamily="18" charset="0"/>
                <a:cs typeface="Times New Roman" pitchFamily="18" charset="0"/>
              </a:rPr>
              <a:t>hàm</a:t>
            </a:r>
            <a:r>
              <a:rPr lang="en-US">
                <a:latin typeface="Times New Roman" pitchFamily="18" charset="0"/>
                <a:cs typeface="Times New Roman" pitchFamily="18" charset="0"/>
              </a:rPr>
              <a:t> </a:t>
            </a:r>
            <a:r>
              <a:rPr lang="en-US" err="1">
                <a:latin typeface="Times New Roman" pitchFamily="18" charset="0"/>
                <a:cs typeface="Times New Roman" pitchFamily="18" charset="0"/>
              </a:rPr>
              <a:t>của</a:t>
            </a:r>
            <a:r>
              <a:rPr lang="en-US">
                <a:latin typeface="Times New Roman" pitchFamily="18" charset="0"/>
                <a:cs typeface="Times New Roman" pitchFamily="18" charset="0"/>
              </a:rPr>
              <a:t> </a:t>
            </a:r>
            <a:r>
              <a:rPr lang="en-US" err="1">
                <a:latin typeface="Times New Roman" pitchFamily="18" charset="0"/>
                <a:cs typeface="Times New Roman" pitchFamily="18" charset="0"/>
              </a:rPr>
              <a:t>nhiều</a:t>
            </a:r>
            <a:r>
              <a:rPr lang="en-US">
                <a:latin typeface="Times New Roman" pitchFamily="18" charset="0"/>
                <a:cs typeface="Times New Roman" pitchFamily="18" charset="0"/>
              </a:rPr>
              <a:t> </a:t>
            </a:r>
            <a:r>
              <a:rPr lang="en-US" err="1">
                <a:latin typeface="Times New Roman" pitchFamily="18" charset="0"/>
                <a:cs typeface="Times New Roman" pitchFamily="18" charset="0"/>
              </a:rPr>
              <a:t>biến</a:t>
            </a:r>
            <a:r>
              <a:rPr lang="en-US">
                <a:latin typeface="Times New Roman" pitchFamily="18" charset="0"/>
                <a:cs typeface="Times New Roman" pitchFamily="18" charset="0"/>
              </a:rPr>
              <a:t> </a:t>
            </a:r>
            <a:r>
              <a:rPr lang="en-US" err="1">
                <a:latin typeface="Times New Roman" pitchFamily="18" charset="0"/>
                <a:cs typeface="Times New Roman" pitchFamily="18" charset="0"/>
              </a:rPr>
              <a:t>độc</a:t>
            </a:r>
            <a:r>
              <a:rPr lang="en-US">
                <a:latin typeface="Times New Roman" pitchFamily="18" charset="0"/>
                <a:cs typeface="Times New Roman" pitchFamily="18" charset="0"/>
              </a:rPr>
              <a:t> </a:t>
            </a:r>
            <a:r>
              <a:rPr lang="en-US" err="1">
                <a:latin typeface="Times New Roman" pitchFamily="18" charset="0"/>
                <a:cs typeface="Times New Roman" pitchFamily="18" charset="0"/>
              </a:rPr>
              <a:t>lập</a:t>
            </a:r>
            <a:endParaRPr lang="vi-VN">
              <a:latin typeface="Times New Roman" pitchFamily="18" charset="0"/>
              <a:cs typeface="Times New Roman" pitchFamily="18" charset="0"/>
            </a:endParaRPr>
          </a:p>
        </p:txBody>
      </p:sp>
    </p:spTree>
    <p:extLst>
      <p:ext uri="{BB962C8B-B14F-4D97-AF65-F5344CB8AC3E}">
        <p14:creationId xmlns:p14="http://schemas.microsoft.com/office/powerpoint/2010/main" val="26320661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blinds(horizontal)">
                                      <p:cBhvr>
                                        <p:cTn id="50" dur="500"/>
                                        <p:tgtEl>
                                          <p:spTgt spid="3">
                                            <p:txEl>
                                              <p:pRg st="9" end="9"/>
                                            </p:txEl>
                                          </p:spTgt>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blinds(horizontal)">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782" y="193963"/>
            <a:ext cx="63638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Ví</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không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và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cực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biểu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5" name="Object 4"/>
          <p:cNvGraphicFramePr>
            <a:graphicFrameLocks noChangeAspect="1"/>
          </p:cNvGraphicFramePr>
          <p:nvPr/>
        </p:nvGraphicFramePr>
        <p:xfrm>
          <a:off x="3798888" y="1608138"/>
          <a:ext cx="200025" cy="319087"/>
        </p:xfrm>
        <a:graphic>
          <a:graphicData uri="http://schemas.openxmlformats.org/presentationml/2006/ole">
            <mc:AlternateContent xmlns:mc="http://schemas.openxmlformats.org/markup-compatibility/2006">
              <mc:Choice xmlns:v="urn:schemas-microsoft-com:vml" Requires="v">
                <p:oleObj spid="_x0000_s134145" name="Equation" r:id="rId3" imgW="114120" imgH="177480" progId="Equation.DSMT4">
                  <p:embed/>
                </p:oleObj>
              </mc:Choice>
              <mc:Fallback>
                <p:oleObj name="Equation" r:id="rId3" imgW="114120" imgH="177480" progId="Equation.DSMT4">
                  <p:embed/>
                  <p:pic>
                    <p:nvPicPr>
                      <p:cNvPr id="5" name="Object 4"/>
                      <p:cNvPicPr>
                        <a:picLocks noChangeAspect="1" noChangeArrowheads="1"/>
                      </p:cNvPicPr>
                      <p:nvPr/>
                    </p:nvPicPr>
                    <p:blipFill>
                      <a:blip r:embed="rId4"/>
                      <a:srcRect/>
                      <a:stretch>
                        <a:fillRect/>
                      </a:stretch>
                    </p:blipFill>
                    <p:spPr bwMode="auto">
                      <a:xfrm>
                        <a:off x="3798888" y="1608138"/>
                        <a:ext cx="200025" cy="319087"/>
                      </a:xfrm>
                      <a:prstGeom prst="rect">
                        <a:avLst/>
                      </a:prstGeom>
                      <a:noFill/>
                    </p:spPr>
                  </p:pic>
                </p:oleObj>
              </mc:Fallback>
            </mc:AlternateContent>
          </a:graphicData>
        </a:graphic>
      </p:graphicFrame>
      <p:graphicFrame>
        <p:nvGraphicFramePr>
          <p:cNvPr id="6" name="Object 5"/>
          <p:cNvGraphicFramePr>
            <a:graphicFrameLocks noChangeAspect="1"/>
          </p:cNvGraphicFramePr>
          <p:nvPr/>
        </p:nvGraphicFramePr>
        <p:xfrm>
          <a:off x="2552700" y="990600"/>
          <a:ext cx="2028825" cy="708025"/>
        </p:xfrm>
        <a:graphic>
          <a:graphicData uri="http://schemas.openxmlformats.org/presentationml/2006/ole">
            <mc:AlternateContent xmlns:mc="http://schemas.openxmlformats.org/markup-compatibility/2006">
              <mc:Choice xmlns:v="urn:schemas-microsoft-com:vml" Requires="v">
                <p:oleObj spid="_x0000_s134146" name="Equation" r:id="rId5" imgW="1155600" imgH="393480" progId="Equation.DSMT4">
                  <p:embed/>
                </p:oleObj>
              </mc:Choice>
              <mc:Fallback>
                <p:oleObj name="Equation" r:id="rId5" imgW="1155600" imgH="393480" progId="Equation.DSMT4">
                  <p:embed/>
                  <p:pic>
                    <p:nvPicPr>
                      <p:cNvPr id="6" name="Object 5"/>
                      <p:cNvPicPr>
                        <a:picLocks noChangeAspect="1" noChangeArrowheads="1"/>
                      </p:cNvPicPr>
                      <p:nvPr/>
                    </p:nvPicPr>
                    <p:blipFill>
                      <a:blip r:embed="rId6"/>
                      <a:srcRect/>
                      <a:stretch>
                        <a:fillRect/>
                      </a:stretch>
                    </p:blipFill>
                    <p:spPr bwMode="auto">
                      <a:xfrm>
                        <a:off x="2552700" y="990600"/>
                        <a:ext cx="2028825" cy="708025"/>
                      </a:xfrm>
                      <a:prstGeom prst="rect">
                        <a:avLst/>
                      </a:prstGeom>
                      <a:noFill/>
                    </p:spPr>
                  </p:pic>
                </p:oleObj>
              </mc:Fallback>
            </mc:AlternateContent>
          </a:graphicData>
        </a:graphic>
      </p:graphicFrame>
      <p:sp>
        <p:nvSpPr>
          <p:cNvPr id="7" name="TextBox 6"/>
          <p:cNvSpPr txBox="1"/>
          <p:nvPr/>
        </p:nvSpPr>
        <p:spPr>
          <a:xfrm>
            <a:off x="147782" y="1767681"/>
            <a:ext cx="8157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8" name="Object 7"/>
          <p:cNvGraphicFramePr>
            <a:graphicFrameLocks noChangeAspect="1"/>
          </p:cNvGraphicFramePr>
          <p:nvPr/>
        </p:nvGraphicFramePr>
        <p:xfrm>
          <a:off x="1704975" y="2061986"/>
          <a:ext cx="2876550" cy="754063"/>
        </p:xfrm>
        <a:graphic>
          <a:graphicData uri="http://schemas.openxmlformats.org/presentationml/2006/ole">
            <mc:AlternateContent xmlns:mc="http://schemas.openxmlformats.org/markup-compatibility/2006">
              <mc:Choice xmlns:v="urn:schemas-microsoft-com:vml" Requires="v">
                <p:oleObj spid="_x0000_s134147" name="Equation" r:id="rId7" imgW="1638000" imgH="419040" progId="Equation.DSMT4">
                  <p:embed/>
                </p:oleObj>
              </mc:Choice>
              <mc:Fallback>
                <p:oleObj name="Equation" r:id="rId7" imgW="1638000" imgH="419040" progId="Equation.DSMT4">
                  <p:embed/>
                  <p:pic>
                    <p:nvPicPr>
                      <p:cNvPr id="8" name="Object 7"/>
                      <p:cNvPicPr>
                        <a:picLocks noChangeAspect="1" noChangeArrowheads="1"/>
                      </p:cNvPicPr>
                      <p:nvPr/>
                    </p:nvPicPr>
                    <p:blipFill>
                      <a:blip r:embed="rId8"/>
                      <a:srcRect/>
                      <a:stretch>
                        <a:fillRect/>
                      </a:stretch>
                    </p:blipFill>
                    <p:spPr bwMode="auto">
                      <a:xfrm>
                        <a:off x="1704975" y="2061986"/>
                        <a:ext cx="2876550" cy="754063"/>
                      </a:xfrm>
                      <a:prstGeom prst="rect">
                        <a:avLst/>
                      </a:prstGeom>
                      <a:noFill/>
                    </p:spPr>
                  </p:pic>
                </p:oleObj>
              </mc:Fallback>
            </mc:AlternateContent>
          </a:graphicData>
        </a:graphic>
      </p:graphicFrame>
      <p:sp>
        <p:nvSpPr>
          <p:cNvPr id="9" name="TextBox 8"/>
          <p:cNvSpPr txBox="1"/>
          <p:nvPr/>
        </p:nvSpPr>
        <p:spPr>
          <a:xfrm flipH="1">
            <a:off x="147781" y="2794812"/>
            <a:ext cx="458558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không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nghiệm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N(z)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Tức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nghiệm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z+1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không</a:t>
            </a:r>
            <a:r>
              <a:rPr kumimoji="0" lang="en-US" sz="1800" b="0" i="0" u="none" strike="noStrike" kern="1200" cap="none" spc="0" normalizeH="0" baseline="0" noProof="0">
                <a:ln>
                  <a:noFill/>
                </a:ln>
                <a:solidFill>
                  <a:prstClr val="black"/>
                </a:solidFill>
                <a:effectLst/>
                <a:uLnTx/>
                <a:uFillTx/>
                <a:latin typeface="Calibri"/>
                <a:ea typeface="+mn-ea"/>
                <a:cs typeface="+mn-cs"/>
              </a:rPr>
              <a:t> z</a:t>
            </a:r>
            <a:r>
              <a:rPr kumimoji="0" lang="en-US" sz="1800" b="0" i="0" u="none" strike="noStrike" kern="1200" cap="none" spc="0" normalizeH="0" baseline="-25000" noProof="0">
                <a:ln>
                  <a:noFill/>
                </a:ln>
                <a:solidFill>
                  <a:prstClr val="black"/>
                </a:solidFill>
                <a:effectLst/>
                <a:uLnTx/>
                <a:uFillTx/>
                <a:latin typeface="Calibri"/>
                <a:ea typeface="+mn-ea"/>
                <a:cs typeface="+mn-cs"/>
              </a:rPr>
              <a:t>0r</a:t>
            </a:r>
            <a:r>
              <a:rPr kumimoji="0" lang="en-US" sz="1800" b="0" i="0" u="none" strike="noStrike" kern="1200" cap="none" spc="0" normalizeH="0" baseline="0" noProof="0">
                <a:ln>
                  <a:noFill/>
                </a:ln>
                <a:solidFill>
                  <a:prstClr val="black"/>
                </a:solidFill>
                <a:effectLst/>
                <a:uLnTx/>
                <a:uFillTx/>
                <a:latin typeface="Calibri"/>
                <a:ea typeface="+mn-ea"/>
                <a:cs typeface="+mn-cs"/>
              </a:rPr>
              <a:t> = -1 </a:t>
            </a:r>
          </a:p>
        </p:txBody>
      </p:sp>
      <p:sp>
        <p:nvSpPr>
          <p:cNvPr id="10" name="TextBox 9"/>
          <p:cNvSpPr txBox="1"/>
          <p:nvPr/>
        </p:nvSpPr>
        <p:spPr>
          <a:xfrm flipH="1">
            <a:off x="147781" y="3817215"/>
            <a:ext cx="458558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cực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nghiệm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D(z)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Tức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là</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nghiệm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phương</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trình</a:t>
            </a:r>
            <a:r>
              <a:rPr kumimoji="0" lang="en-US" sz="1800" b="0" i="0" u="none" strike="noStrike" kern="1200" cap="none" spc="0" normalizeH="0" baseline="0" noProof="0">
                <a:ln>
                  <a:noFill/>
                </a:ln>
                <a:solidFill>
                  <a:prstClr val="black"/>
                </a:solidFill>
                <a:effectLst/>
                <a:uLnTx/>
                <a:uFillTx/>
                <a:latin typeface="Calibri"/>
                <a:ea typeface="+mn-ea"/>
                <a:cs typeface="+mn-cs"/>
              </a:rPr>
              <a:t>: z</a:t>
            </a:r>
            <a:r>
              <a:rPr kumimoji="0" lang="en-US" sz="1800" b="0" i="0" u="none" strike="noStrike" kern="1200" cap="none" spc="0" normalizeH="0" baseline="30000" noProof="0">
                <a:ln>
                  <a:noFill/>
                </a:ln>
                <a:solidFill>
                  <a:prstClr val="black"/>
                </a:solidFill>
                <a:effectLst/>
                <a:uLnTx/>
                <a:uFillTx/>
                <a:latin typeface="Calibri"/>
                <a:ea typeface="+mn-ea"/>
                <a:cs typeface="+mn-cs"/>
              </a:rPr>
              <a:t>2</a:t>
            </a:r>
            <a:r>
              <a:rPr kumimoji="0" lang="en-US" sz="1800" b="0" i="0" u="none" strike="noStrike" kern="1200" cap="none" spc="0" normalizeH="0" baseline="0" noProof="0">
                <a:ln>
                  <a:noFill/>
                </a:ln>
                <a:solidFill>
                  <a:prstClr val="black"/>
                </a:solidFill>
                <a:effectLst/>
                <a:uLnTx/>
                <a:uFillTx/>
                <a:latin typeface="Calibri"/>
                <a:ea typeface="+mn-ea"/>
                <a:cs typeface="+mn-cs"/>
              </a:rPr>
              <a:t> – 2z -3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điểm</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cực</a:t>
            </a:r>
            <a:r>
              <a:rPr kumimoji="0" lang="en-US" sz="1800" b="0" i="0" u="none" strike="noStrike" kern="1200" cap="none" spc="0" normalizeH="0" baseline="0" noProof="0">
                <a:ln>
                  <a:noFill/>
                </a:ln>
                <a:solidFill>
                  <a:prstClr val="black"/>
                </a:solidFill>
                <a:effectLst/>
                <a:uLnTx/>
                <a:uFillTx/>
                <a:latin typeface="Calibri"/>
                <a:ea typeface="+mn-ea"/>
                <a:cs typeface="+mn-cs"/>
              </a:rPr>
              <a:t> z</a:t>
            </a:r>
            <a:r>
              <a:rPr kumimoji="0" lang="en-US" sz="1800" b="0" i="0" u="none" strike="noStrike" kern="1200" cap="none" spc="0" normalizeH="0" baseline="-25000" noProof="0">
                <a:ln>
                  <a:noFill/>
                </a:ln>
                <a:solidFill>
                  <a:prstClr val="black"/>
                </a:solidFill>
                <a:effectLst/>
                <a:uLnTx/>
                <a:uFillTx/>
                <a:latin typeface="Calibri"/>
                <a:ea typeface="+mn-ea"/>
                <a:cs typeface="+mn-cs"/>
              </a:rPr>
              <a:t>ck1</a:t>
            </a:r>
            <a:r>
              <a:rPr kumimoji="0" lang="en-US" sz="1800" b="0" i="0" u="none" strike="noStrike" kern="1200" cap="none" spc="0" normalizeH="0" baseline="0" noProof="0">
                <a:ln>
                  <a:noFill/>
                </a:ln>
                <a:solidFill>
                  <a:prstClr val="black"/>
                </a:solidFill>
                <a:effectLst/>
                <a:uLnTx/>
                <a:uFillTx/>
                <a:latin typeface="Calibri"/>
                <a:ea typeface="+mn-ea"/>
                <a:cs typeface="+mn-cs"/>
              </a:rPr>
              <a:t> = -1, z</a:t>
            </a:r>
            <a:r>
              <a:rPr kumimoji="0" lang="en-US" sz="1800" b="0" i="0" u="none" strike="noStrike" kern="1200" cap="none" spc="0" normalizeH="0" baseline="-25000" noProof="0">
                <a:ln>
                  <a:noFill/>
                </a:ln>
                <a:solidFill>
                  <a:prstClr val="black"/>
                </a:solidFill>
                <a:effectLst/>
                <a:uLnTx/>
                <a:uFillTx/>
                <a:latin typeface="Calibri"/>
                <a:ea typeface="+mn-ea"/>
                <a:cs typeface="+mn-cs"/>
              </a:rPr>
              <a:t>ck2</a:t>
            </a:r>
            <a:r>
              <a:rPr kumimoji="0" lang="en-US" sz="1800" b="0" i="0" u="none" strike="noStrike" kern="1200" cap="none" spc="0" normalizeH="0" baseline="0" noProof="0">
                <a:ln>
                  <a:noFill/>
                </a:ln>
                <a:solidFill>
                  <a:prstClr val="black"/>
                </a:solidFill>
                <a:effectLst/>
                <a:uLnTx/>
                <a:uFillTx/>
                <a:latin typeface="Calibri"/>
                <a:ea typeface="+mn-ea"/>
                <a:cs typeface="+mn-cs"/>
              </a:rPr>
              <a:t> = 3 </a:t>
            </a:r>
          </a:p>
        </p:txBody>
      </p:sp>
    </p:spTree>
    <p:extLst>
      <p:ext uri="{BB962C8B-B14F-4D97-AF65-F5344CB8AC3E}">
        <p14:creationId xmlns:p14="http://schemas.microsoft.com/office/powerpoint/2010/main" val="2255329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662057"/>
          </a:xfrm>
        </p:spPr>
        <p:txBody>
          <a:bodyPr/>
          <a:lstStyle/>
          <a:p>
            <a:pPr marL="457200" indent="-457200">
              <a:buAutoNum type="alphaLcPeriod"/>
            </a:pPr>
            <a:r>
              <a:rPr lang="en-US" err="1">
                <a:solidFill>
                  <a:srgbClr val="0066FF"/>
                </a:solidFill>
              </a:rPr>
              <a:t>Phương</a:t>
            </a:r>
            <a:r>
              <a:rPr lang="en-US">
                <a:solidFill>
                  <a:srgbClr val="0066FF"/>
                </a:solidFill>
              </a:rPr>
              <a:t> </a:t>
            </a:r>
            <a:r>
              <a:rPr lang="en-US" err="1">
                <a:solidFill>
                  <a:srgbClr val="0066FF"/>
                </a:solidFill>
              </a:rPr>
              <a:t>pháp</a:t>
            </a:r>
            <a:r>
              <a:rPr lang="en-US">
                <a:solidFill>
                  <a:srgbClr val="0066FF"/>
                </a:solidFill>
              </a:rPr>
              <a:t> </a:t>
            </a:r>
            <a:r>
              <a:rPr lang="en-US" err="1">
                <a:solidFill>
                  <a:srgbClr val="0066FF"/>
                </a:solidFill>
              </a:rPr>
              <a:t>thặng</a:t>
            </a:r>
            <a:r>
              <a:rPr lang="en-US">
                <a:solidFill>
                  <a:srgbClr val="0066FF"/>
                </a:solidFill>
              </a:rPr>
              <a:t> </a:t>
            </a:r>
            <a:r>
              <a:rPr lang="en-US" err="1">
                <a:solidFill>
                  <a:srgbClr val="0066FF"/>
                </a:solidFill>
              </a:rPr>
              <a:t>dư</a:t>
            </a:r>
            <a:r>
              <a:rPr lang="en-US">
                <a:solidFill>
                  <a:srgbClr val="0066FF"/>
                </a:solidFill>
              </a:rPr>
              <a:t>:</a:t>
            </a:r>
          </a:p>
          <a:p>
            <a:pPr>
              <a:buFontTx/>
              <a:buChar char="-"/>
            </a:pPr>
            <a:r>
              <a:rPr lang="en-US" err="1"/>
              <a:t>Phương</a:t>
            </a:r>
            <a:r>
              <a:rPr lang="en-US"/>
              <a:t> </a:t>
            </a:r>
            <a:r>
              <a:rPr lang="en-US" err="1"/>
              <a:t>pháp</a:t>
            </a:r>
            <a:r>
              <a:rPr lang="en-US"/>
              <a:t> </a:t>
            </a:r>
            <a:r>
              <a:rPr lang="en-US" err="1"/>
              <a:t>thặng</a:t>
            </a:r>
            <a:r>
              <a:rPr lang="en-US"/>
              <a:t> </a:t>
            </a:r>
            <a:r>
              <a:rPr lang="en-US" err="1"/>
              <a:t>dư</a:t>
            </a:r>
            <a:r>
              <a:rPr lang="en-US"/>
              <a:t> </a:t>
            </a:r>
            <a:r>
              <a:rPr lang="en-US" err="1"/>
              <a:t>để</a:t>
            </a:r>
            <a:r>
              <a:rPr lang="en-US"/>
              <a:t> </a:t>
            </a:r>
            <a:r>
              <a:rPr lang="en-US" err="1"/>
              <a:t>xác</a:t>
            </a:r>
            <a:r>
              <a:rPr lang="en-US"/>
              <a:t> </a:t>
            </a:r>
            <a:r>
              <a:rPr lang="en-US" err="1"/>
              <a:t>định</a:t>
            </a:r>
            <a:r>
              <a:rPr lang="en-US"/>
              <a:t> x(n) </a:t>
            </a:r>
            <a:r>
              <a:rPr lang="en-US" err="1"/>
              <a:t>từ</a:t>
            </a:r>
            <a:r>
              <a:rPr lang="en-US"/>
              <a:t> X(z) </a:t>
            </a:r>
            <a:r>
              <a:rPr lang="en-US" err="1"/>
              <a:t>được</a:t>
            </a:r>
            <a:r>
              <a:rPr lang="en-US"/>
              <a:t> </a:t>
            </a:r>
            <a:r>
              <a:rPr lang="en-US" err="1"/>
              <a:t>định</a:t>
            </a:r>
            <a:r>
              <a:rPr lang="en-US"/>
              <a:t> </a:t>
            </a:r>
            <a:r>
              <a:rPr lang="en-US" err="1"/>
              <a:t>nghĩa</a:t>
            </a:r>
            <a:r>
              <a:rPr lang="en-US"/>
              <a:t> </a:t>
            </a:r>
            <a:r>
              <a:rPr lang="en-US" err="1"/>
              <a:t>như</a:t>
            </a:r>
            <a:r>
              <a:rPr lang="en-US"/>
              <a:t> </a:t>
            </a:r>
            <a:r>
              <a:rPr lang="en-US" err="1"/>
              <a:t>sau</a:t>
            </a:r>
            <a:r>
              <a:rPr lang="en-US"/>
              <a:t>:</a:t>
            </a:r>
          </a:p>
          <a:p>
            <a:pPr marL="0" indent="0">
              <a:buNone/>
            </a:pPr>
            <a:endParaRPr lang="en-US"/>
          </a:p>
          <a:p>
            <a:pPr marL="0" indent="0">
              <a:buNone/>
            </a:pPr>
            <a:r>
              <a:rPr lang="en-US"/>
              <a:t>                                                                                                                              (2.3.4)</a:t>
            </a:r>
          </a:p>
          <a:p>
            <a:pPr marL="0" indent="0">
              <a:spcAft>
                <a:spcPts val="0"/>
              </a:spcAft>
              <a:buNone/>
            </a:pPr>
            <a:endParaRPr lang="en-US"/>
          </a:p>
          <a:p>
            <a:pPr>
              <a:spcAft>
                <a:spcPts val="0"/>
              </a:spcAft>
              <a:buFontTx/>
              <a:buChar char="-"/>
            </a:pPr>
            <a:r>
              <a:rPr lang="en-US" err="1"/>
              <a:t>Trong</a:t>
            </a:r>
            <a:r>
              <a:rPr lang="en-US"/>
              <a:t> </a:t>
            </a:r>
            <a:r>
              <a:rPr lang="en-US" err="1"/>
              <a:t>đó</a:t>
            </a:r>
            <a:r>
              <a:rPr lang="en-US"/>
              <a:t>:  + </a:t>
            </a:r>
            <a:r>
              <a:rPr lang="en-US" err="1">
                <a:ea typeface="Times New Roman" panose="02020603050405020304" pitchFamily="18" charset="0"/>
              </a:rPr>
              <a:t>z</a:t>
            </a:r>
            <a:r>
              <a:rPr lang="en-US" baseline="-25000" err="1">
                <a:ea typeface="Times New Roman" panose="02020603050405020304" pitchFamily="18" charset="0"/>
              </a:rPr>
              <a:t>ck</a:t>
            </a:r>
            <a:r>
              <a:rPr lang="en-US">
                <a:ea typeface="Times New Roman" panose="02020603050405020304" pitchFamily="18" charset="0"/>
              </a:rPr>
              <a:t> </a:t>
            </a:r>
            <a:r>
              <a:rPr lang="en-US" err="1">
                <a:ea typeface="Times New Roman" panose="02020603050405020304" pitchFamily="18" charset="0"/>
              </a:rPr>
              <a:t>là</a:t>
            </a:r>
            <a:r>
              <a:rPr lang="en-US">
                <a:ea typeface="Times New Roman" panose="02020603050405020304" pitchFamily="18" charset="0"/>
              </a:rPr>
              <a:t> các </a:t>
            </a:r>
            <a:r>
              <a:rPr lang="en-US" err="1">
                <a:ea typeface="Times New Roman" panose="02020603050405020304" pitchFamily="18" charset="0"/>
              </a:rPr>
              <a:t>cực</a:t>
            </a:r>
            <a:r>
              <a:rPr lang="en-US">
                <a:ea typeface="Times New Roman" panose="02020603050405020304" pitchFamily="18" charset="0"/>
              </a:rPr>
              <a:t> </a:t>
            </a:r>
            <a:r>
              <a:rPr lang="en-US" err="1">
                <a:ea typeface="Times New Roman" panose="02020603050405020304" pitchFamily="18" charset="0"/>
              </a:rPr>
              <a:t>của</a:t>
            </a:r>
            <a:r>
              <a:rPr lang="en-US">
                <a:ea typeface="Times New Roman" panose="02020603050405020304" pitchFamily="18" charset="0"/>
              </a:rPr>
              <a:t> X(z).z</a:t>
            </a:r>
            <a:r>
              <a:rPr lang="en-US" baseline="30000">
                <a:ea typeface="Times New Roman" panose="02020603050405020304" pitchFamily="18" charset="0"/>
              </a:rPr>
              <a:t>n-1</a:t>
            </a:r>
            <a:r>
              <a:rPr lang="en-US">
                <a:ea typeface="Times New Roman" panose="02020603050405020304" pitchFamily="18" charset="0"/>
              </a:rPr>
              <a:t> </a:t>
            </a:r>
            <a:r>
              <a:rPr lang="en-US" err="1">
                <a:ea typeface="Times New Roman" panose="02020603050405020304" pitchFamily="18" charset="0"/>
              </a:rPr>
              <a:t>nằm</a:t>
            </a:r>
            <a:r>
              <a:rPr lang="en-US">
                <a:ea typeface="Times New Roman" panose="02020603050405020304" pitchFamily="18" charset="0"/>
              </a:rPr>
              <a:t> </a:t>
            </a:r>
            <a:r>
              <a:rPr lang="en-US" err="1">
                <a:ea typeface="Times New Roman" panose="02020603050405020304" pitchFamily="18" charset="0"/>
              </a:rPr>
              <a:t>trong</a:t>
            </a:r>
            <a:r>
              <a:rPr lang="en-US">
                <a:ea typeface="Times New Roman" panose="02020603050405020304" pitchFamily="18" charset="0"/>
              </a:rPr>
              <a:t> </a:t>
            </a:r>
            <a:r>
              <a:rPr lang="en-US" err="1">
                <a:ea typeface="Times New Roman" panose="02020603050405020304" pitchFamily="18" charset="0"/>
              </a:rPr>
              <a:t>đường</a:t>
            </a:r>
            <a:r>
              <a:rPr lang="en-US">
                <a:ea typeface="Times New Roman" panose="02020603050405020304" pitchFamily="18" charset="0"/>
              </a:rPr>
              <a:t> </a:t>
            </a:r>
            <a:r>
              <a:rPr lang="en-US" err="1">
                <a:ea typeface="Times New Roman" panose="02020603050405020304" pitchFamily="18" charset="0"/>
              </a:rPr>
              <a:t>cong</a:t>
            </a:r>
            <a:r>
              <a:rPr lang="en-US">
                <a:ea typeface="Times New Roman" panose="02020603050405020304" pitchFamily="18" charset="0"/>
              </a:rPr>
              <a:t> </a:t>
            </a:r>
            <a:r>
              <a:rPr lang="en-US" err="1">
                <a:ea typeface="Times New Roman" panose="02020603050405020304" pitchFamily="18" charset="0"/>
              </a:rPr>
              <a:t>khép</a:t>
            </a:r>
            <a:r>
              <a:rPr lang="en-US">
                <a:ea typeface="Times New Roman" panose="02020603050405020304" pitchFamily="18" charset="0"/>
              </a:rPr>
              <a:t> </a:t>
            </a:r>
            <a:r>
              <a:rPr lang="en-US" err="1">
                <a:ea typeface="Times New Roman" panose="02020603050405020304" pitchFamily="18" charset="0"/>
              </a:rPr>
              <a:t>kín</a:t>
            </a:r>
            <a:r>
              <a:rPr lang="en-US">
                <a:ea typeface="Times New Roman" panose="02020603050405020304" pitchFamily="18" charset="0"/>
              </a:rPr>
              <a:t> C.</a:t>
            </a:r>
          </a:p>
          <a:p>
            <a:pPr marL="0" indent="0">
              <a:spcAft>
                <a:spcPts val="0"/>
              </a:spcAft>
              <a:buNone/>
            </a:pPr>
            <a:r>
              <a:rPr lang="en-US" sz="2000">
                <a:ea typeface="Times New Roman" panose="02020603050405020304" pitchFamily="18" charset="0"/>
              </a:rPr>
              <a:t>                                                                   </a:t>
            </a:r>
          </a:p>
          <a:p>
            <a:pPr marL="0" indent="0">
              <a:spcAft>
                <a:spcPts val="0"/>
              </a:spcAft>
              <a:buNone/>
            </a:pPr>
            <a:r>
              <a:rPr lang="en-US" sz="2000">
                <a:ea typeface="Times New Roman" panose="02020603050405020304" pitchFamily="18" charset="0"/>
              </a:rPr>
              <a:t>                          </a:t>
            </a:r>
            <a:r>
              <a:rPr lang="en-US">
                <a:ea typeface="Times New Roman" panose="02020603050405020304" pitchFamily="18" charset="0"/>
              </a:rPr>
              <a:t>+                                    </a:t>
            </a:r>
            <a:r>
              <a:rPr lang="en-US" err="1">
                <a:ea typeface="Times New Roman" panose="02020603050405020304" pitchFamily="18" charset="0"/>
              </a:rPr>
              <a:t>là</a:t>
            </a:r>
            <a:r>
              <a:rPr lang="en-US">
                <a:ea typeface="Times New Roman" panose="02020603050405020304" pitchFamily="18" charset="0"/>
              </a:rPr>
              <a:t> </a:t>
            </a:r>
            <a:r>
              <a:rPr lang="en-US" err="1">
                <a:ea typeface="Times New Roman" panose="02020603050405020304" pitchFamily="18" charset="0"/>
              </a:rPr>
              <a:t>thặng</a:t>
            </a:r>
            <a:r>
              <a:rPr lang="en-US">
                <a:ea typeface="Times New Roman" panose="02020603050405020304" pitchFamily="18" charset="0"/>
              </a:rPr>
              <a:t> </a:t>
            </a:r>
            <a:r>
              <a:rPr lang="en-US" err="1">
                <a:ea typeface="Times New Roman" panose="02020603050405020304" pitchFamily="18" charset="0"/>
              </a:rPr>
              <a:t>dư</a:t>
            </a:r>
            <a:r>
              <a:rPr lang="en-US">
                <a:ea typeface="Times New Roman" panose="02020603050405020304" pitchFamily="18" charset="0"/>
              </a:rPr>
              <a:t> </a:t>
            </a:r>
            <a:r>
              <a:rPr lang="en-US" err="1">
                <a:ea typeface="Times New Roman" panose="02020603050405020304" pitchFamily="18" charset="0"/>
              </a:rPr>
              <a:t>của</a:t>
            </a:r>
            <a:r>
              <a:rPr lang="en-US">
                <a:ea typeface="Times New Roman" panose="02020603050405020304" pitchFamily="18" charset="0"/>
              </a:rPr>
              <a:t> X(z).z</a:t>
            </a:r>
            <a:r>
              <a:rPr lang="en-US" baseline="30000">
                <a:ea typeface="Times New Roman" panose="02020603050405020304" pitchFamily="18" charset="0"/>
              </a:rPr>
              <a:t>n-1</a:t>
            </a:r>
            <a:r>
              <a:rPr lang="en-US">
                <a:ea typeface="Times New Roman" panose="02020603050405020304" pitchFamily="18" charset="0"/>
              </a:rPr>
              <a:t> </a:t>
            </a:r>
            <a:r>
              <a:rPr lang="en-US" err="1">
                <a:ea typeface="Times New Roman" panose="02020603050405020304" pitchFamily="18" charset="0"/>
              </a:rPr>
              <a:t>tại</a:t>
            </a:r>
            <a:r>
              <a:rPr lang="en-US">
                <a:ea typeface="Times New Roman" panose="02020603050405020304" pitchFamily="18" charset="0"/>
              </a:rPr>
              <a:t> </a:t>
            </a:r>
            <a:r>
              <a:rPr lang="en-US" err="1">
                <a:ea typeface="Times New Roman" panose="02020603050405020304" pitchFamily="18" charset="0"/>
              </a:rPr>
              <a:t>cực</a:t>
            </a:r>
            <a:r>
              <a:rPr lang="en-US">
                <a:ea typeface="Times New Roman" panose="02020603050405020304" pitchFamily="18" charset="0"/>
              </a:rPr>
              <a:t> z = </a:t>
            </a:r>
            <a:r>
              <a:rPr lang="en-US" err="1">
                <a:ea typeface="Times New Roman" panose="02020603050405020304" pitchFamily="18" charset="0"/>
              </a:rPr>
              <a:t>z</a:t>
            </a:r>
            <a:r>
              <a:rPr lang="en-US" baseline="-25000" err="1">
                <a:ea typeface="Times New Roman" panose="02020603050405020304" pitchFamily="18" charset="0"/>
              </a:rPr>
              <a:t>ck</a:t>
            </a:r>
            <a:r>
              <a:rPr lang="en-US">
                <a:ea typeface="Times New Roman" panose="02020603050405020304" pitchFamily="18" charset="0"/>
              </a:rPr>
              <a:t>.</a:t>
            </a:r>
          </a:p>
          <a:p>
            <a:pPr>
              <a:spcAft>
                <a:spcPts val="0"/>
              </a:spcAft>
              <a:buFontTx/>
              <a:buChar char="-"/>
            </a:pPr>
            <a:endParaRPr lang="en-US">
              <a:ea typeface="Times New Roman" panose="02020603050405020304" pitchFamily="18" charset="0"/>
            </a:endParaRPr>
          </a:p>
          <a:p>
            <a:pPr marL="0" indent="0">
              <a:spcAft>
                <a:spcPts val="0"/>
              </a:spcAft>
              <a:buNone/>
            </a:pPr>
            <a:r>
              <a:rPr lang="en-US">
                <a:ea typeface="Times New Roman" panose="02020603050405020304" pitchFamily="18" charset="0"/>
              </a:rPr>
              <a:t>- </a:t>
            </a:r>
            <a:r>
              <a:rPr lang="en-US" err="1">
                <a:ea typeface="Times New Roman" panose="02020603050405020304" pitchFamily="18" charset="0"/>
              </a:rPr>
              <a:t>Nếu</a:t>
            </a:r>
            <a:r>
              <a:rPr lang="en-US">
                <a:ea typeface="Times New Roman" panose="02020603050405020304" pitchFamily="18" charset="0"/>
              </a:rPr>
              <a:t> X(z).z</a:t>
            </a:r>
            <a:r>
              <a:rPr lang="en-US" baseline="30000">
                <a:ea typeface="Times New Roman" panose="02020603050405020304" pitchFamily="18" charset="0"/>
              </a:rPr>
              <a:t>n-1</a:t>
            </a:r>
            <a:r>
              <a:rPr lang="en-US">
                <a:ea typeface="Times New Roman" panose="02020603050405020304" pitchFamily="18" charset="0"/>
              </a:rPr>
              <a:t> </a:t>
            </a:r>
            <a:r>
              <a:rPr lang="en-US" err="1">
                <a:ea typeface="Times New Roman" panose="02020603050405020304" pitchFamily="18" charset="0"/>
              </a:rPr>
              <a:t>là</a:t>
            </a:r>
            <a:r>
              <a:rPr lang="en-US">
                <a:ea typeface="Times New Roman" panose="02020603050405020304" pitchFamily="18" charset="0"/>
              </a:rPr>
              <a:t> </a:t>
            </a:r>
            <a:r>
              <a:rPr lang="en-US" err="1">
                <a:ea typeface="Times New Roman" panose="02020603050405020304" pitchFamily="18" charset="0"/>
              </a:rPr>
              <a:t>một</a:t>
            </a:r>
            <a:r>
              <a:rPr lang="en-US">
                <a:ea typeface="Times New Roman" panose="02020603050405020304" pitchFamily="18" charset="0"/>
              </a:rPr>
              <a:t> </a:t>
            </a:r>
            <a:r>
              <a:rPr lang="en-US" err="1">
                <a:ea typeface="Times New Roman" panose="02020603050405020304" pitchFamily="18" charset="0"/>
              </a:rPr>
              <a:t>hàm</a:t>
            </a:r>
            <a:r>
              <a:rPr lang="en-US">
                <a:ea typeface="Times New Roman" panose="02020603050405020304" pitchFamily="18" charset="0"/>
              </a:rPr>
              <a:t> </a:t>
            </a:r>
            <a:r>
              <a:rPr lang="en-US" err="1">
                <a:ea typeface="Times New Roman" panose="02020603050405020304" pitchFamily="18" charset="0"/>
              </a:rPr>
              <a:t>hữu</a:t>
            </a:r>
            <a:r>
              <a:rPr lang="en-US">
                <a:ea typeface="Times New Roman" panose="02020603050405020304" pitchFamily="18" charset="0"/>
              </a:rPr>
              <a:t> </a:t>
            </a:r>
            <a:r>
              <a:rPr lang="en-US" err="1">
                <a:ea typeface="Times New Roman" panose="02020603050405020304" pitchFamily="18" charset="0"/>
              </a:rPr>
              <a:t>tỷ</a:t>
            </a:r>
            <a:r>
              <a:rPr lang="en-US">
                <a:ea typeface="Times New Roman" panose="02020603050405020304" pitchFamily="18" charset="0"/>
              </a:rPr>
              <a:t> ta </a:t>
            </a:r>
            <a:r>
              <a:rPr lang="en-US" err="1">
                <a:ea typeface="Times New Roman" panose="02020603050405020304" pitchFamily="18" charset="0"/>
              </a:rPr>
              <a:t>có</a:t>
            </a:r>
            <a:r>
              <a:rPr lang="en-US">
                <a:ea typeface="Times New Roman" panose="02020603050405020304" pitchFamily="18" charset="0"/>
              </a:rPr>
              <a:t> </a:t>
            </a:r>
            <a:r>
              <a:rPr lang="en-US" err="1">
                <a:ea typeface="Times New Roman" panose="02020603050405020304" pitchFamily="18" charset="0"/>
              </a:rPr>
              <a:t>thể</a:t>
            </a:r>
            <a:r>
              <a:rPr lang="en-US">
                <a:ea typeface="Times New Roman" panose="02020603050405020304" pitchFamily="18" charset="0"/>
              </a:rPr>
              <a:t> </a:t>
            </a:r>
            <a:r>
              <a:rPr lang="en-US" err="1">
                <a:ea typeface="Times New Roman" panose="02020603050405020304" pitchFamily="18" charset="0"/>
              </a:rPr>
              <a:t>viết</a:t>
            </a:r>
            <a:r>
              <a:rPr lang="en-US">
                <a:ea typeface="Times New Roman" panose="02020603050405020304" pitchFamily="18" charset="0"/>
              </a:rPr>
              <a:t> </a:t>
            </a:r>
            <a:r>
              <a:rPr lang="en-US" err="1">
                <a:ea typeface="Times New Roman" panose="02020603050405020304" pitchFamily="18" charset="0"/>
              </a:rPr>
              <a:t>như</a:t>
            </a:r>
            <a:r>
              <a:rPr lang="en-US">
                <a:ea typeface="Times New Roman" panose="02020603050405020304" pitchFamily="18" charset="0"/>
              </a:rPr>
              <a:t> </a:t>
            </a:r>
            <a:r>
              <a:rPr lang="en-US" err="1">
                <a:ea typeface="Times New Roman" panose="02020603050405020304" pitchFamily="18" charset="0"/>
              </a:rPr>
              <a:t>sau</a:t>
            </a:r>
            <a:r>
              <a:rPr lang="en-US">
                <a:ea typeface="Times New Roman" panose="02020603050405020304" pitchFamily="18" charset="0"/>
              </a:rPr>
              <a:t>:</a:t>
            </a:r>
          </a:p>
          <a:p>
            <a:pPr>
              <a:spcAft>
                <a:spcPts val="0"/>
              </a:spcAft>
            </a:pPr>
            <a:endParaRPr lang="en-US" sz="2000">
              <a:ea typeface="Times New Roman" panose="02020603050405020304" pitchFamily="18" charset="0"/>
            </a:endParaRPr>
          </a:p>
          <a:p>
            <a:pPr marL="0" indent="0">
              <a:spcAft>
                <a:spcPts val="0"/>
              </a:spcAft>
              <a:buNone/>
            </a:pPr>
            <a:r>
              <a:rPr lang="en-US">
                <a:ea typeface="Times New Roman" panose="02020603050405020304" pitchFamily="18" charset="0"/>
              </a:rPr>
              <a:t>                                                                                                                              (2.3.5)</a:t>
            </a:r>
          </a:p>
          <a:p>
            <a:pPr>
              <a:spcAft>
                <a:spcPts val="0"/>
              </a:spcAft>
              <a:buFontTx/>
              <a:buChar char="-"/>
            </a:pPr>
            <a:endParaRPr lang="en-US">
              <a:ea typeface="Times New Roman" panose="02020603050405020304" pitchFamily="18" charset="0"/>
            </a:endParaRPr>
          </a:p>
          <a:p>
            <a:pPr>
              <a:buFontTx/>
              <a:buChar char="-"/>
            </a:pPr>
            <a:endParaRPr lang="en-US"/>
          </a:p>
          <a:p>
            <a:pPr>
              <a:buFontTx/>
              <a:buChar char="-"/>
            </a:pPr>
            <a:endParaRPr lang="en-US"/>
          </a:p>
        </p:txBody>
      </p:sp>
      <p:sp>
        <p:nvSpPr>
          <p:cNvPr id="4" name="Rectangle 2"/>
          <p:cNvSpPr>
            <a:spLocks noChangeArrowheads="1"/>
          </p:cNvSpPr>
          <p:nvPr/>
        </p:nvSpPr>
        <p:spPr bwMode="auto">
          <a:xfrm>
            <a:off x="-4061288" y="1031966"/>
            <a:ext cx="2532574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5" name="Object 4"/>
          <p:cNvGraphicFramePr>
            <a:graphicFrameLocks noChangeAspect="1"/>
          </p:cNvGraphicFramePr>
          <p:nvPr/>
        </p:nvGraphicFramePr>
        <p:xfrm>
          <a:off x="1398110" y="1031966"/>
          <a:ext cx="5876365" cy="971646"/>
        </p:xfrm>
        <a:graphic>
          <a:graphicData uri="http://schemas.openxmlformats.org/presentationml/2006/ole">
            <mc:AlternateContent xmlns:mc="http://schemas.openxmlformats.org/markup-compatibility/2006">
              <mc:Choice xmlns:v="urn:schemas-microsoft-com:vml" Requires="v">
                <p:oleObj spid="_x0000_s135169" name="Equation" r:id="rId3" imgW="2832100" imgH="508000" progId="Equation.DSMT4">
                  <p:embed/>
                </p:oleObj>
              </mc:Choice>
              <mc:Fallback>
                <p:oleObj name="Equation" r:id="rId3" imgW="2832100" imgH="5080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110" y="1031966"/>
                        <a:ext cx="5876365" cy="971646"/>
                      </a:xfrm>
                      <a:prstGeom prst="rect">
                        <a:avLst/>
                      </a:prstGeom>
                      <a:noFill/>
                    </p:spPr>
                  </p:pic>
                </p:oleObj>
              </mc:Fallback>
            </mc:AlternateContent>
          </a:graphicData>
        </a:graphic>
      </p:graphicFrame>
      <p:sp>
        <p:nvSpPr>
          <p:cNvPr id="12"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3" name="Object 12"/>
          <p:cNvGraphicFramePr>
            <a:graphicFrameLocks noChangeAspect="1"/>
          </p:cNvGraphicFramePr>
          <p:nvPr/>
        </p:nvGraphicFramePr>
        <p:xfrm>
          <a:off x="2037809" y="2790961"/>
          <a:ext cx="2437040" cy="704034"/>
        </p:xfrm>
        <a:graphic>
          <a:graphicData uri="http://schemas.openxmlformats.org/presentationml/2006/ole">
            <mc:AlternateContent xmlns:mc="http://schemas.openxmlformats.org/markup-compatibility/2006">
              <mc:Choice xmlns:v="urn:schemas-microsoft-com:vml" Requires="v">
                <p:oleObj spid="_x0000_s135170" name="Equation" r:id="rId5" imgW="1459866" imgH="393529" progId="Equation.DSMT4">
                  <p:embed/>
                </p:oleObj>
              </mc:Choice>
              <mc:Fallback>
                <p:oleObj name="Equation" r:id="rId5" imgW="1459866" imgH="393529"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7809" y="2790961"/>
                        <a:ext cx="2437040" cy="704034"/>
                      </a:xfrm>
                      <a:prstGeom prst="rect">
                        <a:avLst/>
                      </a:prstGeom>
                      <a:noFill/>
                    </p:spPr>
                  </p:pic>
                </p:oleObj>
              </mc:Fallback>
            </mc:AlternateContent>
          </a:graphicData>
        </a:graphic>
      </p:graphicFrame>
      <p:sp>
        <p:nvSpPr>
          <p:cNvPr id="14" name="Rectangle 13"/>
          <p:cNvSpPr>
            <a:spLocks noChangeArrowheads="1"/>
          </p:cNvSpPr>
          <p:nvPr/>
        </p:nvSpPr>
        <p:spPr bwMode="auto">
          <a:xfrm>
            <a:off x="1750423" y="4435588"/>
            <a:ext cx="2209179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5" name="Object 14"/>
          <p:cNvGraphicFramePr>
            <a:graphicFrameLocks noChangeAspect="1"/>
          </p:cNvGraphicFramePr>
          <p:nvPr/>
        </p:nvGraphicFramePr>
        <p:xfrm>
          <a:off x="1750423" y="4435588"/>
          <a:ext cx="3331028" cy="698115"/>
        </p:xfrm>
        <a:graphic>
          <a:graphicData uri="http://schemas.openxmlformats.org/presentationml/2006/ole">
            <mc:AlternateContent xmlns:mc="http://schemas.openxmlformats.org/markup-compatibility/2006">
              <mc:Choice xmlns:v="urn:schemas-microsoft-com:vml" Requires="v">
                <p:oleObj spid="_x0000_s135171" name="Equation" r:id="rId7" imgW="1841500" imgH="431800" progId="Equation.DSMT4">
                  <p:embed/>
                </p:oleObj>
              </mc:Choice>
              <mc:Fallback>
                <p:oleObj name="Equation" r:id="rId7" imgW="1841500" imgH="431800" progId="Equation.DSMT4">
                  <p:embed/>
                  <p:pic>
                    <p:nvPicPr>
                      <p:cNvPr id="15"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423" y="4435588"/>
                        <a:ext cx="3331028" cy="698115"/>
                      </a:xfrm>
                      <a:prstGeom prst="rect">
                        <a:avLst/>
                      </a:prstGeom>
                      <a:noFill/>
                    </p:spPr>
                  </p:pic>
                </p:oleObj>
              </mc:Fallback>
            </mc:AlternateContent>
          </a:graphicData>
        </a:graphic>
      </p:graphicFrame>
    </p:spTree>
    <p:extLst>
      <p:ext uri="{BB962C8B-B14F-4D97-AF65-F5344CB8AC3E}">
        <p14:creationId xmlns:p14="http://schemas.microsoft.com/office/powerpoint/2010/main" val="26954187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17566" y="529047"/>
          <a:ext cx="114300" cy="45719"/>
        </p:xfrm>
        <a:graphic>
          <a:graphicData uri="http://schemas.openxmlformats.org/presentationml/2006/ole">
            <mc:AlternateContent xmlns:mc="http://schemas.openxmlformats.org/markup-compatibility/2006">
              <mc:Choice xmlns:v="urn:schemas-microsoft-com:vml" Requires="v">
                <p:oleObj spid="_x0000_s136193" name="Equation" r:id="rId3" imgW="114102" imgH="177492" progId="Equation.DSMT4">
                  <p:embed/>
                </p:oleObj>
              </mc:Choice>
              <mc:Fallback>
                <p:oleObj name="Equation" r:id="rId3" imgW="114102" imgH="177492"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66" y="529047"/>
                        <a:ext cx="114300" cy="45719"/>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1423851" y="1430150"/>
          <a:ext cx="5467942" cy="1006387"/>
        </p:xfrm>
        <a:graphic>
          <a:graphicData uri="http://schemas.openxmlformats.org/presentationml/2006/ole">
            <mc:AlternateContent xmlns:mc="http://schemas.openxmlformats.org/markup-compatibility/2006">
              <mc:Choice xmlns:v="urn:schemas-microsoft-com:vml" Requires="v">
                <p:oleObj spid="_x0000_s136194" name="Equation" r:id="rId5" imgW="2832100" imgH="508000" progId="Equation.DSMT4">
                  <p:embed/>
                </p:oleObj>
              </mc:Choice>
              <mc:Fallback>
                <p:oleObj name="Equation" r:id="rId5" imgW="2832100" imgH="508000"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3851" y="1430150"/>
                        <a:ext cx="5467942" cy="1006387"/>
                      </a:xfrm>
                      <a:prstGeom prst="rect">
                        <a:avLst/>
                      </a:prstGeom>
                      <a:noFill/>
                    </p:spPr>
                  </p:pic>
                </p:oleObj>
              </mc:Fallback>
            </mc:AlternateContent>
          </a:graphicData>
        </a:graphic>
      </p:graphicFrame>
      <p:graphicFrame>
        <p:nvGraphicFramePr>
          <p:cNvPr id="6" name="Object 5"/>
          <p:cNvGraphicFramePr>
            <a:graphicFrameLocks noChangeAspect="1"/>
          </p:cNvGraphicFramePr>
          <p:nvPr/>
        </p:nvGraphicFramePr>
        <p:xfrm>
          <a:off x="1423851" y="3677194"/>
          <a:ext cx="4754880" cy="738322"/>
        </p:xfrm>
        <a:graphic>
          <a:graphicData uri="http://schemas.openxmlformats.org/presentationml/2006/ole">
            <mc:AlternateContent xmlns:mc="http://schemas.openxmlformats.org/markup-compatibility/2006">
              <mc:Choice xmlns:v="urn:schemas-microsoft-com:vml" Requires="v">
                <p:oleObj spid="_x0000_s136195" name="Equation" r:id="rId7" imgW="1968500" imgH="355600" progId="Equation.DSMT4">
                  <p:embed/>
                </p:oleObj>
              </mc:Choice>
              <mc:Fallback>
                <p:oleObj name="Equation" r:id="rId7" imgW="1968500" imgH="355600" progId="Equation.DSMT4">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3851" y="3677194"/>
                        <a:ext cx="4754880" cy="738322"/>
                      </a:xfrm>
                      <a:prstGeom prst="rect">
                        <a:avLst/>
                      </a:prstGeom>
                      <a:noFill/>
                    </p:spPr>
                  </p:pic>
                </p:oleObj>
              </mc:Fallback>
            </mc:AlternateContent>
          </a:graphicData>
        </a:graphic>
      </p:graphicFrame>
      <p:sp>
        <p:nvSpPr>
          <p:cNvPr id="7" name="Rectangle 4"/>
          <p:cNvSpPr>
            <a:spLocks noChangeArrowheads="1"/>
          </p:cNvSpPr>
          <p:nvPr/>
        </p:nvSpPr>
        <p:spPr bwMode="auto">
          <a:xfrm>
            <a:off x="117566" y="81333"/>
            <a:ext cx="6774227"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Ta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2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trường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xảy</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ra</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Trường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1: z =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z</a:t>
            </a:r>
            <a:r>
              <a:rPr kumimoji="0" lang="en-US" altLang="en-US" sz="2400" b="0" i="0" u="none" strike="noStrike" kern="1200" cap="none" spc="0" normalizeH="0" baseline="-3000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ck</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là</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bội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bậc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t>
            </a:r>
            <a:r>
              <a:rPr kumimoji="0" lang="en-US" altLang="en-US" sz="2400" b="0" i="0" u="none" strike="noStrike" kern="1200" cap="none" spc="0" normalizeH="0" baseline="-3000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của</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X(z).z</a:t>
            </a:r>
            <a:r>
              <a:rPr kumimoji="0" lang="en-US" altLang="en-US"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n-1</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Rectangle 5"/>
          <p:cNvSpPr>
            <a:spLocks noChangeArrowheads="1"/>
          </p:cNvSpPr>
          <p:nvPr/>
        </p:nvSpPr>
        <p:spPr bwMode="auto">
          <a:xfrm>
            <a:off x="117566" y="7557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ectangle 6"/>
          <p:cNvSpPr>
            <a:spLocks noChangeArrowheads="1"/>
          </p:cNvSpPr>
          <p:nvPr/>
        </p:nvSpPr>
        <p:spPr bwMode="auto">
          <a:xfrm>
            <a:off x="117566" y="2433368"/>
            <a:ext cx="4683911"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Trường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2: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z</a:t>
            </a:r>
            <a:r>
              <a:rPr kumimoji="0" lang="en-US" altLang="en-US" sz="2400" b="0" i="0" u="none" strike="noStrike" kern="1200" cap="none" spc="0" normalizeH="0" baseline="-3000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ck</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là</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đơn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t>
            </a:r>
            <a:r>
              <a:rPr kumimoji="0" lang="en-US" altLang="en-US" sz="2400" b="0" i="0" u="none" strike="noStrike" kern="1200" cap="none" spc="0" normalizeH="0" baseline="-3000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7"/>
          <p:cNvSpPr>
            <a:spLocks noChangeArrowheads="1"/>
          </p:cNvSpPr>
          <p:nvPr/>
        </p:nvSpPr>
        <p:spPr bwMode="auto">
          <a:xfrm>
            <a:off x="117566" y="16129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7187887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2050868" y="795746"/>
          <a:ext cx="5878285" cy="1320438"/>
        </p:xfrm>
        <a:graphic>
          <a:graphicData uri="http://schemas.openxmlformats.org/presentationml/2006/ole">
            <mc:AlternateContent xmlns:mc="http://schemas.openxmlformats.org/markup-compatibility/2006">
              <mc:Choice xmlns:v="urn:schemas-microsoft-com:vml" Requires="v">
                <p:oleObj spid="_x0000_s137217" name="Equation" r:id="rId3" imgW="3644900" imgH="876300" progId="Equation.DSMT4">
                  <p:embed/>
                </p:oleObj>
              </mc:Choice>
              <mc:Fallback>
                <p:oleObj name="Equation" r:id="rId3" imgW="3644900" imgH="876300"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868" y="795746"/>
                        <a:ext cx="5878285" cy="1320438"/>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2050868" y="2708002"/>
          <a:ext cx="2448196" cy="839288"/>
        </p:xfrm>
        <a:graphic>
          <a:graphicData uri="http://schemas.openxmlformats.org/presentationml/2006/ole">
            <mc:AlternateContent xmlns:mc="http://schemas.openxmlformats.org/markup-compatibility/2006">
              <mc:Choice xmlns:v="urn:schemas-microsoft-com:vml" Requires="v">
                <p:oleObj spid="_x0000_s137218" name="Equation" r:id="rId5" imgW="1257300" imgH="431800" progId="Equation.DSMT4">
                  <p:embed/>
                </p:oleObj>
              </mc:Choice>
              <mc:Fallback>
                <p:oleObj name="Equation" r:id="rId5" imgW="1257300" imgH="431800"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0868" y="2708002"/>
                        <a:ext cx="2448196" cy="839288"/>
                      </a:xfrm>
                      <a:prstGeom prst="rect">
                        <a:avLst/>
                      </a:prstGeom>
                      <a:noFill/>
                    </p:spPr>
                  </p:pic>
                </p:oleObj>
              </mc:Fallback>
            </mc:AlternateContent>
          </a:graphicData>
        </a:graphic>
      </p:graphicFrame>
      <p:graphicFrame>
        <p:nvGraphicFramePr>
          <p:cNvPr id="7" name="Object 6"/>
          <p:cNvGraphicFramePr>
            <a:graphicFrameLocks noChangeAspect="1"/>
          </p:cNvGraphicFramePr>
          <p:nvPr/>
        </p:nvGraphicFramePr>
        <p:xfrm>
          <a:off x="1026522" y="4321314"/>
          <a:ext cx="1847305" cy="589734"/>
        </p:xfrm>
        <a:graphic>
          <a:graphicData uri="http://schemas.openxmlformats.org/presentationml/2006/ole">
            <mc:AlternateContent xmlns:mc="http://schemas.openxmlformats.org/markup-compatibility/2006">
              <mc:Choice xmlns:v="urn:schemas-microsoft-com:vml" Requires="v">
                <p:oleObj spid="_x0000_s137219" name="Equation" r:id="rId7" imgW="609600" imgH="228600" progId="Equation.DSMT4">
                  <p:embed/>
                </p:oleObj>
              </mc:Choice>
              <mc:Fallback>
                <p:oleObj name="Equation" r:id="rId7" imgW="609600" imgH="228600" progId="Equation.DSMT4">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522" y="4321314"/>
                        <a:ext cx="1847305" cy="589734"/>
                      </a:xfrm>
                      <a:prstGeom prst="rect">
                        <a:avLst/>
                      </a:prstGeom>
                      <a:noFill/>
                    </p:spPr>
                  </p:pic>
                </p:oleObj>
              </mc:Fallback>
            </mc:AlternateContent>
          </a:graphicData>
        </a:graphic>
      </p:graphicFrame>
      <p:sp>
        <p:nvSpPr>
          <p:cNvPr id="8" name="Rectangle 5"/>
          <p:cNvSpPr>
            <a:spLocks noChangeArrowheads="1"/>
          </p:cNvSpPr>
          <p:nvPr/>
        </p:nvSpPr>
        <p:spPr bwMode="auto">
          <a:xfrm>
            <a:off x="0" y="60106"/>
            <a:ext cx="8164286"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en-US" sz="2400" b="0" i="0" u="none" strike="noStrike" kern="1200" cap="none" spc="0" normalizeH="0" baseline="0" noProof="0">
                <a:ln>
                  <a:noFill/>
                </a:ln>
                <a:solidFill>
                  <a:srgbClr val="0066FF"/>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 Phương pháp khai triển thành chuỗi luỹ thừa:</a:t>
            </a:r>
            <a:endParaRPr kumimoji="0" lang="en-US" altLang="en-US" sz="2400" b="0" i="0" u="none" strike="noStrike" kern="1200" cap="none" spc="0" normalizeH="0" baseline="0" noProof="0">
              <a:ln>
                <a:noFill/>
              </a:ln>
              <a:solidFill>
                <a:srgbClr val="0066FF"/>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Như ta đã biết biến đổi z của x(n) là một chuỗi số có dạng sau:</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pt-BR"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 name="Rectangle 6"/>
          <p:cNvSpPr>
            <a:spLocks noChangeArrowheads="1"/>
          </p:cNvSpPr>
          <p:nvPr/>
        </p:nvSpPr>
        <p:spPr bwMode="auto">
          <a:xfrm>
            <a:off x="0" y="1865181"/>
            <a:ext cx="8505085"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Với</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[...x(-2), x(-1), x(0), x(1), x(2)...] là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các</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hệ</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số</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Do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vậy</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thể</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biểu</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diễn</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X(z)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dưới</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dạng</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chuỗi</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luỹ</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thừa</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như</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sau</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fr-FR"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 name="Rectangle 9"/>
          <p:cNvSpPr>
            <a:spLocks noChangeArrowheads="1"/>
          </p:cNvSpPr>
          <p:nvPr/>
        </p:nvSpPr>
        <p:spPr bwMode="auto">
          <a:xfrm>
            <a:off x="0" y="27679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fr-FR"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 name="Rectangle 6"/>
          <p:cNvSpPr>
            <a:spLocks noChangeArrowheads="1"/>
          </p:cNvSpPr>
          <p:nvPr/>
        </p:nvSpPr>
        <p:spPr bwMode="auto">
          <a:xfrm>
            <a:off x="0" y="3670256"/>
            <a:ext cx="5285037"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Trong</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đó</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kumimoji="0" lang="fr-FR" altLang="en-US" sz="2400" b="0" i="0" u="none" strike="noStrike" kern="1200" cap="none" spc="0" normalizeH="0" baseline="-2500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n</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là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hệ</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số</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của</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chuỗi</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lũy</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thừa</a:t>
            </a:r>
            <a:endPar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r>
              <a:rPr kumimoji="0" lang="fr-FR"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Vây</a:t>
            </a:r>
            <a:r>
              <a:rPr kumimoji="0" lang="fr-FR"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sym typeface="Symbol" panose="05050102010706020507" pitchFamily="18" charset="2"/>
              </a:rPr>
              <a:t>: </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fr-FR"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TextBox 13"/>
          <p:cNvSpPr txBox="1"/>
          <p:nvPr/>
        </p:nvSpPr>
        <p:spPr>
          <a:xfrm flipH="1">
            <a:off x="8505085" y="2896232"/>
            <a:ext cx="17634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(2.3.6)</a:t>
            </a:r>
          </a:p>
        </p:txBody>
      </p:sp>
    </p:spTree>
    <p:extLst>
      <p:ext uri="{BB962C8B-B14F-4D97-AF65-F5344CB8AC3E}">
        <p14:creationId xmlns:p14="http://schemas.microsoft.com/office/powerpoint/2010/main" val="83141899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8" name="Rectangle 4"/>
          <p:cNvSpPr>
            <a:spLocks noChangeArrowheads="1"/>
          </p:cNvSpPr>
          <p:nvPr/>
        </p:nvSpPr>
        <p:spPr bwMode="auto">
          <a:xfrm>
            <a:off x="18077" y="123361"/>
            <a:ext cx="7600157" cy="461665"/>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c.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Phương</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pháp</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phân</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tích</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X(z)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thành</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phân</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thức</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tối</a:t>
            </a:r>
            <a:r>
              <a:rPr kumimoji="0" lang="en-US" sz="2400" b="1"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r>
              <a:rPr kumimoji="0" lang="en-US" sz="2400" b="1" i="0" u="none" strike="noStrike" kern="1200" cap="none" spc="0" normalizeH="0" baseline="0" noProof="0" err="1">
                <a:ln>
                  <a:noFill/>
                </a:ln>
                <a:solidFill>
                  <a:srgbClr val="0066FF"/>
                </a:solidFill>
                <a:effectLst/>
                <a:uLnTx/>
                <a:uFillTx/>
                <a:latin typeface="Times New Roman" pitchFamily="18" charset="0"/>
                <a:ea typeface="+mn-ea"/>
                <a:cs typeface="Times New Roman" pitchFamily="18" charset="0"/>
              </a:rPr>
              <a:t>giản</a:t>
            </a:r>
            <a:r>
              <a:rPr kumimoji="0" lang="en-US" sz="1800" b="0" i="0" u="none" strike="noStrike" kern="1200" cap="none" spc="0" normalizeH="0" baseline="0" noProof="0">
                <a:ln>
                  <a:noFill/>
                </a:ln>
                <a:solidFill>
                  <a:srgbClr val="0066FF"/>
                </a:solidFill>
                <a:effectLst/>
                <a:uLnTx/>
                <a:uFillTx/>
                <a:latin typeface="Times New Roman" pitchFamily="18" charset="0"/>
                <a:ea typeface="+mn-ea"/>
                <a:cs typeface="Times New Roman" pitchFamily="18" charset="0"/>
              </a:rPr>
              <a:t> </a:t>
            </a:r>
          </a:p>
        </p:txBody>
      </p:sp>
      <p:sp>
        <p:nvSpPr>
          <p:cNvPr id="69640" name="Rectangle 6"/>
          <p:cNvSpPr>
            <a:spLocks noChangeArrowheads="1"/>
          </p:cNvSpPr>
          <p:nvPr/>
        </p:nvSpPr>
        <p:spPr bwMode="auto">
          <a:xfrm>
            <a:off x="317719" y="1042472"/>
            <a:ext cx="7000875" cy="457200"/>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Trong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số</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hợp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thể</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đưa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về</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69641" name="Rectangle 8"/>
          <p:cNvSpPr>
            <a:spLocks noChangeArrowheads="1"/>
          </p:cNvSpPr>
          <p:nvPr/>
        </p:nvSpPr>
        <p:spPr bwMode="auto">
          <a:xfrm>
            <a:off x="1524001" y="3015734"/>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69634" name="Object 7"/>
          <p:cNvGraphicFramePr>
            <a:graphicFrameLocks noChangeAspect="1"/>
          </p:cNvGraphicFramePr>
          <p:nvPr/>
        </p:nvGraphicFramePr>
        <p:xfrm>
          <a:off x="1604963" y="1766888"/>
          <a:ext cx="5999162" cy="911225"/>
        </p:xfrm>
        <a:graphic>
          <a:graphicData uri="http://schemas.openxmlformats.org/presentationml/2006/ole">
            <mc:AlternateContent xmlns:mc="http://schemas.openxmlformats.org/markup-compatibility/2006">
              <mc:Choice xmlns:v="urn:schemas-microsoft-com:vml" Requires="v">
                <p:oleObj spid="_x0000_s138241" name="Equation" r:id="rId4" imgW="3009600" imgH="457200" progId="Equation.DSMT4">
                  <p:embed/>
                </p:oleObj>
              </mc:Choice>
              <mc:Fallback>
                <p:oleObj name="Equation" r:id="rId4" imgW="3009600" imgH="457200" progId="Equation.DSMT4">
                  <p:embed/>
                  <p:pic>
                    <p:nvPicPr>
                      <p:cNvPr id="69634" name="Object 7"/>
                      <p:cNvPicPr>
                        <a:picLocks noChangeAspect="1" noChangeArrowheads="1"/>
                      </p:cNvPicPr>
                      <p:nvPr/>
                    </p:nvPicPr>
                    <p:blipFill>
                      <a:blip r:embed="rId5"/>
                      <a:srcRect/>
                      <a:stretch>
                        <a:fillRect/>
                      </a:stretch>
                    </p:blipFill>
                    <p:spPr bwMode="auto">
                      <a:xfrm>
                        <a:off x="1604963" y="1766888"/>
                        <a:ext cx="5999162"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2" name="Rectangle 9"/>
          <p:cNvSpPr>
            <a:spLocks noChangeArrowheads="1"/>
          </p:cNvSpPr>
          <p:nvPr/>
        </p:nvSpPr>
        <p:spPr bwMode="auto">
          <a:xfrm>
            <a:off x="317719" y="2752825"/>
            <a:ext cx="9372600" cy="1532727"/>
          </a:xfrm>
          <a:prstGeom prst="rect">
            <a:avLst/>
          </a:prstGeom>
          <a:noFill/>
          <a:ln w="12700" cap="sq">
            <a:noFill/>
            <a:miter lim="800000"/>
            <a:headEnd type="none" w="sm" len="sm"/>
            <a:tailEnd type="none" w="sm" len="sm"/>
          </a:ln>
        </p:spPr>
        <p:txBody>
          <a:bodyPr anchor="ctr">
            <a:spAutoFit/>
          </a:bodyPr>
          <a:lstStyle/>
          <a:p>
            <a:pPr marL="342900" marR="0" lvl="0" indent="-34290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D(z)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 0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có</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N</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nghiệm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z</a:t>
            </a:r>
            <a:r>
              <a:rPr kumimoji="0" lang="en-US" sz="2400" b="0" i="1" u="none" strike="noStrike" kern="1200" cap="none" spc="0" normalizeH="0" baseline="-25000" noProof="0" err="1">
                <a:ln>
                  <a:noFill/>
                </a:ln>
                <a:solidFill>
                  <a:prstClr val="black"/>
                </a:solidFill>
                <a:effectLst/>
                <a:uLnTx/>
                <a:uFillTx/>
                <a:latin typeface="Times New Roman" pitchFamily="18" charset="0"/>
                <a:ea typeface="+mn-ea"/>
                <a:cs typeface="Times New Roman" pitchFamily="18" charset="0"/>
              </a:rPr>
              <a:t>ck</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các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điểm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cực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của</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Xét</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trường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hợp</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a:t>
            </a:r>
          </a:p>
          <a:p>
            <a:pPr marL="342900" marR="0" lvl="0" indent="-342900" algn="l" defTabSz="914400" rtl="0" eaLnBrk="1" fontAlgn="auto" latinLnBrk="0" hangingPunct="1">
              <a:lnSpc>
                <a:spcPct val="130000"/>
              </a:lnSpc>
              <a:spcBef>
                <a:spcPts val="0"/>
              </a:spcBef>
              <a:spcAft>
                <a:spcPts val="0"/>
              </a:spcAft>
              <a:buClrTx/>
              <a:buSzTx/>
              <a:buFont typeface="Wingdings" pitchFamily="2" charset="2"/>
              <a:buChar char="§"/>
              <a:tabLst/>
              <a:defRPr/>
            </a:pP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M </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sym typeface="Symbol" panose="05050102010706020507" pitchFamily="18" charset="2"/>
              </a:rPr>
              <a:t></a:t>
            </a:r>
            <a:r>
              <a:rPr kumimoji="0" lang="en-US" sz="2400" b="0" i="1"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N  X(z)</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là</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hàm</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dạng</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chính</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r>
              <a:rPr kumimoji="0" lang="en-US" sz="2400" b="0" i="0" u="none" strike="noStrike" kern="1200" cap="none" spc="0" normalizeH="0" baseline="0" noProof="0" err="1">
                <a:ln>
                  <a:noFill/>
                </a:ln>
                <a:solidFill>
                  <a:prstClr val="black"/>
                </a:solidFill>
                <a:effectLst/>
                <a:uLnTx/>
                <a:uFillTx/>
                <a:latin typeface="Times New Roman" pitchFamily="18" charset="0"/>
                <a:ea typeface="+mn-ea"/>
                <a:cs typeface="Times New Roman" pitchFamily="18" charset="0"/>
              </a:rPr>
              <a:t>tắc</a:t>
            </a:r>
            <a:r>
              <a:rPr kumimoji="0" lang="en-US" sz="2400" b="0" i="0" u="none" strike="noStrike" kern="1200" cap="none" spc="0" normalizeH="0" baseline="0" noProof="0">
                <a:ln>
                  <a:noFill/>
                </a:ln>
                <a:solidFill>
                  <a:prstClr val="black"/>
                </a:solidFill>
                <a:effectLst/>
                <a:uLnTx/>
                <a:uFillTx/>
                <a:latin typeface="Times New Roman" pitchFamily="18" charset="0"/>
                <a:ea typeface="+mn-ea"/>
                <a:cs typeface="Times New Roman" pitchFamily="18" charset="0"/>
              </a:rPr>
              <a:t>. </a:t>
            </a:r>
          </a:p>
        </p:txBody>
      </p:sp>
      <p:sp>
        <p:nvSpPr>
          <p:cNvPr id="69643" name="Rectangle 11"/>
          <p:cNvSpPr>
            <a:spLocks noChangeArrowheads="1"/>
          </p:cNvSpPr>
          <p:nvPr/>
        </p:nvSpPr>
        <p:spPr bwMode="auto">
          <a:xfrm>
            <a:off x="1524001" y="3030022"/>
            <a:ext cx="184731" cy="369332"/>
          </a:xfrm>
          <a:prstGeom prst="rect">
            <a:avLst/>
          </a:prstGeom>
          <a:noFill/>
          <a:ln w="12700" cap="sq">
            <a:noFill/>
            <a:miter lim="800000"/>
            <a:headEnd type="none" w="sm" len="sm"/>
            <a:tailEnd type="none" w="sm" len="sm"/>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Rectangle 55"/>
          <p:cNvSpPr>
            <a:spLocks noChangeArrowheads="1"/>
          </p:cNvSpPr>
          <p:nvPr/>
        </p:nvSpPr>
        <p:spPr bwMode="auto">
          <a:xfrm>
            <a:off x="0" y="-861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3" name="Object 2"/>
          <p:cNvGraphicFramePr>
            <a:graphicFrameLocks noChangeAspect="1"/>
          </p:cNvGraphicFramePr>
          <p:nvPr/>
        </p:nvGraphicFramePr>
        <p:xfrm>
          <a:off x="5799909" y="3706660"/>
          <a:ext cx="2272937" cy="611604"/>
        </p:xfrm>
        <a:graphic>
          <a:graphicData uri="http://schemas.openxmlformats.org/presentationml/2006/ole">
            <mc:AlternateContent xmlns:mc="http://schemas.openxmlformats.org/markup-compatibility/2006">
              <mc:Choice xmlns:v="urn:schemas-microsoft-com:vml" Requires="v">
                <p:oleObj spid="_x0000_s138242" name="Equation" r:id="rId6" imgW="1231366" imgH="418918" progId="Equation.DSMT4">
                  <p:embed/>
                </p:oleObj>
              </mc:Choice>
              <mc:Fallback>
                <p:oleObj name="Equation" r:id="rId6" imgW="1231366" imgH="418918"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909" y="3706660"/>
                        <a:ext cx="2272937" cy="611604"/>
                      </a:xfrm>
                      <a:prstGeom prst="rect">
                        <a:avLst/>
                      </a:prstGeom>
                      <a:noFill/>
                    </p:spPr>
                  </p:pic>
                </p:oleObj>
              </mc:Fallback>
            </mc:AlternateContent>
          </a:graphicData>
        </a:graphic>
      </p:graphicFrame>
      <p:sp>
        <p:nvSpPr>
          <p:cNvPr id="4" name="Rectangle 3"/>
          <p:cNvSpPr/>
          <p:nvPr/>
        </p:nvSpPr>
        <p:spPr>
          <a:xfrm>
            <a:off x="317718" y="4548461"/>
            <a:ext cx="11874281"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Trong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đó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S(z)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là</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đa</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thức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bậc</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(M-N)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có</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mn-cs"/>
              </a:rPr>
              <a:t>dạng</a:t>
            </a: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S(z) = B</a:t>
            </a:r>
            <a:r>
              <a:rPr kumimoji="0" lang="pt-BR" sz="2400" b="0" i="0" u="none" strike="noStrike" kern="1200" cap="none" spc="0" normalizeH="0" baseline="-25000" noProof="0">
                <a:ln>
                  <a:noFill/>
                </a:ln>
                <a:solidFill>
                  <a:prstClr val="black"/>
                </a:solidFill>
                <a:effectLst/>
                <a:uLnTx/>
                <a:uFillTx/>
                <a:latin typeface="Times New Roman" panose="02020603050405020304" pitchFamily="18" charset="0"/>
                <a:ea typeface="Times New Roman" panose="02020603050405020304" pitchFamily="18" charset="0"/>
                <a:cs typeface="+mn-cs"/>
              </a:rPr>
              <a:t>0</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 B</a:t>
            </a:r>
            <a:r>
              <a:rPr kumimoji="0" lang="pt-BR" sz="2400" b="0" i="0" u="none" strike="noStrike" kern="1200" cap="none" spc="0" normalizeH="0" baseline="-25000" noProof="0">
                <a:ln>
                  <a:noFill/>
                </a:ln>
                <a:solidFill>
                  <a:prstClr val="black"/>
                </a:solidFill>
                <a:effectLst/>
                <a:uLnTx/>
                <a:uFillTx/>
                <a:latin typeface="Times New Roman" panose="02020603050405020304" pitchFamily="18" charset="0"/>
                <a:ea typeface="Times New Roman" panose="02020603050405020304" pitchFamily="18" charset="0"/>
                <a:cs typeface="+mn-cs"/>
              </a:rPr>
              <a:t>1</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z + ...+B</a:t>
            </a:r>
            <a:r>
              <a:rPr kumimoji="0" lang="pt-BR" sz="2400" b="0" i="0" u="none" strike="noStrike" kern="1200" cap="none" spc="0" normalizeH="0" baseline="-25000" noProof="0">
                <a:ln>
                  <a:noFill/>
                </a:ln>
                <a:solidFill>
                  <a:prstClr val="black"/>
                </a:solidFill>
                <a:effectLst/>
                <a:uLnTx/>
                <a:uFillTx/>
                <a:latin typeface="Times New Roman" panose="02020603050405020304" pitchFamily="18" charset="0"/>
                <a:ea typeface="Times New Roman" panose="02020603050405020304" pitchFamily="18" charset="0"/>
                <a:cs typeface="+mn-cs"/>
              </a:rPr>
              <a:t>M-N</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z</a:t>
            </a:r>
            <a:r>
              <a:rPr kumimoji="0" lang="pt-BR"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mn-cs"/>
              </a:rPr>
              <a:t>M-N</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30000" noProof="0">
                <a:ln>
                  <a:noFill/>
                </a:ln>
                <a:solidFill>
                  <a:prstClr val="black"/>
                </a:solidFill>
                <a:effectLst/>
                <a:uLnTx/>
                <a:uFillTx/>
                <a:latin typeface="Times New Roman" panose="02020603050405020304" pitchFamily="18" charset="0"/>
                <a:ea typeface="Times New Roman" panose="02020603050405020304" pitchFamily="18" charset="0"/>
                <a:cs typeface="+mn-cs"/>
              </a:rPr>
              <a:t>			</a:t>
            </a:r>
            <a:r>
              <a:rPr kumimoji="0" lang="pt-BR"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Q(z) = D(z) là đa thức bậc N.</a:t>
            </a:r>
            <a:endParaRPr kumimoji="0" 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24946246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4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4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64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8" grpId="0"/>
      <p:bldP spid="69640"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02259"/>
            <a:ext cx="4463081"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Xét trường hợp M &lt; N: S(z) = 0.</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pt-BR"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 name="Object 4"/>
          <p:cNvGraphicFramePr>
            <a:graphicFrameLocks noChangeAspect="1"/>
          </p:cNvGraphicFramePr>
          <p:nvPr/>
        </p:nvGraphicFramePr>
        <p:xfrm>
          <a:off x="2295525" y="508000"/>
          <a:ext cx="3208338" cy="654050"/>
        </p:xfrm>
        <a:graphic>
          <a:graphicData uri="http://schemas.openxmlformats.org/presentationml/2006/ole">
            <mc:AlternateContent xmlns:mc="http://schemas.openxmlformats.org/markup-compatibility/2006">
              <mc:Choice xmlns:v="urn:schemas-microsoft-com:vml" Requires="v">
                <p:oleObj spid="_x0000_s140289" name="Equation" r:id="rId3" imgW="1307880" imgH="419040" progId="Equation.DSMT4">
                  <p:embed/>
                </p:oleObj>
              </mc:Choice>
              <mc:Fallback>
                <p:oleObj name="Equation" r:id="rId3" imgW="1307880" imgH="419040" progId="Equation.DSMT4">
                  <p:embed/>
                  <p:pic>
                    <p:nvPicPr>
                      <p:cNvPr id="5" name="Object 4"/>
                      <p:cNvPicPr>
                        <a:picLocks noChangeAspect="1" noChangeArrowheads="1"/>
                      </p:cNvPicPr>
                      <p:nvPr/>
                    </p:nvPicPr>
                    <p:blipFill>
                      <a:blip r:embed="rId4"/>
                      <a:srcRect/>
                      <a:stretch>
                        <a:fillRect/>
                      </a:stretch>
                    </p:blipFill>
                    <p:spPr bwMode="auto">
                      <a:xfrm>
                        <a:off x="2295525" y="508000"/>
                        <a:ext cx="3208338" cy="654050"/>
                      </a:xfrm>
                      <a:prstGeom prst="rect">
                        <a:avLst/>
                      </a:prstGeom>
                      <a:noFill/>
                    </p:spPr>
                  </p:pic>
                </p:oleObj>
              </mc:Fallback>
            </mc:AlternateContent>
          </a:graphicData>
        </a:graphic>
      </p:graphicFrame>
      <p:sp>
        <p:nvSpPr>
          <p:cNvPr id="6" name="Rectangle 3"/>
          <p:cNvSpPr>
            <a:spLocks noChangeArrowheads="1"/>
          </p:cNvSpPr>
          <p:nvPr/>
        </p:nvSpPr>
        <p:spPr bwMode="auto">
          <a:xfrm>
            <a:off x="0" y="876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ectangle 6"/>
          <p:cNvSpPr>
            <a:spLocks noChangeArrowheads="1"/>
          </p:cNvSpPr>
          <p:nvPr/>
        </p:nvSpPr>
        <p:spPr bwMode="auto">
          <a:xfrm>
            <a:off x="67491" y="1251773"/>
            <a:ext cx="1205701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Nhận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xét</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thấy</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cả</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trường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trên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đều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chung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biểu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thức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 Do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khai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triển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thành</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các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phân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thức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tối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giản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theo</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các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trường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12" name="Rectangle 13"/>
          <p:cNvSpPr>
            <a:spLocks noChangeArrowheads="1"/>
          </p:cNvSpPr>
          <p:nvPr/>
        </p:nvSpPr>
        <p:spPr bwMode="auto">
          <a:xfrm>
            <a:off x="1894114" y="2939143"/>
            <a:ext cx="1943185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3" name="Object 12"/>
          <p:cNvGraphicFramePr>
            <a:graphicFrameLocks noChangeAspect="1"/>
          </p:cNvGraphicFramePr>
          <p:nvPr/>
        </p:nvGraphicFramePr>
        <p:xfrm>
          <a:off x="8569235" y="1275202"/>
          <a:ext cx="561702" cy="624328"/>
        </p:xfrm>
        <a:graphic>
          <a:graphicData uri="http://schemas.openxmlformats.org/presentationml/2006/ole">
            <mc:AlternateContent xmlns:mc="http://schemas.openxmlformats.org/markup-compatibility/2006">
              <mc:Choice xmlns:v="urn:schemas-microsoft-com:vml" Requires="v">
                <p:oleObj spid="_x0000_s140290" name="Equation" r:id="rId5" imgW="355446" imgH="418918" progId="Equation.DSMT4">
                  <p:embed/>
                </p:oleObj>
              </mc:Choice>
              <mc:Fallback>
                <p:oleObj name="Equation" r:id="rId5" imgW="355446" imgH="418918" progId="Equation.DSMT4">
                  <p:embed/>
                  <p:pic>
                    <p:nvPicPr>
                      <p:cNvPr id="13"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235" y="1275202"/>
                        <a:ext cx="561702" cy="624328"/>
                      </a:xfrm>
                      <a:prstGeom prst="rect">
                        <a:avLst/>
                      </a:prstGeom>
                      <a:noFill/>
                    </p:spPr>
                  </p:pic>
                </p:oleObj>
              </mc:Fallback>
            </mc:AlternateContent>
          </a:graphicData>
        </a:graphic>
      </p:graphicFrame>
      <p:graphicFrame>
        <p:nvGraphicFramePr>
          <p:cNvPr id="14" name="Object 13"/>
          <p:cNvGraphicFramePr>
            <a:graphicFrameLocks noChangeAspect="1"/>
          </p:cNvGraphicFramePr>
          <p:nvPr/>
        </p:nvGraphicFramePr>
        <p:xfrm>
          <a:off x="505098" y="1945167"/>
          <a:ext cx="561702" cy="624328"/>
        </p:xfrm>
        <a:graphic>
          <a:graphicData uri="http://schemas.openxmlformats.org/presentationml/2006/ole">
            <mc:AlternateContent xmlns:mc="http://schemas.openxmlformats.org/markup-compatibility/2006">
              <mc:Choice xmlns:v="urn:schemas-microsoft-com:vml" Requires="v">
                <p:oleObj spid="_x0000_s140291" name="Equation" r:id="rId7" imgW="355446" imgH="418918" progId="Equation.DSMT4">
                  <p:embed/>
                </p:oleObj>
              </mc:Choice>
              <mc:Fallback>
                <p:oleObj name="Equation" r:id="rId7" imgW="355446" imgH="418918" progId="Equation.DSMT4">
                  <p:embed/>
                  <p:pic>
                    <p:nvPicPr>
                      <p:cNvPr id="14"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098" y="1945167"/>
                        <a:ext cx="561702" cy="624328"/>
                      </a:xfrm>
                      <a:prstGeom prst="rect">
                        <a:avLst/>
                      </a:prstGeom>
                      <a:noFill/>
                    </p:spPr>
                  </p:pic>
                </p:oleObj>
              </mc:Fallback>
            </mc:AlternateContent>
          </a:graphicData>
        </a:graphic>
      </p:graphicFrame>
      <p:graphicFrame>
        <p:nvGraphicFramePr>
          <p:cNvPr id="15" name="Object 14"/>
          <p:cNvGraphicFramePr>
            <a:graphicFrameLocks noChangeAspect="1"/>
          </p:cNvGraphicFramePr>
          <p:nvPr/>
        </p:nvGraphicFramePr>
        <p:xfrm>
          <a:off x="4302125" y="2584450"/>
          <a:ext cx="2673441" cy="791250"/>
        </p:xfrm>
        <a:graphic>
          <a:graphicData uri="http://schemas.openxmlformats.org/presentationml/2006/ole">
            <mc:AlternateContent xmlns:mc="http://schemas.openxmlformats.org/markup-compatibility/2006">
              <mc:Choice xmlns:v="urn:schemas-microsoft-com:vml" Requires="v">
                <p:oleObj spid="_x0000_s140292" name="Equation" r:id="rId8" imgW="1206360" imgH="444240" progId="Equation.DSMT4">
                  <p:embed/>
                </p:oleObj>
              </mc:Choice>
              <mc:Fallback>
                <p:oleObj name="Equation" r:id="rId8" imgW="1206360" imgH="444240" progId="Equation.DSMT4">
                  <p:embed/>
                  <p:pic>
                    <p:nvPicPr>
                      <p:cNvPr id="15" name="Object 14"/>
                      <p:cNvPicPr>
                        <a:picLocks noChangeAspect="1" noChangeArrowheads="1"/>
                      </p:cNvPicPr>
                      <p:nvPr/>
                    </p:nvPicPr>
                    <p:blipFill>
                      <a:blip r:embed="rId9"/>
                      <a:srcRect/>
                      <a:stretch>
                        <a:fillRect/>
                      </a:stretch>
                    </p:blipFill>
                    <p:spPr bwMode="auto">
                      <a:xfrm>
                        <a:off x="4302125" y="2584450"/>
                        <a:ext cx="2673441" cy="791250"/>
                      </a:xfrm>
                      <a:prstGeom prst="rect">
                        <a:avLst/>
                      </a:prstGeom>
                      <a:noFill/>
                    </p:spPr>
                  </p:pic>
                </p:oleObj>
              </mc:Fallback>
            </mc:AlternateContent>
          </a:graphicData>
        </a:graphic>
      </p:graphicFrame>
      <p:graphicFrame>
        <p:nvGraphicFramePr>
          <p:cNvPr id="16" name="Object 15"/>
          <p:cNvGraphicFramePr>
            <a:graphicFrameLocks noChangeAspect="1"/>
          </p:cNvGraphicFramePr>
          <p:nvPr/>
        </p:nvGraphicFramePr>
        <p:xfrm>
          <a:off x="1894114" y="3402134"/>
          <a:ext cx="2963863" cy="866775"/>
        </p:xfrm>
        <a:graphic>
          <a:graphicData uri="http://schemas.openxmlformats.org/presentationml/2006/ole">
            <mc:AlternateContent xmlns:mc="http://schemas.openxmlformats.org/markup-compatibility/2006">
              <mc:Choice xmlns:v="urn:schemas-microsoft-com:vml" Requires="v">
                <p:oleObj spid="_x0000_s140293" name="Equation" r:id="rId10" imgW="1409400" imgH="469800" progId="Equation.DSMT4">
                  <p:embed/>
                </p:oleObj>
              </mc:Choice>
              <mc:Fallback>
                <p:oleObj name="Equation" r:id="rId10" imgW="1409400" imgH="469800" progId="Equation.DSMT4">
                  <p:embed/>
                  <p:pic>
                    <p:nvPicPr>
                      <p:cNvPr id="16" name="Object 15"/>
                      <p:cNvPicPr>
                        <a:picLocks noChangeAspect="1" noChangeArrowheads="1"/>
                      </p:cNvPicPr>
                      <p:nvPr/>
                    </p:nvPicPr>
                    <p:blipFill>
                      <a:blip r:embed="rId11"/>
                      <a:srcRect/>
                      <a:stretch>
                        <a:fillRect/>
                      </a:stretch>
                    </p:blipFill>
                    <p:spPr bwMode="auto">
                      <a:xfrm>
                        <a:off x="1894114" y="3402134"/>
                        <a:ext cx="2963863" cy="866775"/>
                      </a:xfrm>
                      <a:prstGeom prst="rect">
                        <a:avLst/>
                      </a:prstGeom>
                      <a:noFill/>
                    </p:spPr>
                  </p:pic>
                </p:oleObj>
              </mc:Fallback>
            </mc:AlternateContent>
          </a:graphicData>
        </a:graphic>
      </p:graphicFrame>
      <p:sp>
        <p:nvSpPr>
          <p:cNvPr id="17" name="Rectangle 16"/>
          <p:cNvSpPr>
            <a:spLocks noChangeArrowheads="1"/>
          </p:cNvSpPr>
          <p:nvPr/>
        </p:nvSpPr>
        <p:spPr bwMode="auto">
          <a:xfrm>
            <a:off x="250371" y="2608284"/>
            <a:ext cx="3305713"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-X(z)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chỉ</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các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đơn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 name="Rectangle 17"/>
          <p:cNvSpPr>
            <a:spLocks noChangeArrowheads="1"/>
          </p:cNvSpPr>
          <p:nvPr/>
        </p:nvSpPr>
        <p:spPr bwMode="auto">
          <a:xfrm>
            <a:off x="421851" y="3526212"/>
            <a:ext cx="1472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9" name="Object 18"/>
          <p:cNvGraphicFramePr>
            <a:graphicFrameLocks noChangeAspect="1"/>
          </p:cNvGraphicFramePr>
          <p:nvPr/>
        </p:nvGraphicFramePr>
        <p:xfrm>
          <a:off x="3338513" y="5146675"/>
          <a:ext cx="3308350" cy="688975"/>
        </p:xfrm>
        <a:graphic>
          <a:graphicData uri="http://schemas.openxmlformats.org/presentationml/2006/ole">
            <mc:AlternateContent xmlns:mc="http://schemas.openxmlformats.org/markup-compatibility/2006">
              <mc:Choice xmlns:v="urn:schemas-microsoft-com:vml" Requires="v">
                <p:oleObj spid="_x0000_s140294" name="Equation" r:id="rId12" imgW="2095200" imgH="457200" progId="Equation.DSMT4">
                  <p:embed/>
                </p:oleObj>
              </mc:Choice>
              <mc:Fallback>
                <p:oleObj name="Equation" r:id="rId12" imgW="2095200" imgH="457200" progId="Equation.DSMT4">
                  <p:embed/>
                  <p:pic>
                    <p:nvPicPr>
                      <p:cNvPr id="19" name="Object 18"/>
                      <p:cNvPicPr>
                        <a:picLocks noChangeAspect="1" noChangeArrowheads="1"/>
                      </p:cNvPicPr>
                      <p:nvPr/>
                    </p:nvPicPr>
                    <p:blipFill>
                      <a:blip r:embed="rId13"/>
                      <a:srcRect/>
                      <a:stretch>
                        <a:fillRect/>
                      </a:stretch>
                    </p:blipFill>
                    <p:spPr bwMode="auto">
                      <a:xfrm>
                        <a:off x="3338513" y="5146675"/>
                        <a:ext cx="3308350" cy="688975"/>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2968147" y="5978379"/>
          <a:ext cx="4487864" cy="826383"/>
        </p:xfrm>
        <a:graphic>
          <a:graphicData uri="http://schemas.openxmlformats.org/presentationml/2006/ole">
            <mc:AlternateContent xmlns:mc="http://schemas.openxmlformats.org/markup-compatibility/2006">
              <mc:Choice xmlns:v="urn:schemas-microsoft-com:vml" Requires="v">
                <p:oleObj spid="_x0000_s140295" name="Equation" r:id="rId14" imgW="2705100" imgH="520700" progId="Equation.DSMT4">
                  <p:embed/>
                </p:oleObj>
              </mc:Choice>
              <mc:Fallback>
                <p:oleObj name="Equation" r:id="rId14" imgW="2705100" imgH="520700" progId="Equation.DSMT4">
                  <p:embed/>
                  <p:pic>
                    <p:nvPicPr>
                      <p:cNvPr id="2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8147" y="5978379"/>
                        <a:ext cx="4487864" cy="826383"/>
                      </a:xfrm>
                      <a:prstGeom prst="rect">
                        <a:avLst/>
                      </a:prstGeom>
                      <a:noFill/>
                    </p:spPr>
                  </p:pic>
                </p:oleObj>
              </mc:Fallback>
            </mc:AlternateContent>
          </a:graphicData>
        </a:graphic>
      </p:graphicFrame>
      <p:sp>
        <p:nvSpPr>
          <p:cNvPr id="21" name="Rectangle 25"/>
          <p:cNvSpPr>
            <a:spLocks noChangeArrowheads="1"/>
          </p:cNvSpPr>
          <p:nvPr/>
        </p:nvSpPr>
        <p:spPr bwMode="auto">
          <a:xfrm>
            <a:off x="250371" y="4161514"/>
            <a:ext cx="12078948" cy="103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X(z)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chỉ</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một</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bội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Giả</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sử</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X(z)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một</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bội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bậc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là</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z</a:t>
            </a:r>
            <a:r>
              <a:rPr kumimoji="0" lang="en-US" altLang="en-US" sz="2400" b="0" i="0" u="none" strike="noStrike" kern="1200" cap="none" spc="0" normalizeH="0" baseline="-3000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CM</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các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còn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lại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là</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cực</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đơn</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khi</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X(z)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dạng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như</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sau</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 name="Rectangle 26"/>
          <p:cNvSpPr>
            <a:spLocks noChangeArrowheads="1"/>
          </p:cNvSpPr>
          <p:nvPr/>
        </p:nvSpPr>
        <p:spPr bwMode="auto">
          <a:xfrm>
            <a:off x="507909" y="5978379"/>
            <a:ext cx="1395318"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Trong</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400" b="0" i="0" u="none" strike="noStrike" kern="1200" cap="none" spc="0" normalizeH="0" baseline="0" noProof="0" err="1">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33091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7" grpId="0"/>
      <p:bldP spid="18" grpId="0"/>
      <p:bldP spid="21" grpId="0"/>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524000" y="152400"/>
            <a:ext cx="8763000" cy="762000"/>
          </a:xfrm>
        </p:spPr>
        <p:txBody>
          <a:bodyPr>
            <a:noAutofit/>
          </a:bodyPr>
          <a:lstStyle/>
          <a:p>
            <a:pPr eaLnBrk="1" hangingPunct="1"/>
            <a:r>
              <a:rPr lang="en-US" sz="3200">
                <a:solidFill>
                  <a:srgbClr val="0000FF"/>
                </a:solidFill>
              </a:rPr>
              <a:t>MỘT SỐ BIẾN ĐỔI Z  NGƯỢCTHÔNG DỤNG</a:t>
            </a:r>
            <a:br>
              <a:rPr lang="en-US" sz="3200">
                <a:solidFill>
                  <a:srgbClr val="0000FF"/>
                </a:solidFill>
              </a:rPr>
            </a:br>
            <a:endParaRPr lang="en-US" sz="3200">
              <a:solidFill>
                <a:srgbClr val="0000FF"/>
              </a:solidFill>
            </a:endParaRPr>
          </a:p>
        </p:txBody>
      </p:sp>
      <p:sp>
        <p:nvSpPr>
          <p:cNvPr id="19558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95585" name="Object 1"/>
          <p:cNvGraphicFramePr>
            <a:graphicFrameLocks noChangeAspect="1"/>
          </p:cNvGraphicFramePr>
          <p:nvPr/>
        </p:nvGraphicFramePr>
        <p:xfrm>
          <a:off x="1752600" y="990600"/>
          <a:ext cx="8458200" cy="4191000"/>
        </p:xfrm>
        <a:graphic>
          <a:graphicData uri="http://schemas.openxmlformats.org/presentationml/2006/ole">
            <mc:AlternateContent xmlns:mc="http://schemas.openxmlformats.org/markup-compatibility/2006">
              <mc:Choice xmlns:v="urn:schemas-microsoft-com:vml" Requires="v">
                <p:oleObj spid="_x0000_s141313" name="Equation" r:id="rId3" imgW="4419600" imgH="1930400" progId="Equation.DSMT4">
                  <p:embed/>
                </p:oleObj>
              </mc:Choice>
              <mc:Fallback>
                <p:oleObj name="Equation" r:id="rId3" imgW="4419600" imgH="1930400" progId="Equation.DSMT4">
                  <p:embed/>
                  <p:pic>
                    <p:nvPicPr>
                      <p:cNvPr id="1955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990600"/>
                        <a:ext cx="8458200"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5588"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95587" name="Object 3"/>
          <p:cNvGraphicFramePr>
            <a:graphicFrameLocks noChangeAspect="1"/>
          </p:cNvGraphicFramePr>
          <p:nvPr/>
        </p:nvGraphicFramePr>
        <p:xfrm>
          <a:off x="1676400" y="5334000"/>
          <a:ext cx="8991600" cy="1143000"/>
        </p:xfrm>
        <a:graphic>
          <a:graphicData uri="http://schemas.openxmlformats.org/presentationml/2006/ole">
            <mc:AlternateContent xmlns:mc="http://schemas.openxmlformats.org/markup-compatibility/2006">
              <mc:Choice xmlns:v="urn:schemas-microsoft-com:vml" Requires="v">
                <p:oleObj spid="_x0000_s141314" name="Equation" r:id="rId5" imgW="3949700" imgH="533400" progId="Equation.DSMT4">
                  <p:embed/>
                </p:oleObj>
              </mc:Choice>
              <mc:Fallback>
                <p:oleObj name="Equation" r:id="rId5" imgW="3949700" imgH="533400" progId="Equation.DSMT4">
                  <p:embed/>
                  <p:pic>
                    <p:nvPicPr>
                      <p:cNvPr id="1955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5334000"/>
                        <a:ext cx="89916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395083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207083" y="313764"/>
            <a:ext cx="59337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Ví</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dụ</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xác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định</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biến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đổi</a:t>
            </a:r>
            <a:r>
              <a:rPr kumimoji="0" lang="en-US" sz="1800" b="0" i="0" u="none" strike="noStrike" kern="1200" cap="none" spc="0" normalizeH="0" baseline="0" noProof="0">
                <a:ln>
                  <a:noFill/>
                </a:ln>
                <a:solidFill>
                  <a:prstClr val="black"/>
                </a:solidFill>
                <a:effectLst/>
                <a:uLnTx/>
                <a:uFillTx/>
                <a:latin typeface="Calibri"/>
                <a:ea typeface="+mn-ea"/>
                <a:cs typeface="+mn-cs"/>
              </a:rPr>
              <a:t> z </a:t>
            </a:r>
            <a:r>
              <a:rPr kumimoji="0" lang="en-US" sz="1800" b="0" i="0" u="none" strike="noStrike" kern="1200" cap="none" spc="0" normalizeH="0" baseline="0" noProof="0" err="1">
                <a:ln>
                  <a:noFill/>
                </a:ln>
                <a:solidFill>
                  <a:prstClr val="black"/>
                </a:solidFill>
                <a:effectLst/>
                <a:uLnTx/>
                <a:uFillTx/>
                <a:latin typeface="Calibri"/>
                <a:ea typeface="+mn-ea"/>
                <a:cs typeface="+mn-cs"/>
              </a:rPr>
              <a:t>ngược</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của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biểu</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thức</a:t>
            </a:r>
            <a:r>
              <a:rPr kumimoji="0" lang="en-US" sz="1800" b="0" i="0" u="none" strike="noStrike" kern="1200" cap="none" spc="0" normalizeH="0" baseline="0" noProof="0">
                <a:ln>
                  <a:noFill/>
                </a:ln>
                <a:solidFill>
                  <a:prstClr val="black"/>
                </a:solidFill>
                <a:effectLst/>
                <a:uLnTx/>
                <a:uFillTx/>
                <a:latin typeface="Calibri"/>
                <a:ea typeface="+mn-ea"/>
                <a:cs typeface="+mn-cs"/>
              </a:rPr>
              <a:t> X(z) </a:t>
            </a:r>
            <a:r>
              <a:rPr kumimoji="0" lang="en-US" sz="1800" b="0" i="0" u="none" strike="noStrike" kern="1200" cap="none" spc="0" normalizeH="0" baseline="0" noProof="0" err="1">
                <a:ln>
                  <a:noFill/>
                </a:ln>
                <a:solidFill>
                  <a:prstClr val="black"/>
                </a:solidFill>
                <a:effectLst/>
                <a:uLnTx/>
                <a:uFillTx/>
                <a:latin typeface="Calibri"/>
                <a:ea typeface="+mn-ea"/>
                <a:cs typeface="+mn-cs"/>
              </a:rPr>
              <a:t>sau</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7" name="Object 6"/>
          <p:cNvGraphicFramePr>
            <a:graphicFrameLocks noChangeAspect="1"/>
          </p:cNvGraphicFramePr>
          <p:nvPr/>
        </p:nvGraphicFramePr>
        <p:xfrm>
          <a:off x="433388" y="683096"/>
          <a:ext cx="5840191" cy="1173947"/>
        </p:xfrm>
        <a:graphic>
          <a:graphicData uri="http://schemas.openxmlformats.org/presentationml/2006/ole">
            <mc:AlternateContent xmlns:mc="http://schemas.openxmlformats.org/markup-compatibility/2006">
              <mc:Choice xmlns:v="urn:schemas-microsoft-com:vml" Requires="v">
                <p:oleObj spid="_x0000_s142337" name="Equation" r:id="rId3" imgW="2234880" imgH="634680" progId="Equation.DSMT4">
                  <p:embed/>
                </p:oleObj>
              </mc:Choice>
              <mc:Fallback>
                <p:oleObj name="Equation" r:id="rId3" imgW="2234880" imgH="634680" progId="Equation.DSMT4">
                  <p:embed/>
                  <p:pic>
                    <p:nvPicPr>
                      <p:cNvPr id="7" name="Object 6"/>
                      <p:cNvPicPr>
                        <a:picLocks noChangeAspect="1" noChangeArrowheads="1"/>
                      </p:cNvPicPr>
                      <p:nvPr/>
                    </p:nvPicPr>
                    <p:blipFill>
                      <a:blip r:embed="rId4"/>
                      <a:srcRect/>
                      <a:stretch>
                        <a:fillRect/>
                      </a:stretch>
                    </p:blipFill>
                    <p:spPr bwMode="auto">
                      <a:xfrm>
                        <a:off x="433388" y="683096"/>
                        <a:ext cx="5840191" cy="1173947"/>
                      </a:xfrm>
                      <a:prstGeom prst="rect">
                        <a:avLst/>
                      </a:prstGeom>
                      <a:noFill/>
                    </p:spPr>
                  </p:pic>
                </p:oleObj>
              </mc:Fallback>
            </mc:AlternateContent>
          </a:graphicData>
        </a:graphic>
      </p:graphicFrame>
      <p:sp>
        <p:nvSpPr>
          <p:cNvPr id="8" name="TextBox 7"/>
          <p:cNvSpPr txBox="1"/>
          <p:nvPr/>
        </p:nvSpPr>
        <p:spPr>
          <a:xfrm flipH="1">
            <a:off x="99503" y="1957104"/>
            <a:ext cx="1097666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Bài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làm</a:t>
            </a:r>
            <a:r>
              <a:rPr kumimoji="0" lang="en-US" sz="2400" b="0" i="0" u="none" strike="noStrike" kern="1200" cap="none" spc="0" normalizeH="0" baseline="0" noProof="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a. Ta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x(n) = IZT[X(z)]=IZT[1+z</a:t>
            </a:r>
            <a:r>
              <a:rPr kumimoji="0" lang="en-US" sz="2400" b="0" i="0" u="none" strike="noStrike" kern="1200" cap="none" spc="0" normalizeH="0" baseline="30000" noProof="0">
                <a:ln>
                  <a:noFill/>
                </a:ln>
                <a:solidFill>
                  <a:prstClr val="black"/>
                </a:solidFill>
                <a:effectLst/>
                <a:uLnTx/>
                <a:uFillTx/>
                <a:latin typeface="Calibri"/>
                <a:ea typeface="+mn-ea"/>
                <a:cs typeface="+mn-cs"/>
              </a:rPr>
              <a:t>-1</a:t>
            </a:r>
            <a:r>
              <a:rPr kumimoji="0" lang="en-US" sz="2400" b="0" i="0" u="none" strike="noStrike" kern="1200" cap="none" spc="0" normalizeH="0" baseline="0" noProof="0">
                <a:ln>
                  <a:noFill/>
                </a:ln>
                <a:solidFill>
                  <a:prstClr val="black"/>
                </a:solidFill>
                <a:effectLst/>
                <a:uLnTx/>
                <a:uFillTx/>
                <a:latin typeface="Calibri"/>
                <a:ea typeface="+mn-ea"/>
                <a:cs typeface="+mn-cs"/>
              </a:rPr>
              <a:t> + z</a:t>
            </a:r>
            <a:r>
              <a:rPr kumimoji="0" lang="en-US" sz="2400" b="0" i="0" u="none" strike="noStrike" kern="1200" cap="none" spc="0" normalizeH="0" baseline="30000" noProof="0">
                <a:ln>
                  <a:noFill/>
                </a:ln>
                <a:solidFill>
                  <a:prstClr val="black"/>
                </a:solidFill>
                <a:effectLst/>
                <a:uLnTx/>
                <a:uFillTx/>
                <a:latin typeface="Calibri"/>
                <a:ea typeface="+mn-ea"/>
                <a:cs typeface="+mn-cs"/>
              </a:rPr>
              <a:t>-2</a:t>
            </a:r>
            <a:r>
              <a:rPr kumimoji="0" lang="en-US" sz="2400" b="0" i="0" u="none" strike="noStrike" kern="1200" cap="none" spc="0" normalizeH="0" baseline="0" noProof="0">
                <a:ln>
                  <a:noFill/>
                </a:ln>
                <a:solidFill>
                  <a:prstClr val="black"/>
                </a:solidFill>
                <a:effectLst/>
                <a:uLnTx/>
                <a:uFillTx/>
                <a:latin typeface="Calibri"/>
                <a:ea typeface="+mn-ea"/>
                <a:cs typeface="+mn-cs"/>
              </a:rPr>
              <a:t> + 2z</a:t>
            </a:r>
            <a:r>
              <a:rPr kumimoji="0" lang="en-US" sz="2400" b="0" i="0" u="none" strike="noStrike" kern="1200" cap="none" spc="0" normalizeH="0" baseline="30000" noProof="0">
                <a:ln>
                  <a:noFill/>
                </a:ln>
                <a:solidFill>
                  <a:prstClr val="black"/>
                </a:solidFill>
                <a:effectLst/>
                <a:uLnTx/>
                <a:uFillTx/>
                <a:latin typeface="Calibri"/>
                <a:ea typeface="+mn-ea"/>
                <a:cs typeface="+mn-cs"/>
              </a:rPr>
              <a:t>-4</a:t>
            </a:r>
            <a:r>
              <a:rPr kumimoji="0" lang="en-US" sz="2400" b="0" i="0" u="none" strike="noStrike" kern="1200" cap="none" spc="0" normalizeH="0" baseline="0" noProof="0">
                <a:ln>
                  <a:noFill/>
                </a:ln>
                <a:solidFill>
                  <a:prstClr val="black"/>
                </a:solidFill>
                <a:effectLst/>
                <a:uLnTx/>
                <a:uFillTx/>
                <a:latin typeface="Calibri"/>
                <a:ea typeface="+mn-ea"/>
                <a:cs typeface="+mn-cs"/>
              </a:rPr>
              <a:t> ]= IZT[1] + IZT[z</a:t>
            </a:r>
            <a:r>
              <a:rPr kumimoji="0" lang="en-US" sz="2400" b="0" i="0" u="none" strike="noStrike" kern="1200" cap="none" spc="0" normalizeH="0" baseline="30000" noProof="0">
                <a:ln>
                  <a:noFill/>
                </a:ln>
                <a:solidFill>
                  <a:prstClr val="black"/>
                </a:solidFill>
                <a:effectLst/>
                <a:uLnTx/>
                <a:uFillTx/>
                <a:latin typeface="Calibri"/>
                <a:ea typeface="+mn-ea"/>
                <a:cs typeface="+mn-cs"/>
              </a:rPr>
              <a:t>-1</a:t>
            </a:r>
            <a:r>
              <a:rPr kumimoji="0" lang="en-US" sz="2400" b="0" i="0" u="none" strike="noStrike" kern="1200" cap="none" spc="0" normalizeH="0" baseline="0" noProof="0">
                <a:ln>
                  <a:noFill/>
                </a:ln>
                <a:solidFill>
                  <a:prstClr val="black"/>
                </a:solidFill>
                <a:effectLst/>
                <a:uLnTx/>
                <a:uFillTx/>
                <a:latin typeface="Calibri"/>
                <a:ea typeface="+mn-ea"/>
                <a:cs typeface="+mn-cs"/>
              </a:rPr>
              <a:t> ] + IZT [z</a:t>
            </a:r>
            <a:r>
              <a:rPr kumimoji="0" lang="en-US" sz="2400" b="0" i="0" u="none" strike="noStrike" kern="1200" cap="none" spc="0" normalizeH="0" baseline="30000" noProof="0">
                <a:ln>
                  <a:noFill/>
                </a:ln>
                <a:solidFill>
                  <a:prstClr val="black"/>
                </a:solidFill>
                <a:effectLst/>
                <a:uLnTx/>
                <a:uFillTx/>
                <a:latin typeface="Calibri"/>
                <a:ea typeface="+mn-ea"/>
                <a:cs typeface="+mn-cs"/>
              </a:rPr>
              <a:t>-2</a:t>
            </a:r>
            <a:r>
              <a:rPr kumimoji="0" lang="en-US" sz="2400" b="0" i="0" u="none" strike="noStrike" kern="1200" cap="none" spc="0" normalizeH="0" baseline="0" noProof="0">
                <a:ln>
                  <a:noFill/>
                </a:ln>
                <a:solidFill>
                  <a:prstClr val="black"/>
                </a:solidFill>
                <a:effectLst/>
                <a:uLnTx/>
                <a:uFillTx/>
                <a:latin typeface="Calibri"/>
                <a:ea typeface="+mn-ea"/>
                <a:cs typeface="+mn-cs"/>
              </a:rPr>
              <a:t>] + IZT [z</a:t>
            </a:r>
            <a:r>
              <a:rPr kumimoji="0" lang="en-US" sz="2400" b="0" i="0" u="none" strike="noStrike" kern="1200" cap="none" spc="0" normalizeH="0" baseline="30000" noProof="0">
                <a:ln>
                  <a:noFill/>
                </a:ln>
                <a:solidFill>
                  <a:prstClr val="black"/>
                </a:solidFill>
                <a:effectLst/>
                <a:uLnTx/>
                <a:uFillTx/>
                <a:latin typeface="Calibri"/>
                <a:ea typeface="+mn-ea"/>
                <a:cs typeface="+mn-cs"/>
              </a:rPr>
              <a:t>-4</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9" name="Object 8"/>
          <p:cNvGraphicFramePr>
            <a:graphicFrameLocks noChangeAspect="1"/>
          </p:cNvGraphicFramePr>
          <p:nvPr/>
        </p:nvGraphicFramePr>
        <p:xfrm>
          <a:off x="1408113" y="2911316"/>
          <a:ext cx="8984242" cy="553115"/>
        </p:xfrm>
        <a:graphic>
          <a:graphicData uri="http://schemas.openxmlformats.org/presentationml/2006/ole">
            <mc:AlternateContent xmlns:mc="http://schemas.openxmlformats.org/markup-compatibility/2006">
              <mc:Choice xmlns:v="urn:schemas-microsoft-com:vml" Requires="v">
                <p:oleObj spid="_x0000_s142338" name="Equation" r:id="rId5" imgW="2361960" imgH="203040" progId="Equation.DSMT4">
                  <p:embed/>
                </p:oleObj>
              </mc:Choice>
              <mc:Fallback>
                <p:oleObj name="Equation" r:id="rId5" imgW="2361960" imgH="203040" progId="Equation.DSMT4">
                  <p:embed/>
                  <p:pic>
                    <p:nvPicPr>
                      <p:cNvPr id="9" name="Object 8"/>
                      <p:cNvPicPr>
                        <a:picLocks noChangeAspect="1" noChangeArrowheads="1"/>
                      </p:cNvPicPr>
                      <p:nvPr/>
                    </p:nvPicPr>
                    <p:blipFill>
                      <a:blip r:embed="rId6"/>
                      <a:srcRect/>
                      <a:stretch>
                        <a:fillRect/>
                      </a:stretch>
                    </p:blipFill>
                    <p:spPr bwMode="auto">
                      <a:xfrm>
                        <a:off x="1408113" y="2911316"/>
                        <a:ext cx="8984242" cy="553115"/>
                      </a:xfrm>
                      <a:prstGeom prst="rect">
                        <a:avLst/>
                      </a:prstGeom>
                      <a:noFill/>
                    </p:spPr>
                  </p:pic>
                </p:oleObj>
              </mc:Fallback>
            </mc:AlternateContent>
          </a:graphicData>
        </a:graphic>
      </p:graphicFrame>
      <p:sp>
        <p:nvSpPr>
          <p:cNvPr id="10" name="TextBox 9"/>
          <p:cNvSpPr txBox="1"/>
          <p:nvPr/>
        </p:nvSpPr>
        <p:spPr>
          <a:xfrm>
            <a:off x="207082" y="3603812"/>
            <a:ext cx="106464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b. Ta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Các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cực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của</a:t>
            </a:r>
            <a:r>
              <a:rPr kumimoji="0" lang="en-US" sz="2400" b="0" i="0" u="none" strike="noStrike" kern="1200" cap="none" spc="0" normalizeH="0" baseline="0" noProof="0">
                <a:ln>
                  <a:noFill/>
                </a:ln>
                <a:solidFill>
                  <a:prstClr val="black"/>
                </a:solidFill>
                <a:effectLst/>
                <a:uLnTx/>
                <a:uFillTx/>
                <a:latin typeface="Calibri"/>
                <a:ea typeface="+mn-ea"/>
                <a:cs typeface="+mn-cs"/>
              </a:rPr>
              <a:t> X(z) </a:t>
            </a:r>
            <a:r>
              <a:rPr kumimoji="0" lang="en-US" sz="2400" b="0" i="0" u="none" strike="noStrike" kern="1200" cap="none" spc="0" normalizeH="0" baseline="0" noProof="0" err="1">
                <a:ln>
                  <a:noFill/>
                </a:ln>
                <a:solidFill>
                  <a:prstClr val="black"/>
                </a:solidFill>
                <a:effectLst/>
                <a:uLnTx/>
                <a:uFillTx/>
                <a:latin typeface="Calibri"/>
                <a:ea typeface="+mn-ea"/>
                <a:cs typeface="+mn-cs"/>
              </a:rPr>
              <a:t>là</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nghiệm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của</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phương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trình</a:t>
            </a:r>
            <a:r>
              <a:rPr kumimoji="0" lang="en-US" sz="2400" b="0" i="0" u="none" strike="noStrike" kern="1200" cap="none" spc="0" normalizeH="0" baseline="0" noProof="0">
                <a:ln>
                  <a:noFill/>
                </a:ln>
                <a:solidFill>
                  <a:prstClr val="black"/>
                </a:solidFill>
                <a:effectLst/>
                <a:uLnTx/>
                <a:uFillTx/>
                <a:latin typeface="Calibri"/>
                <a:ea typeface="+mn-ea"/>
                <a:cs typeface="+mn-cs"/>
              </a:rPr>
              <a:t> z</a:t>
            </a:r>
            <a:r>
              <a:rPr kumimoji="0" lang="en-US" sz="2400" b="0" i="0" u="none" strike="noStrike" kern="1200" cap="none" spc="0" normalizeH="0" baseline="30000" noProof="0">
                <a:ln>
                  <a:noFill/>
                </a:ln>
                <a:solidFill>
                  <a:prstClr val="black"/>
                </a:solidFill>
                <a:effectLst/>
                <a:uLnTx/>
                <a:uFillTx/>
                <a:latin typeface="Calibri"/>
                <a:ea typeface="+mn-ea"/>
                <a:cs typeface="+mn-cs"/>
              </a:rPr>
              <a:t>2</a:t>
            </a:r>
            <a:r>
              <a:rPr kumimoji="0" lang="en-US" sz="2400" b="0" i="0" u="none" strike="noStrike" kern="1200" cap="none" spc="0" normalizeH="0" baseline="0" noProof="0">
                <a:ln>
                  <a:noFill/>
                </a:ln>
                <a:solidFill>
                  <a:prstClr val="black"/>
                </a:solidFill>
                <a:effectLst/>
                <a:uLnTx/>
                <a:uFillTx/>
                <a:latin typeface="Calibri"/>
                <a:ea typeface="+mn-ea"/>
                <a:cs typeface="+mn-cs"/>
              </a:rPr>
              <a:t> – 2z  - 3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Giải</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phương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trình</a:t>
            </a:r>
            <a:r>
              <a:rPr kumimoji="0" lang="en-US" sz="2400" b="0" i="0" u="none" strike="noStrike" kern="1200" cap="none" spc="0" normalizeH="0" baseline="0" noProof="0">
                <a:ln>
                  <a:noFill/>
                </a:ln>
                <a:solidFill>
                  <a:prstClr val="black"/>
                </a:solidFill>
                <a:effectLst/>
                <a:uLnTx/>
                <a:uFillTx/>
                <a:latin typeface="Calibri"/>
                <a:ea typeface="+mn-ea"/>
                <a:cs typeface="+mn-cs"/>
              </a:rPr>
              <a:t> ta </a:t>
            </a:r>
            <a:r>
              <a:rPr kumimoji="0" lang="en-US" sz="2400" b="0" i="0" u="none" strike="noStrike" kern="1200" cap="none" spc="0" normalizeH="0" baseline="0" noProof="0" err="1">
                <a:ln>
                  <a:noFill/>
                </a:ln>
                <a:solidFill>
                  <a:prstClr val="black"/>
                </a:solidFill>
                <a:effectLst/>
                <a:uLnTx/>
                <a:uFillTx/>
                <a:latin typeface="Calibri"/>
                <a:ea typeface="+mn-ea"/>
                <a:cs typeface="+mn-cs"/>
              </a:rPr>
              <a:t>được</a:t>
            </a:r>
            <a:r>
              <a:rPr kumimoji="0" lang="en-US" sz="2400" b="0" i="0" u="none" strike="noStrike" kern="1200" cap="none" spc="0" normalizeH="0" baseline="0" noProof="0">
                <a:ln>
                  <a:noFill/>
                </a:ln>
                <a:solidFill>
                  <a:prstClr val="black"/>
                </a:solidFill>
                <a:effectLst/>
                <a:uLnTx/>
                <a:uFillTx/>
                <a:latin typeface="Calibri"/>
                <a:ea typeface="+mn-ea"/>
                <a:cs typeface="+mn-cs"/>
              </a:rPr>
              <a:t>: z</a:t>
            </a:r>
            <a:r>
              <a:rPr kumimoji="0" lang="en-US" sz="2400" b="0" i="0" u="none" strike="noStrike" kern="1200" cap="none" spc="0" normalizeH="0" baseline="-25000" noProof="0">
                <a:ln>
                  <a:noFill/>
                </a:ln>
                <a:solidFill>
                  <a:prstClr val="black"/>
                </a:solidFill>
                <a:effectLst/>
                <a:uLnTx/>
                <a:uFillTx/>
                <a:latin typeface="Calibri"/>
                <a:ea typeface="+mn-ea"/>
                <a:cs typeface="+mn-cs"/>
              </a:rPr>
              <a:t>ck1</a:t>
            </a:r>
            <a:r>
              <a:rPr kumimoji="0" lang="en-US" sz="2400" b="0" i="0" u="none" strike="noStrike" kern="1200" cap="none" spc="0" normalizeH="0" baseline="0" noProof="0">
                <a:ln>
                  <a:noFill/>
                </a:ln>
                <a:solidFill>
                  <a:prstClr val="black"/>
                </a:solidFill>
                <a:effectLst/>
                <a:uLnTx/>
                <a:uFillTx/>
                <a:latin typeface="Calibri"/>
                <a:ea typeface="+mn-ea"/>
                <a:cs typeface="+mn-cs"/>
              </a:rPr>
              <a:t> = -1, z</a:t>
            </a:r>
            <a:r>
              <a:rPr kumimoji="0" lang="en-US" sz="2400" b="0" i="0" u="none" strike="noStrike" kern="1200" cap="none" spc="0" normalizeH="0" baseline="-25000" noProof="0">
                <a:ln>
                  <a:noFill/>
                </a:ln>
                <a:solidFill>
                  <a:prstClr val="black"/>
                </a:solidFill>
                <a:effectLst/>
                <a:uLnTx/>
                <a:uFillTx/>
                <a:latin typeface="Calibri"/>
                <a:ea typeface="+mn-ea"/>
                <a:cs typeface="+mn-cs"/>
              </a:rPr>
              <a:t>ck2</a:t>
            </a:r>
            <a:r>
              <a:rPr kumimoji="0" lang="en-US" sz="2400" b="0" i="0" u="none" strike="noStrike" kern="1200" cap="none" spc="0" normalizeH="0" baseline="0" noProof="0">
                <a:ln>
                  <a:noFill/>
                </a:ln>
                <a:solidFill>
                  <a:prstClr val="black"/>
                </a:solidFill>
                <a:effectLst/>
                <a:uLnTx/>
                <a:uFillTx/>
                <a:latin typeface="Calibri"/>
                <a:ea typeface="+mn-ea"/>
                <a:cs typeface="+mn-cs"/>
              </a:rPr>
              <a:t> =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X(z)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2 </a:t>
            </a:r>
            <a:r>
              <a:rPr kumimoji="0" lang="en-US" sz="2400" b="0" i="0" u="none" strike="noStrike" kern="1200" cap="none" spc="0" normalizeH="0" baseline="0" noProof="0" err="1">
                <a:ln>
                  <a:noFill/>
                </a:ln>
                <a:solidFill>
                  <a:prstClr val="black"/>
                </a:solidFill>
                <a:effectLst/>
                <a:uLnTx/>
                <a:uFillTx/>
                <a:latin typeface="Calibri"/>
                <a:ea typeface="+mn-ea"/>
                <a:cs typeface="+mn-cs"/>
              </a:rPr>
              <a:t>điểm</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cực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đơn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nên</a:t>
            </a:r>
            <a:r>
              <a:rPr kumimoji="0" lang="en-US" sz="2400" b="0" i="0" u="none" strike="noStrike" kern="1200" cap="none" spc="0" normalizeH="0" baseline="0" noProof="0">
                <a:ln>
                  <a:noFill/>
                </a:ln>
                <a:solidFill>
                  <a:prstClr val="black"/>
                </a:solidFill>
                <a:effectLst/>
                <a:uLnTx/>
                <a:uFillTx/>
                <a:latin typeface="Calibri"/>
                <a:ea typeface="+mn-ea"/>
                <a:cs typeface="+mn-cs"/>
              </a:rPr>
              <a:t> ta </a:t>
            </a:r>
            <a:r>
              <a:rPr kumimoji="0" lang="en-US" sz="2400" b="0" i="0" u="none" strike="noStrike" kern="1200" cap="none" spc="0" normalizeH="0" baseline="0" noProof="0" err="1">
                <a:ln>
                  <a:noFill/>
                </a:ln>
                <a:solidFill>
                  <a:prstClr val="black"/>
                </a:solidFill>
                <a:effectLst/>
                <a:uLnTx/>
                <a:uFillTx/>
                <a:latin typeface="Calibri"/>
                <a:ea typeface="+mn-ea"/>
                <a:cs typeface="+mn-cs"/>
              </a:rPr>
              <a:t>có</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thể</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viết</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11" name="Object 10"/>
          <p:cNvGraphicFramePr>
            <a:graphicFrameLocks noChangeAspect="1"/>
          </p:cNvGraphicFramePr>
          <p:nvPr/>
        </p:nvGraphicFramePr>
        <p:xfrm>
          <a:off x="1664924" y="5128187"/>
          <a:ext cx="7288213" cy="1129489"/>
        </p:xfrm>
        <a:graphic>
          <a:graphicData uri="http://schemas.openxmlformats.org/presentationml/2006/ole">
            <mc:AlternateContent xmlns:mc="http://schemas.openxmlformats.org/markup-compatibility/2006">
              <mc:Choice xmlns:v="urn:schemas-microsoft-com:vml" Requires="v">
                <p:oleObj spid="_x0000_s142339" name="Equation" r:id="rId7" imgW="2971800" imgH="444240" progId="Equation.DSMT4">
                  <p:embed/>
                </p:oleObj>
              </mc:Choice>
              <mc:Fallback>
                <p:oleObj name="Equation" r:id="rId7" imgW="2971800" imgH="444240" progId="Equation.DSMT4">
                  <p:embed/>
                  <p:pic>
                    <p:nvPicPr>
                      <p:cNvPr id="11" name="Object 10"/>
                      <p:cNvPicPr>
                        <a:picLocks noChangeAspect="1" noChangeArrowheads="1"/>
                      </p:cNvPicPr>
                      <p:nvPr/>
                    </p:nvPicPr>
                    <p:blipFill>
                      <a:blip r:embed="rId8"/>
                      <a:srcRect/>
                      <a:stretch>
                        <a:fillRect/>
                      </a:stretch>
                    </p:blipFill>
                    <p:spPr bwMode="auto">
                      <a:xfrm>
                        <a:off x="1664924" y="5128187"/>
                        <a:ext cx="7288213" cy="1129489"/>
                      </a:xfrm>
                      <a:prstGeom prst="rect">
                        <a:avLst/>
                      </a:prstGeom>
                      <a:noFill/>
                    </p:spPr>
                  </p:pic>
                </p:oleObj>
              </mc:Fallback>
            </mc:AlternateContent>
          </a:graphicData>
        </a:graphic>
      </p:graphicFrame>
      <p:sp>
        <p:nvSpPr>
          <p:cNvPr id="12" name="TextBox 11"/>
          <p:cNvSpPr txBox="1"/>
          <p:nvPr/>
        </p:nvSpPr>
        <p:spPr>
          <a:xfrm flipH="1">
            <a:off x="207083" y="5776641"/>
            <a:ext cx="31486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Ta </a:t>
            </a:r>
            <a:r>
              <a:rPr kumimoji="0" lang="en-US" sz="1800" b="0" i="0" u="none" strike="noStrike" kern="1200" cap="none" spc="0" normalizeH="0" baseline="0" noProof="0" err="1">
                <a:ln>
                  <a:noFill/>
                </a:ln>
                <a:solidFill>
                  <a:prstClr val="black"/>
                </a:solidFill>
                <a:effectLst/>
                <a:uLnTx/>
                <a:uFillTx/>
                <a:latin typeface="Calibri"/>
                <a:ea typeface="+mn-ea"/>
                <a:cs typeface="+mn-cs"/>
              </a:rPr>
              <a:t>lại</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có</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70235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1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92393" y="0"/>
          <a:ext cx="7773597" cy="2036562"/>
        </p:xfrm>
        <a:graphic>
          <a:graphicData uri="http://schemas.openxmlformats.org/presentationml/2006/ole">
            <mc:AlternateContent xmlns:mc="http://schemas.openxmlformats.org/markup-compatibility/2006">
              <mc:Choice xmlns:v="urn:schemas-microsoft-com:vml" Requires="v">
                <p:oleObj spid="_x0000_s143361" name="Equation" r:id="rId3" imgW="2628720" imgH="939600" progId="Equation.DSMT4">
                  <p:embed/>
                </p:oleObj>
              </mc:Choice>
              <mc:Fallback>
                <p:oleObj name="Equation" r:id="rId3" imgW="2628720" imgH="939600" progId="Equation.DSMT4">
                  <p:embed/>
                  <p:pic>
                    <p:nvPicPr>
                      <p:cNvPr id="4" name="Object 3"/>
                      <p:cNvPicPr>
                        <a:picLocks noChangeAspect="1" noChangeArrowheads="1"/>
                      </p:cNvPicPr>
                      <p:nvPr/>
                    </p:nvPicPr>
                    <p:blipFill>
                      <a:blip r:embed="rId4"/>
                      <a:srcRect/>
                      <a:stretch>
                        <a:fillRect/>
                      </a:stretch>
                    </p:blipFill>
                    <p:spPr bwMode="auto">
                      <a:xfrm>
                        <a:off x="392393" y="0"/>
                        <a:ext cx="7773597" cy="2036562"/>
                      </a:xfrm>
                      <a:prstGeom prst="rect">
                        <a:avLst/>
                      </a:prstGeom>
                      <a:noFill/>
                    </p:spPr>
                  </p:pic>
                </p:oleObj>
              </mc:Fallback>
            </mc:AlternateContent>
          </a:graphicData>
        </a:graphic>
      </p:graphicFrame>
      <p:cxnSp>
        <p:nvCxnSpPr>
          <p:cNvPr id="6" name="Straight Connector 5"/>
          <p:cNvCxnSpPr/>
          <p:nvPr/>
        </p:nvCxnSpPr>
        <p:spPr>
          <a:xfrm flipV="1">
            <a:off x="1757082" y="1389529"/>
            <a:ext cx="573742" cy="412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554941" y="1730188"/>
            <a:ext cx="699247" cy="206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nvGraphicFramePr>
        <p:xfrm>
          <a:off x="376238" y="2081267"/>
          <a:ext cx="7439894" cy="2015603"/>
        </p:xfrm>
        <a:graphic>
          <a:graphicData uri="http://schemas.openxmlformats.org/presentationml/2006/ole">
            <mc:AlternateContent xmlns:mc="http://schemas.openxmlformats.org/markup-compatibility/2006">
              <mc:Choice xmlns:v="urn:schemas-microsoft-com:vml" Requires="v">
                <p:oleObj spid="_x0000_s143362" name="Equation" r:id="rId5" imgW="2514600" imgH="939600" progId="Equation.DSMT4">
                  <p:embed/>
                </p:oleObj>
              </mc:Choice>
              <mc:Fallback>
                <p:oleObj name="Equation" r:id="rId5" imgW="2514600" imgH="939600" progId="Equation.DSMT4">
                  <p:embed/>
                  <p:pic>
                    <p:nvPicPr>
                      <p:cNvPr id="9" name="Object 8"/>
                      <p:cNvPicPr>
                        <a:picLocks noChangeAspect="1" noChangeArrowheads="1"/>
                      </p:cNvPicPr>
                      <p:nvPr/>
                    </p:nvPicPr>
                    <p:blipFill>
                      <a:blip r:embed="rId6"/>
                      <a:srcRect/>
                      <a:stretch>
                        <a:fillRect/>
                      </a:stretch>
                    </p:blipFill>
                    <p:spPr bwMode="auto">
                      <a:xfrm>
                        <a:off x="376238" y="2081267"/>
                        <a:ext cx="7439894" cy="2015603"/>
                      </a:xfrm>
                      <a:prstGeom prst="rect">
                        <a:avLst/>
                      </a:prstGeom>
                      <a:noFill/>
                    </p:spPr>
                  </p:pic>
                </p:oleObj>
              </mc:Fallback>
            </mc:AlternateContent>
          </a:graphicData>
        </a:graphic>
      </p:graphicFrame>
      <p:cxnSp>
        <p:nvCxnSpPr>
          <p:cNvPr id="11" name="Straight Connector 10"/>
          <p:cNvCxnSpPr/>
          <p:nvPr/>
        </p:nvCxnSpPr>
        <p:spPr>
          <a:xfrm flipV="1">
            <a:off x="1757082" y="3164541"/>
            <a:ext cx="573742" cy="3316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505200" y="3415553"/>
            <a:ext cx="502024" cy="251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47647" y="2680447"/>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flipH="1">
            <a:off x="376238" y="4096871"/>
            <a:ext cx="57914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Thay</a:t>
            </a:r>
            <a:r>
              <a:rPr kumimoji="0" lang="en-US" sz="2400" b="0" i="0" u="none" strike="noStrike" kern="1200" cap="none" spc="0" normalizeH="0" baseline="0" noProof="0">
                <a:ln>
                  <a:noFill/>
                </a:ln>
                <a:solidFill>
                  <a:prstClr val="black"/>
                </a:solidFill>
                <a:effectLst/>
                <a:uLnTx/>
                <a:uFillTx/>
                <a:latin typeface="Calibri"/>
                <a:ea typeface="+mn-ea"/>
                <a:cs typeface="+mn-cs"/>
              </a:rPr>
              <a:t> A</a:t>
            </a:r>
            <a:r>
              <a:rPr kumimoji="0" lang="en-US" sz="2400" b="0" i="0" u="none" strike="noStrike" kern="1200" cap="none" spc="0" normalizeH="0" baseline="-25000" noProof="0">
                <a:ln>
                  <a:noFill/>
                </a:ln>
                <a:solidFill>
                  <a:prstClr val="black"/>
                </a:solidFill>
                <a:effectLst/>
                <a:uLnTx/>
                <a:uFillTx/>
                <a:latin typeface="Calibri"/>
                <a:ea typeface="+mn-ea"/>
                <a:cs typeface="+mn-cs"/>
              </a:rPr>
              <a:t>1</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và</a:t>
            </a:r>
            <a:r>
              <a:rPr kumimoji="0" lang="en-US" sz="2400" b="0" i="0" u="none" strike="noStrike" kern="1200" cap="none" spc="0" normalizeH="0" baseline="0" noProof="0">
                <a:ln>
                  <a:noFill/>
                </a:ln>
                <a:solidFill>
                  <a:prstClr val="black"/>
                </a:solidFill>
                <a:effectLst/>
                <a:uLnTx/>
                <a:uFillTx/>
                <a:latin typeface="Calibri"/>
                <a:ea typeface="+mn-ea"/>
                <a:cs typeface="+mn-cs"/>
              </a:rPr>
              <a:t> A</a:t>
            </a:r>
            <a:r>
              <a:rPr kumimoji="0" lang="en-US" sz="2400" b="0" i="0" u="none" strike="noStrike" kern="1200" cap="none" spc="0" normalizeH="0" baseline="-25000" noProof="0">
                <a:ln>
                  <a:noFill/>
                </a:ln>
                <a:solidFill>
                  <a:prstClr val="black"/>
                </a:solidFill>
                <a:effectLst/>
                <a:uLnTx/>
                <a:uFillTx/>
                <a:latin typeface="Calibri"/>
                <a:ea typeface="+mn-ea"/>
                <a:cs typeface="+mn-cs"/>
              </a:rPr>
              <a:t>2</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vào</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phương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trình</a:t>
            </a:r>
            <a:r>
              <a:rPr kumimoji="0" lang="en-US" sz="2400" b="0" i="0" u="none" strike="noStrike" kern="1200" cap="none" spc="0" normalizeH="0" baseline="0" noProof="0">
                <a:ln>
                  <a:noFill/>
                </a:ln>
                <a:solidFill>
                  <a:prstClr val="black"/>
                </a:solidFill>
                <a:effectLst/>
                <a:uLnTx/>
                <a:uFillTx/>
                <a:latin typeface="Calibri"/>
                <a:ea typeface="+mn-ea"/>
                <a:cs typeface="+mn-cs"/>
              </a:rPr>
              <a:t> (*) ta </a:t>
            </a:r>
            <a:r>
              <a:rPr kumimoji="0" lang="en-US" sz="2400" b="0" i="0" u="none" strike="noStrike" kern="1200" cap="none" spc="0" normalizeH="0" baseline="0" noProof="0" err="1">
                <a:ln>
                  <a:noFill/>
                </a:ln>
                <a:solidFill>
                  <a:prstClr val="black"/>
                </a:solidFill>
                <a:effectLst/>
                <a:uLnTx/>
                <a:uFillTx/>
                <a:latin typeface="Calibri"/>
                <a:ea typeface="+mn-ea"/>
                <a:cs typeface="+mn-cs"/>
              </a:rPr>
              <a:t>được</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7" name="Object 16"/>
          <p:cNvGraphicFramePr>
            <a:graphicFrameLocks noChangeAspect="1"/>
          </p:cNvGraphicFramePr>
          <p:nvPr/>
        </p:nvGraphicFramePr>
        <p:xfrm>
          <a:off x="923738" y="4590162"/>
          <a:ext cx="4077631" cy="840993"/>
        </p:xfrm>
        <a:graphic>
          <a:graphicData uri="http://schemas.openxmlformats.org/presentationml/2006/ole">
            <mc:AlternateContent xmlns:mc="http://schemas.openxmlformats.org/markup-compatibility/2006">
              <mc:Choice xmlns:v="urn:schemas-microsoft-com:vml" Requires="v">
                <p:oleObj spid="_x0000_s143363" name="Equation" r:id="rId7" imgW="1422360" imgH="393480" progId="Equation.DSMT4">
                  <p:embed/>
                </p:oleObj>
              </mc:Choice>
              <mc:Fallback>
                <p:oleObj name="Equation" r:id="rId7" imgW="1422360" imgH="393480" progId="Equation.DSMT4">
                  <p:embed/>
                  <p:pic>
                    <p:nvPicPr>
                      <p:cNvPr id="17" name="Object 16"/>
                      <p:cNvPicPr>
                        <a:picLocks noChangeAspect="1" noChangeArrowheads="1"/>
                      </p:cNvPicPr>
                      <p:nvPr/>
                    </p:nvPicPr>
                    <p:blipFill>
                      <a:blip r:embed="rId8"/>
                      <a:srcRect/>
                      <a:stretch>
                        <a:fillRect/>
                      </a:stretch>
                    </p:blipFill>
                    <p:spPr bwMode="auto">
                      <a:xfrm>
                        <a:off x="923738" y="4590162"/>
                        <a:ext cx="4077631" cy="840993"/>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1534365" y="5431156"/>
          <a:ext cx="6750894" cy="1353074"/>
        </p:xfrm>
        <a:graphic>
          <a:graphicData uri="http://schemas.openxmlformats.org/presentationml/2006/ole">
            <mc:AlternateContent xmlns:mc="http://schemas.openxmlformats.org/markup-compatibility/2006">
              <mc:Choice xmlns:v="urn:schemas-microsoft-com:vml" Requires="v">
                <p:oleObj spid="_x0000_s143364" name="Equation" r:id="rId9" imgW="2489040" imgH="812520" progId="Equation.DSMT4">
                  <p:embed/>
                </p:oleObj>
              </mc:Choice>
              <mc:Fallback>
                <p:oleObj name="Equation" r:id="rId9" imgW="2489040" imgH="812520" progId="Equation.DSMT4">
                  <p:embed/>
                  <p:pic>
                    <p:nvPicPr>
                      <p:cNvPr id="20" name="Object 19"/>
                      <p:cNvPicPr>
                        <a:picLocks noChangeAspect="1" noChangeArrowheads="1"/>
                      </p:cNvPicPr>
                      <p:nvPr/>
                    </p:nvPicPr>
                    <p:blipFill>
                      <a:blip r:embed="rId10"/>
                      <a:srcRect/>
                      <a:stretch>
                        <a:fillRect/>
                      </a:stretch>
                    </p:blipFill>
                    <p:spPr bwMode="auto">
                      <a:xfrm>
                        <a:off x="1534365" y="5431156"/>
                        <a:ext cx="6750894" cy="1353074"/>
                      </a:xfrm>
                      <a:prstGeom prst="rect">
                        <a:avLst/>
                      </a:prstGeom>
                      <a:noFill/>
                    </p:spPr>
                  </p:pic>
                </p:oleObj>
              </mc:Fallback>
            </mc:AlternateContent>
          </a:graphicData>
        </a:graphic>
      </p:graphicFrame>
      <p:sp>
        <p:nvSpPr>
          <p:cNvPr id="21" name="TextBox 20"/>
          <p:cNvSpPr txBox="1"/>
          <p:nvPr/>
        </p:nvSpPr>
        <p:spPr>
          <a:xfrm flipH="1">
            <a:off x="350519" y="5515816"/>
            <a:ext cx="9403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Vậy</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337865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997" y="163385"/>
            <a:ext cx="48409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Áp</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dụng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công</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thức</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biến</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đổi</a:t>
            </a:r>
            <a:r>
              <a:rPr kumimoji="0" lang="en-US" sz="2400" b="0" i="0" u="none" strike="noStrike" kern="1200" cap="none" spc="0" normalizeH="0" baseline="0" noProof="0">
                <a:ln>
                  <a:noFill/>
                </a:ln>
                <a:solidFill>
                  <a:prstClr val="black"/>
                </a:solidFill>
                <a:effectLst/>
                <a:uLnTx/>
                <a:uFillTx/>
                <a:latin typeface="Calibri"/>
                <a:ea typeface="+mn-ea"/>
                <a:cs typeface="+mn-cs"/>
              </a:rPr>
              <a:t> z </a:t>
            </a:r>
            <a:r>
              <a:rPr kumimoji="0" lang="en-US" sz="2400" b="0" i="0" u="none" strike="noStrike" kern="1200" cap="none" spc="0" normalizeH="0" baseline="0" noProof="0" err="1">
                <a:ln>
                  <a:noFill/>
                </a:ln>
                <a:solidFill>
                  <a:prstClr val="black"/>
                </a:solidFill>
                <a:effectLst/>
                <a:uLnTx/>
                <a:uFillTx/>
                <a:latin typeface="Calibri"/>
                <a:ea typeface="+mn-ea"/>
                <a:cs typeface="+mn-cs"/>
              </a:rPr>
              <a:t>ngược</a:t>
            </a:r>
            <a:r>
              <a:rPr kumimoji="0" lang="en-US" sz="2400" b="0" i="0" u="none" strike="noStrike" kern="1200" cap="none" spc="0" normalizeH="0" baseline="0" noProof="0">
                <a:ln>
                  <a:noFill/>
                </a:ln>
                <a:solidFill>
                  <a:prstClr val="black"/>
                </a:solidFill>
                <a:effectLst/>
                <a:uLnTx/>
                <a:uFillTx/>
                <a:latin typeface="Calibri"/>
                <a:ea typeface="+mn-ea"/>
                <a:cs typeface="+mn-cs"/>
              </a:rPr>
              <a:t>: </a:t>
            </a:r>
          </a:p>
        </p:txBody>
      </p:sp>
      <p:graphicFrame>
        <p:nvGraphicFramePr>
          <p:cNvPr id="7" name="Object 6"/>
          <p:cNvGraphicFramePr>
            <a:graphicFrameLocks noChangeAspect="1"/>
          </p:cNvGraphicFramePr>
          <p:nvPr/>
        </p:nvGraphicFramePr>
        <p:xfrm>
          <a:off x="1500040" y="1887959"/>
          <a:ext cx="965200" cy="469271"/>
        </p:xfrm>
        <a:graphic>
          <a:graphicData uri="http://schemas.openxmlformats.org/presentationml/2006/ole">
            <mc:AlternateContent xmlns:mc="http://schemas.openxmlformats.org/markup-compatibility/2006">
              <mc:Choice xmlns:v="urn:schemas-microsoft-com:vml" Requires="v">
                <p:oleObj spid="_x0000_s144385" name="Equation" r:id="rId3" imgW="393480" imgH="253800" progId="Equation.DSMT4">
                  <p:embed/>
                </p:oleObj>
              </mc:Choice>
              <mc:Fallback>
                <p:oleObj name="Equation" r:id="rId3" imgW="393480" imgH="253800" progId="Equation.DSMT4">
                  <p:embed/>
                  <p:pic>
                    <p:nvPicPr>
                      <p:cNvPr id="7" name="Object 6"/>
                      <p:cNvPicPr>
                        <a:picLocks noChangeAspect="1" noChangeArrowheads="1"/>
                      </p:cNvPicPr>
                      <p:nvPr/>
                    </p:nvPicPr>
                    <p:blipFill>
                      <a:blip r:embed="rId4"/>
                      <a:srcRect/>
                      <a:stretch>
                        <a:fillRect/>
                      </a:stretch>
                    </p:blipFill>
                    <p:spPr bwMode="auto">
                      <a:xfrm>
                        <a:off x="1500040" y="1887959"/>
                        <a:ext cx="965200" cy="469271"/>
                      </a:xfrm>
                      <a:prstGeom prst="rect">
                        <a:avLst/>
                      </a:prstGeom>
                      <a:noFill/>
                    </p:spPr>
                  </p:pic>
                </p:oleObj>
              </mc:Fallback>
            </mc:AlternateContent>
          </a:graphicData>
        </a:graphic>
      </p:graphicFrame>
      <p:graphicFrame>
        <p:nvGraphicFramePr>
          <p:cNvPr id="8" name="Object 1"/>
          <p:cNvGraphicFramePr>
            <a:graphicFrameLocks noChangeAspect="1"/>
          </p:cNvGraphicFramePr>
          <p:nvPr/>
        </p:nvGraphicFramePr>
        <p:xfrm>
          <a:off x="3983603" y="656855"/>
          <a:ext cx="7934495" cy="1191344"/>
        </p:xfrm>
        <a:graphic>
          <a:graphicData uri="http://schemas.openxmlformats.org/presentationml/2006/ole">
            <mc:AlternateContent xmlns:mc="http://schemas.openxmlformats.org/markup-compatibility/2006">
              <mc:Choice xmlns:v="urn:schemas-microsoft-com:vml" Requires="v">
                <p:oleObj spid="_x0000_s144386" name="Equation" r:id="rId5" imgW="4305240" imgH="533160" progId="Equation.DSMT4">
                  <p:embed/>
                </p:oleObj>
              </mc:Choice>
              <mc:Fallback>
                <p:oleObj name="Equation" r:id="rId5" imgW="4305240" imgH="533160" progId="Equation.DSMT4">
                  <p:embed/>
                  <p:pic>
                    <p:nvPicPr>
                      <p:cNvPr id="8" name="Object 1"/>
                      <p:cNvPicPr>
                        <a:picLocks noChangeAspect="1" noChangeArrowheads="1"/>
                      </p:cNvPicPr>
                      <p:nvPr/>
                    </p:nvPicPr>
                    <p:blipFill>
                      <a:blip r:embed="rId6"/>
                      <a:srcRect/>
                      <a:stretch>
                        <a:fillRect/>
                      </a:stretch>
                    </p:blipFill>
                    <p:spPr bwMode="auto">
                      <a:xfrm>
                        <a:off x="3983603" y="656855"/>
                        <a:ext cx="7934495" cy="1191344"/>
                      </a:xfrm>
                      <a:prstGeom prst="rect">
                        <a:avLst/>
                      </a:prstGeom>
                      <a:noFill/>
                    </p:spPr>
                  </p:pic>
                </p:oleObj>
              </mc:Fallback>
            </mc:AlternateContent>
          </a:graphicData>
        </a:graphic>
      </p:graphicFrame>
      <p:sp>
        <p:nvSpPr>
          <p:cNvPr id="9" name="TextBox 8"/>
          <p:cNvSpPr txBox="1"/>
          <p:nvPr/>
        </p:nvSpPr>
        <p:spPr>
          <a:xfrm flipH="1">
            <a:off x="0" y="1895565"/>
            <a:ext cx="15000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a:noFill/>
                </a:ln>
                <a:solidFill>
                  <a:prstClr val="black"/>
                </a:solidFill>
                <a:effectLst/>
                <a:uLnTx/>
                <a:uFillTx/>
                <a:latin typeface="Calibri"/>
                <a:ea typeface="+mn-ea"/>
                <a:cs typeface="+mn-cs"/>
              </a:rPr>
              <a:t>Điều</a:t>
            </a:r>
            <a:r>
              <a:rPr kumimoji="0" lang="en-US" sz="2400" b="0" i="0" u="none" strike="noStrike" kern="1200" cap="none" spc="0" normalizeH="0" baseline="0" noProof="0">
                <a:ln>
                  <a:noFill/>
                </a:ln>
                <a:solidFill>
                  <a:prstClr val="black"/>
                </a:solidFill>
                <a:effectLst/>
                <a:uLnTx/>
                <a:uFillTx/>
                <a:latin typeface="Calibri"/>
                <a:ea typeface="+mn-ea"/>
                <a:cs typeface="+mn-cs"/>
              </a:rPr>
              <a:t> </a:t>
            </a:r>
            <a:r>
              <a:rPr kumimoji="0" lang="en-US" sz="2400" b="0" i="0" u="none" strike="noStrike" kern="1200" cap="none" spc="0" normalizeH="0" baseline="0" noProof="0" err="1">
                <a:ln>
                  <a:noFill/>
                </a:ln>
                <a:solidFill>
                  <a:prstClr val="black"/>
                </a:solidFill>
                <a:effectLst/>
                <a:uLnTx/>
                <a:uFillTx/>
                <a:latin typeface="Calibri"/>
                <a:ea typeface="+mn-ea"/>
                <a:cs typeface="+mn-cs"/>
              </a:rPr>
              <a:t>kiện</a:t>
            </a: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flipH="1">
            <a:off x="2611545" y="1937928"/>
            <a:ext cx="17219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Ta </a:t>
            </a:r>
            <a:r>
              <a:rPr kumimoji="0" lang="en-US" sz="2400" b="0" i="0" u="none" strike="noStrike" kern="1200" cap="none" spc="0" normalizeH="0" baseline="0" noProof="0" err="1">
                <a:ln>
                  <a:noFill/>
                </a:ln>
                <a:solidFill>
                  <a:prstClr val="black"/>
                </a:solidFill>
                <a:effectLst/>
                <a:uLnTx/>
                <a:uFillTx/>
                <a:latin typeface="Calibri"/>
                <a:ea typeface="+mn-ea"/>
                <a:cs typeface="+mn-cs"/>
              </a:rPr>
              <a:t>được</a:t>
            </a:r>
            <a:r>
              <a:rPr kumimoji="0" lang="en-US" sz="2400" b="0" i="0" u="none" strike="noStrike" kern="1200" cap="none" spc="0" normalizeH="0" baseline="0" noProof="0">
                <a:ln>
                  <a:noFill/>
                </a:ln>
                <a:solidFill>
                  <a:prstClr val="black"/>
                </a:solidFill>
                <a:effectLst/>
                <a:uLnTx/>
                <a:uFillTx/>
                <a:latin typeface="Calibri"/>
                <a:ea typeface="+mn-ea"/>
                <a:cs typeface="+mn-cs"/>
              </a:rPr>
              <a:t>:</a:t>
            </a:r>
          </a:p>
        </p:txBody>
      </p:sp>
      <p:graphicFrame>
        <p:nvGraphicFramePr>
          <p:cNvPr id="11" name="Object 10"/>
          <p:cNvGraphicFramePr>
            <a:graphicFrameLocks noChangeAspect="1"/>
          </p:cNvGraphicFramePr>
          <p:nvPr/>
        </p:nvGraphicFramePr>
        <p:xfrm>
          <a:off x="730250" y="2534916"/>
          <a:ext cx="6508750" cy="947756"/>
        </p:xfrm>
        <a:graphic>
          <a:graphicData uri="http://schemas.openxmlformats.org/presentationml/2006/ole">
            <mc:AlternateContent xmlns:mc="http://schemas.openxmlformats.org/markup-compatibility/2006">
              <mc:Choice xmlns:v="urn:schemas-microsoft-com:vml" Requires="v">
                <p:oleObj spid="_x0000_s144387" name="Equation" r:id="rId7" imgW="2654280" imgH="393480" progId="Equation.DSMT4">
                  <p:embed/>
                </p:oleObj>
              </mc:Choice>
              <mc:Fallback>
                <p:oleObj name="Equation" r:id="rId7" imgW="2654280" imgH="393480" progId="Equation.DSMT4">
                  <p:embed/>
                  <p:pic>
                    <p:nvPicPr>
                      <p:cNvPr id="11" name="Object 10"/>
                      <p:cNvPicPr>
                        <a:picLocks noChangeAspect="1" noChangeArrowheads="1"/>
                      </p:cNvPicPr>
                      <p:nvPr/>
                    </p:nvPicPr>
                    <p:blipFill>
                      <a:blip r:embed="rId8"/>
                      <a:srcRect/>
                      <a:stretch>
                        <a:fillRect/>
                      </a:stretch>
                    </p:blipFill>
                    <p:spPr bwMode="auto">
                      <a:xfrm>
                        <a:off x="730250" y="2534916"/>
                        <a:ext cx="6508750" cy="947756"/>
                      </a:xfrm>
                      <a:prstGeom prst="rect">
                        <a:avLst/>
                      </a:prstGeom>
                      <a:noFill/>
                    </p:spPr>
                  </p:pic>
                </p:oleObj>
              </mc:Fallback>
            </mc:AlternateContent>
          </a:graphicData>
        </a:graphic>
      </p:graphicFrame>
    </p:spTree>
    <p:extLst>
      <p:ext uri="{BB962C8B-B14F-4D97-AF65-F5344CB8AC3E}">
        <p14:creationId xmlns:p14="http://schemas.microsoft.com/office/powerpoint/2010/main" val="4168874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rgbClr val="0070C0"/>
          </a:solidFill>
          <a:miter lim="800000"/>
          <a:headEnd/>
          <a:tailEnd/>
        </a:ln>
      </a:spPr>
      <a:bodyPr wrap="square">
        <a:spAutoFit/>
      </a:bodyPr>
      <a:lstStyle>
        <a:defPPr>
          <a:lnSpc>
            <a:spcPct val="130000"/>
          </a:lnSpc>
          <a:defRPr sz="2400" b="1" dirty="0">
            <a:solidFill>
              <a:srgbClr val="3122F6"/>
            </a:solidFill>
            <a:latin typeface="Times New Roman" pitchFamily="18" charset="0"/>
            <a:cs typeface="Times New Roman" pitchFamily="18"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0DEAF0790ECD4A8421D7AE4D296D0B" ma:contentTypeVersion="9" ma:contentTypeDescription="Create a new document." ma:contentTypeScope="" ma:versionID="2eae00c9d0ab0a702e984dfcb80d4f64">
  <xsd:schema xmlns:xsd="http://www.w3.org/2001/XMLSchema" xmlns:xs="http://www.w3.org/2001/XMLSchema" xmlns:p="http://schemas.microsoft.com/office/2006/metadata/properties" xmlns:ns2="f8aecdfc-af91-4aa8-9874-0cb48809db29" targetNamespace="http://schemas.microsoft.com/office/2006/metadata/properties" ma:root="true" ma:fieldsID="eb925f817b284b1c99c16b7ae08bd2d4" ns2:_="">
    <xsd:import namespace="f8aecdfc-af91-4aa8-9874-0cb48809db2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ecdfc-af91-4aa8-9874-0cb48809d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555D73-3DAC-492C-A2DA-6BB514ED100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60E534-A672-4725-B37B-A576F9A6CE40}">
  <ds:schemaRefs>
    <ds:schemaRef ds:uri="http://schemas.microsoft.com/sharepoint/v3/contenttype/forms"/>
  </ds:schemaRefs>
</ds:datastoreItem>
</file>

<file path=customXml/itemProps3.xml><?xml version="1.0" encoding="utf-8"?>
<ds:datastoreItem xmlns:ds="http://schemas.openxmlformats.org/officeDocument/2006/customXml" ds:itemID="{74709B0E-3153-44B6-9C6F-7BF3346A84CF}"/>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216</Slides>
  <Notes>29</Notes>
  <HiddenSlides>0</HiddenSlide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1_Office Theme</vt:lpstr>
      <vt:lpstr>Giới thiệu về xử lý tín hiệu số</vt:lpstr>
      <vt:lpstr>PowerPoint Presentation</vt:lpstr>
      <vt:lpstr>PowerPoint Presentation</vt:lpstr>
      <vt:lpstr>PowerPoint Presentation</vt:lpstr>
      <vt:lpstr>PowerPoint Presentation</vt:lpstr>
      <vt:lpstr>PowerPoint Presentation</vt:lpstr>
      <vt:lpstr>MỞ ĐẦU (TT)</vt:lpstr>
      <vt:lpstr>CHƯƠNG 1: TÍN HIỆU VÀ HỆ THỐNG VỚI      THỜI GIAN RỜI RẠC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MỘT SỐ BIẾN ĐỔI Z  NGƯỢCTHÔNG DỤNG </vt:lpstr>
      <vt:lpstr>PowerPoint Presentation</vt:lpstr>
      <vt:lpstr>PowerPoint Presentation</vt:lpstr>
      <vt:lpstr>PowerPoint Presentation</vt:lpstr>
      <vt:lpstr>PowerPoint Presentation</vt:lpstr>
      <vt:lpstr>PowerPoint Presentation</vt:lpstr>
      <vt:lpstr>PowerPoint Presentation</vt:lpstr>
      <vt:lpstr>2.4. Các tính chất của biến đổi z</vt:lpstr>
      <vt:lpstr>PowerPoint Presentation</vt:lpstr>
      <vt:lpstr>PowerPoint Presentation</vt:lpstr>
      <vt:lpstr>PowerPoint Presentation</vt:lpstr>
      <vt:lpstr>PowerPoint Presentation</vt:lpstr>
      <vt:lpstr>2.5. Biểu diễn hệ thống trong miền Z: 2.5.1. Hàm truyền đạt của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BIỂU DIỄN TÍN HIỆU VÀ HỆ THỐNG RỜI   RẠC TRONG MIỀN TẦN SỐ LIÊN TỤC</vt:lpstr>
      <vt:lpstr>3.1.2. Các cách thể hiện </vt:lpstr>
      <vt:lpstr>PowerPoint Presentation</vt:lpstr>
      <vt:lpstr>PowerPoint Presentation</vt:lpstr>
      <vt:lpstr>PowerPoint Presentation</vt:lpstr>
      <vt:lpstr>3.1.4. Biến đổi Fourier ngược  </vt:lpstr>
      <vt:lpstr>Ví dụ biến đổi Fourier ngược</vt:lpstr>
      <vt:lpstr>Ví dụ biến đổi Fourier ngược (tt)</vt:lpstr>
      <vt:lpstr>3.2. Tính chất của biến đổi Fourier</vt:lpstr>
      <vt:lpstr>PowerPoint Presentation</vt:lpstr>
      <vt:lpstr>3.3. QUAN HỆ GIỮA BIẾN ĐỔI FOURIER VÀ BIẾN ĐỔI Z </vt:lpstr>
      <vt:lpstr>Ví dụ tìm FT từ ZT</vt:lpstr>
      <vt:lpstr>3.4. Biểu diễn hệ thống trong miền tần số liên tục  : 3.4.1. Đáp ứng tần số của hệ thống:</vt:lpstr>
      <vt:lpstr>3.4.2. Các cách thể hiện </vt:lpstr>
      <vt:lpstr>PowerPoint Presentation</vt:lpstr>
      <vt:lpstr>PowerPoint Presentation</vt:lpstr>
      <vt:lpstr>PowerPoint Presentation</vt:lpstr>
      <vt:lpstr>3.5.2. Các bộ lọc số lý tưởng</vt:lpstr>
      <vt:lpstr>b. Bộ lọc thông cao lý tưởng:</vt:lpstr>
      <vt:lpstr>c. Bộ lọc thông dải lý tưởng:</vt:lpstr>
      <vt:lpstr>d. Bộ lọc chắn dải lý tưởng </vt:lpstr>
      <vt:lpstr>3.6. Thiết kế bộ lọc số: 3.6.1. Các chỉ tiêu kĩ thuật bộ lọc số thực tế:</vt:lpstr>
      <vt:lpstr>3.6.2. Bộ lọc số FIR:</vt:lpstr>
      <vt:lpstr>- Đáp ứng pha tuyến tính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vt:lpstr>
      <vt:lpstr>Ví Dụ</vt:lpstr>
      <vt:lpstr>PowerPoint Presentation</vt:lpstr>
      <vt:lpstr>Sơ đồ</vt:lpstr>
      <vt:lpstr>3.6.3. Thiết kế bộ lọc IIR a. Đặc trưng của bộ lọc: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Ví dụ1: Cho bộ lọc tương tự có hàm truyền đạt như sau</vt:lpstr>
      <vt:lpstr>PowerPoint Presentation</vt:lpstr>
      <vt:lpstr>C. Phương pháp biến đổi song tuyến</vt:lpstr>
      <vt:lpstr>PowerPoint Presentation</vt:lpstr>
      <vt:lpstr>Ví Dụ</vt:lpstr>
      <vt:lpstr>D. Phương pháp tương đương vi phân  (độ chính xác không cao)</vt:lpstr>
      <vt:lpstr>PowerPoint Presentation</vt:lpstr>
      <vt:lpstr>PowerPoint Presentation</vt:lpstr>
      <vt:lpstr>Ví Dụ</vt:lpstr>
      <vt:lpstr>PowerPoint Presentation</vt:lpstr>
      <vt:lpstr>4.1.1.  BIẾN ĐỔI FOURIER RỜI RẠC  ĐỐI VỚI DÃY TUẦN HOÀN CÓ CHU KỲ N      (Discrete Fourier Series – DFS)</vt:lpstr>
      <vt:lpstr>Ví Dụ</vt:lpstr>
      <vt:lpstr>b.  Định nghĩa biến đổi Fourier rời rạc ngược IDFS đối với dãy tuần hoàn.</vt:lpstr>
      <vt:lpstr>PowerPoint Presentation</vt:lpstr>
      <vt:lpstr> 4.1.2 Biến đổi Fourier rời rạc đối với dãy không tuần hoàn có chiều dài hữu hạn  (Discrete Fourier Tranform - DFT)</vt:lpstr>
      <vt:lpstr>Định nghĩa cặp DFT đối với dãy có chiều dài hữu hạn N:</vt:lpstr>
      <vt:lpstr>PowerPoint Presentation</vt:lpstr>
      <vt:lpstr>PowerPoint Presentation</vt:lpstr>
      <vt:lpstr>PowerPoint Presentation</vt:lpstr>
      <vt:lpstr>4.2. Biến đổi FFT nhanh (Fast Fourier 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quynhctn</dc:creator>
  <cp:revision>1</cp:revision>
  <dcterms:created xsi:type="dcterms:W3CDTF">2020-08-31T17:30:08Z</dcterms:created>
  <dcterms:modified xsi:type="dcterms:W3CDTF">2021-05-04T00:03:34Z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0x010100720DEAF0790ECD4A8421D7AE4D296D0B</vt:lpwstr>
  </property>
</Properties>
</file>